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88" r:id="rId1"/>
  </p:sldMasterIdLst>
  <p:notesMasterIdLst>
    <p:notesMasterId r:id="rId7"/>
  </p:notesMasterIdLst>
  <p:handoutMasterIdLst>
    <p:handoutMasterId r:id="rId8"/>
  </p:handoutMasterIdLst>
  <p:sldIdLst>
    <p:sldId id="358" r:id="rId2"/>
    <p:sldId id="359" r:id="rId3"/>
    <p:sldId id="351" r:id="rId4"/>
    <p:sldId id="360" r:id="rId5"/>
    <p:sldId id="361" r:id="rId6"/>
  </p:sldIdLst>
  <p:sldSz cx="20318413" cy="15243175"/>
  <p:notesSz cx="6781800" cy="9926638"/>
  <p:defaultTextStyle>
    <a:defPPr>
      <a:defRPr lang="ru-RU"/>
    </a:defPPr>
    <a:lvl1pPr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09650" indent="-554038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022475" indent="-1111250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035300" indent="-1668463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046538" indent="-2225675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96">
          <p15:clr>
            <a:srgbClr val="A4A3A4"/>
          </p15:clr>
        </p15:guide>
        <p15:guide id="2" pos="11957">
          <p15:clr>
            <a:srgbClr val="A4A3A4"/>
          </p15:clr>
        </p15:guide>
        <p15:guide id="3" pos="775">
          <p15:clr>
            <a:srgbClr val="A4A3A4"/>
          </p15:clr>
        </p15:guide>
        <p15:guide id="4" pos="63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9C44"/>
    <a:srgbClr val="846006"/>
    <a:srgbClr val="D3990A"/>
    <a:srgbClr val="FEF4EC"/>
    <a:srgbClr val="A6ADBA"/>
    <a:srgbClr val="953735"/>
    <a:srgbClr val="954298"/>
    <a:srgbClr val="296EA6"/>
    <a:srgbClr val="2C3E50"/>
    <a:srgbClr val="118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514" autoAdjust="0"/>
  </p:normalViewPr>
  <p:slideViewPr>
    <p:cSldViewPr snapToGrid="0" snapToObjects="1">
      <p:cViewPr>
        <p:scale>
          <a:sx n="70" d="100"/>
          <a:sy n="70" d="100"/>
        </p:scale>
        <p:origin x="-336" y="1446"/>
      </p:cViewPr>
      <p:guideLst>
        <p:guide orient="horz" pos="2896"/>
        <p:guide pos="11957"/>
        <p:guide pos="775"/>
        <p:guide pos="6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28F4D41E-E47A-4192-9535-46F4DBF01F30}" type="datetime1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E4B04A2E-657D-430A-8C72-BA28187A4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0491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78B45AF0-99A0-47CA-9F23-AEE5DCD57200}" type="datetime1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18" tIns="46008" rIns="92018" bIns="4600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55" y="4712953"/>
            <a:ext cx="5426090" cy="4469537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BB2A6C30-0574-4BEB-9CAD-05C46F8A5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66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100965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2pPr>
    <a:lvl3pPr marL="2022475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3pPr>
    <a:lvl4pPr marL="303530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4pPr>
    <a:lvl5pPr marL="4046538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5pPr>
    <a:lvl6pPr marL="506023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72293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084332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09637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81" y="4735292"/>
            <a:ext cx="17270651" cy="326740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7762" y="8637799"/>
            <a:ext cx="14222889" cy="38954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13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27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4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5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68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8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96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110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E46BCF8E-1C08-4EED-BE1A-76BDB029DF10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AD282D2-C315-4401-AAC7-003412EB7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6C32330C-4B5B-435C-9D87-27100B1E5766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9E3E62-A888-44ED-A57A-D43337C9A7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30849" y="610437"/>
            <a:ext cx="4571643" cy="130060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920" y="610437"/>
            <a:ext cx="13376289" cy="1300609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F90BD4A-D894-48B7-AFC4-BDA600901684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B30857A-9D2E-4428-9208-5FA19D335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Ma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B0F775C3-5870-4B35-8211-22CC7287F71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16000" y="611188"/>
            <a:ext cx="18286413" cy="1293812"/>
          </a:xfrm>
        </p:spPr>
        <p:txBody>
          <a:bodyPr/>
          <a:lstStyle>
            <a:lvl1pPr algn="ctr" defTabSz="2029791" rtl="0" eaLnBrk="1" fontAlgn="auto" hangingPunct="1">
              <a:spcBef>
                <a:spcPts val="0"/>
              </a:spcBef>
              <a:spcAft>
                <a:spcPts val="0"/>
              </a:spcAft>
              <a:defRPr lang="ru-RU" sz="5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6000" y="2216727"/>
            <a:ext cx="18286413" cy="1139926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A90A7C4-6EDC-4391-B979-DE1733F7C3D6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F533461-1FA4-4F23-8A41-83AB795FE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746250" y="1905000"/>
            <a:ext cx="165084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5015" y="9795152"/>
            <a:ext cx="17270651" cy="3027464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5015" y="6460736"/>
            <a:ext cx="17270651" cy="3334443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376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75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126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550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6877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8253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962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1003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C2F5A60-D0CE-448A-824F-002576BD9675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1E0DC6-4181-42FD-B001-C1D8830F3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921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8526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53FCE51-DFA5-40A1-A094-885D4DE06DDC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F5488D7-14D3-4E7C-81CD-8C1A2D733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921" y="3412073"/>
            <a:ext cx="8977494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921" y="4834063"/>
            <a:ext cx="8977494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1499" y="3412073"/>
            <a:ext cx="8981021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1499" y="4834063"/>
            <a:ext cx="8981021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5F88F596-5F86-4203-8265-9A94F547C87F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C07C8363-FC4A-493F-8190-4C15BA8DA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6396CD6-6DAE-4E9B-A27F-E590C4932E3A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C1F1A0-6CA8-4C24-81A9-1AB2B2866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723C79B-1C78-4D94-889B-9AC73C70317B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EA50CA-798E-4BD5-A4B6-8649C11DF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926" y="606904"/>
            <a:ext cx="6684618" cy="258287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935" y="606905"/>
            <a:ext cx="11358557" cy="13009628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926" y="3189781"/>
            <a:ext cx="6684618" cy="10426756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D3333EA-1D95-4901-9A3B-08AA8C64A875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880DAAF-8096-4CBA-B4DD-B650F656A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2551" y="10670223"/>
            <a:ext cx="12191048" cy="125968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551" y="1362006"/>
            <a:ext cx="12191048" cy="9145905"/>
          </a:xfrm>
        </p:spPr>
        <p:txBody>
          <a:bodyPr lIns="202754" tIns="101368" rIns="202754" bIns="101368" rtlCol="0">
            <a:normAutofit/>
          </a:bodyPr>
          <a:lstStyle>
            <a:lvl1pPr marL="0" indent="0">
              <a:buNone/>
              <a:defRPr sz="7100"/>
            </a:lvl1pPr>
            <a:lvl2pPr marL="1013762" indent="0">
              <a:buNone/>
              <a:defRPr sz="6200"/>
            </a:lvl2pPr>
            <a:lvl3pPr marL="2027511" indent="0">
              <a:buNone/>
              <a:defRPr sz="5300"/>
            </a:lvl3pPr>
            <a:lvl4pPr marL="3041266" indent="0">
              <a:buNone/>
              <a:defRPr sz="4400"/>
            </a:lvl4pPr>
            <a:lvl5pPr marL="4055020" indent="0">
              <a:buNone/>
              <a:defRPr sz="4400"/>
            </a:lvl5pPr>
            <a:lvl6pPr marL="5068777" indent="0">
              <a:buNone/>
              <a:defRPr sz="4400"/>
            </a:lvl6pPr>
            <a:lvl7pPr marL="6082533" indent="0">
              <a:buNone/>
              <a:defRPr sz="4400"/>
            </a:lvl7pPr>
            <a:lvl8pPr marL="7096286" indent="0">
              <a:buNone/>
              <a:defRPr sz="4400"/>
            </a:lvl8pPr>
            <a:lvl9pPr marL="8110037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551" y="11929903"/>
            <a:ext cx="12191048" cy="1788955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69A4AAA-A11A-4D6F-9CCB-C086A33483F0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A1635EB-BEF2-4B43-9F29-DF1FEABC2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1995055" y="611188"/>
            <a:ext cx="17307358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2272145"/>
            <a:ext cx="18286413" cy="11343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016000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05EB04-2439-4AD7-ABBF-61BBC2B452F4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6942138" y="14128750"/>
            <a:ext cx="6434137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ct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14562138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3311E18-F6B9-4394-AAB8-47782B0DF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995055" y="1905000"/>
            <a:ext cx="1730735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ctr" defTabSz="2029791" rtl="0" eaLnBrk="1" fontAlgn="auto" hangingPunct="1">
        <a:spcBef>
          <a:spcPts val="0"/>
        </a:spcBef>
        <a:spcAft>
          <a:spcPts val="0"/>
        </a:spcAft>
        <a:defRPr lang="ru-RU" sz="5400" b="1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charset="0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5pPr>
      <a:lvl6pPr marL="4572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6pPr>
      <a:lvl7pPr marL="9144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7pPr>
      <a:lvl8pPr marL="13716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8pPr>
      <a:lvl9pPr marL="18288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9pPr>
    </p:titleStyle>
    <p:bodyStyle>
      <a:lvl1pPr marL="758825" indent="-758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5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2533650" indent="-504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49650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0888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575653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89408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03162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16919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3762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7511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126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5502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6877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82533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9628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1003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Заголовок 1"/>
          <p:cNvSpPr>
            <a:spLocks noGrp="1"/>
          </p:cNvSpPr>
          <p:nvPr>
            <p:ph type="ctrTitle"/>
          </p:nvPr>
        </p:nvSpPr>
        <p:spPr>
          <a:xfrm>
            <a:off x="1587500" y="5038725"/>
            <a:ext cx="17270413" cy="3267075"/>
          </a:xfrm>
        </p:spPr>
        <p:txBody>
          <a:bodyPr/>
          <a:lstStyle/>
          <a:p>
            <a:r>
              <a:rPr lang="ru-RU" sz="6000" dirty="0" smtClean="0">
                <a:solidFill>
                  <a:schemeClr val="tx1"/>
                </a:solidFill>
              </a:rPr>
              <a:t>Разработка Примерных Основных Образовательных Программ</a:t>
            </a:r>
            <a:br>
              <a:rPr lang="ru-RU" sz="6000" dirty="0" smtClean="0">
                <a:solidFill>
                  <a:schemeClr val="tx1"/>
                </a:solidFill>
              </a:rPr>
            </a:br>
            <a:r>
              <a:rPr lang="ru-RU" sz="6000" dirty="0" smtClean="0">
                <a:solidFill>
                  <a:schemeClr val="tx1"/>
                </a:solidFill>
              </a:rPr>
              <a:t>(ПООП)</a:t>
            </a:r>
            <a:endParaRPr lang="ru-RU" sz="6000" b="1" dirty="0">
              <a:solidFill>
                <a:schemeClr val="tx1"/>
              </a:solidFill>
            </a:endParaRPr>
          </a:p>
        </p:txBody>
      </p:sp>
      <p:sp>
        <p:nvSpPr>
          <p:cNvPr id="563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12300" y="11622506"/>
            <a:ext cx="10660063" cy="928312"/>
          </a:xfrm>
          <a:ln>
            <a:noFill/>
          </a:ln>
        </p:spPr>
        <p:txBody>
          <a:bodyPr/>
          <a:lstStyle/>
          <a:p>
            <a:pPr algn="l" eaLnBrk="1" hangingPunct="1"/>
            <a:r>
              <a:rPr lang="ru-RU" sz="4700" b="1" dirty="0" err="1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Коберник</a:t>
            </a:r>
            <a:r>
              <a:rPr lang="ru-RU" sz="4700" b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Николай Владимирович</a:t>
            </a:r>
            <a:endParaRPr lang="ru-RU" sz="3600" dirty="0">
              <a:solidFill>
                <a:srgbClr val="2626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Подзаголовок 2"/>
          <p:cNvSpPr txBox="1">
            <a:spLocks/>
          </p:cNvSpPr>
          <p:nvPr/>
        </p:nvSpPr>
        <p:spPr bwMode="auto">
          <a:xfrm>
            <a:off x="1587500" y="14264774"/>
            <a:ext cx="175641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678" tIns="101328" rIns="202678" bIns="101328"/>
          <a:lstStyle/>
          <a:p>
            <a:pPr algn="ctr" defTabSz="202565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21  сентября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2017 г.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256005"/>
            <a:ext cx="20318413" cy="2651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Федеральное учебно-методическое объединение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системе высшего образования по укрупненной группе специальностей и направлений подготовки 15.00.00 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3176337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3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3062" y="4449335"/>
            <a:ext cx="9680028" cy="1845689"/>
          </a:xfrm>
          <a:prstGeom prst="roundRect">
            <a:avLst>
              <a:gd name="adj" fmla="val 22666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1.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4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5095" y="2085356"/>
            <a:ext cx="8282063" cy="1477651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Структура ПООП</a:t>
            </a:r>
            <a:endParaRPr lang="ru-RU" sz="8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062" y="6610334"/>
            <a:ext cx="9680028" cy="3306386"/>
          </a:xfrm>
          <a:prstGeom prst="roundRect">
            <a:avLst>
              <a:gd name="adj" fmla="val 20082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2. ХАРАКТЕРИСТИКА ПРОФЕССИОНАЛЬНОЙ ДЕЯТЕЛЬНОСТИ ВЫПУСКНИКОВ </a:t>
            </a:r>
            <a:endParaRPr lang="ru-RU" sz="4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5192" y="10234414"/>
            <a:ext cx="9637898" cy="4542716"/>
          </a:xfrm>
          <a:prstGeom prst="roundRect">
            <a:avLst>
              <a:gd name="adj" fmla="val 14979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3. ОБЩАЯ ХАРАКТЕРИСТИКА ОБРАЗОВАТЕЛЬНЫХ ПРОГРАММ, РЕАЛИЗУЕМЫХ В РАМКАХ НАПРАВЛЕНИЯ ПОДГОТОВКИ </a:t>
            </a:r>
            <a:endParaRPr lang="ru-RU" sz="4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159205" y="1783840"/>
            <a:ext cx="9831469" cy="3691378"/>
          </a:xfrm>
          <a:prstGeom prst="roundRect">
            <a:avLst>
              <a:gd name="adj" fmla="val 19249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4. ПЛАНИРУЕМЫЕ РЕЗУЛЬТАТЫ ОСВОЕНИЯ ОБРАЗОВАТЕЛЬНОЙ ПРОГРАММЫ</a:t>
            </a:r>
            <a:endParaRPr lang="ru-RU" sz="4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59206" y="5711243"/>
            <a:ext cx="9831468" cy="2744630"/>
          </a:xfrm>
          <a:prstGeom prst="roundRect">
            <a:avLst>
              <a:gd name="adj" fmla="val 25875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ПРИМЕРНАЯ СТРУКТУРА И СОДЕРЖАНИЕ ОПОП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59205" y="8712714"/>
            <a:ext cx="9831469" cy="3300610"/>
          </a:xfrm>
          <a:prstGeom prst="roundRect">
            <a:avLst>
              <a:gd name="adj" fmla="val 16687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ПРИМЕРНЫЕ УСЛОВИЯ ОСУЩЕСТВЛЕНИЯ ОБРАЗОВАТЕЛЬНОЙ ДЕЯТЕЛЬНОСТИ ПО ОПОП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-2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10159206" y="12232815"/>
            <a:ext cx="9831468" cy="2208399"/>
          </a:xfrm>
          <a:prstGeom prst="roundRect">
            <a:avLst>
              <a:gd name="adj" fmla="val 25875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91301" tIns="45648" rIns="91301" bIns="45648" anchor="ctr"/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СПИСОК РАЗРАБОТЧИКОВ ПООП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02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кругленный прямоугольник 32"/>
          <p:cNvSpPr/>
          <p:nvPr/>
        </p:nvSpPr>
        <p:spPr>
          <a:xfrm>
            <a:off x="5612628" y="2697150"/>
            <a:ext cx="14453777" cy="270936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2939305" y="3383240"/>
            <a:ext cx="6524116" cy="133377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профессиональные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компетенции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217191" y="3406378"/>
            <a:ext cx="6515756" cy="133377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направление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подготовки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103690" y="3056994"/>
            <a:ext cx="3862441" cy="19862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ПООП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ОПОП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2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трелка вправо 7"/>
          <p:cNvSpPr/>
          <p:nvPr/>
        </p:nvSpPr>
        <p:spPr>
          <a:xfrm>
            <a:off x="1576551" y="2932234"/>
            <a:ext cx="4672663" cy="2235788"/>
          </a:xfrm>
          <a:prstGeom prst="rightArrow">
            <a:avLst>
              <a:gd name="adj1" fmla="val 50000"/>
              <a:gd name="adj2" fmla="val 122110"/>
            </a:avLst>
          </a:prstGeom>
          <a:solidFill>
            <a:schemeClr val="accent6">
              <a:lumMod val="20000"/>
              <a:lumOff val="80000"/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4"/>
                </a:solidFill>
              </a:ln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260795"/>
              </p:ext>
            </p:extLst>
          </p:nvPr>
        </p:nvGraphicFramePr>
        <p:xfrm>
          <a:off x="864007" y="8227156"/>
          <a:ext cx="19202398" cy="6659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57973"/>
                <a:gridCol w="3785153"/>
                <a:gridCol w="5408723"/>
                <a:gridCol w="595054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профессиональной деятельности </a:t>
                      </a:r>
                      <a:b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(по Реестру Минтруда)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Типы задач профессиональной деятельности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 профессиональной деятельности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Объекты профессиональной деятельности (или области знания)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(при необходимости)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 Сквозные виды профессиональной деятельности в промышленности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Производственно-технологический тип задач профессиональной деятельности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соблюдения технологической дисциплины при изготовлении изделий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>
          <a:xfrm>
            <a:off x="12765991" y="5939085"/>
            <a:ext cx="3862441" cy="19862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ПООП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ОПОП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52219" y="5826470"/>
            <a:ext cx="4320818" cy="22115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 ВО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3++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7138737" y="5821076"/>
            <a:ext cx="6451139" cy="2235788"/>
          </a:xfrm>
          <a:prstGeom prst="rightArrow">
            <a:avLst>
              <a:gd name="adj1" fmla="val 50000"/>
              <a:gd name="adj2" fmla="val 243395"/>
            </a:avLst>
          </a:prstGeom>
          <a:solidFill>
            <a:schemeClr val="accent3">
              <a:lumMod val="20000"/>
              <a:lumOff val="80000"/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4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66329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2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815526"/>
              </p:ext>
            </p:extLst>
          </p:nvPr>
        </p:nvGraphicFramePr>
        <p:xfrm>
          <a:off x="756745" y="3342289"/>
          <a:ext cx="18918621" cy="382997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524170"/>
                <a:gridCol w="6150586"/>
                <a:gridCol w="9243865"/>
              </a:tblGrid>
              <a:tr h="242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универсальных компетенций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универсальной компетенции 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индикатора достижения универсальной компетенции 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УК-1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УК-2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071190"/>
              </p:ext>
            </p:extLst>
          </p:nvPr>
        </p:nvGraphicFramePr>
        <p:xfrm>
          <a:off x="756745" y="8513379"/>
          <a:ext cx="18918621" cy="42660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530054"/>
                <a:gridCol w="6160855"/>
                <a:gridCol w="9227712"/>
              </a:tblGrid>
              <a:tr h="2522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общепрофес-сионльных компетенций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общепрофессиональной компетенции 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индикатора достижения общепрофессиональной компетенции 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9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9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ОПК-2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50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2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680090"/>
              </p:ext>
            </p:extLst>
          </p:nvPr>
        </p:nvGraphicFramePr>
        <p:xfrm>
          <a:off x="514859" y="2388871"/>
          <a:ext cx="19288689" cy="600456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676910"/>
                <a:gridCol w="670620"/>
                <a:gridCol w="3090042"/>
                <a:gridCol w="3657600"/>
                <a:gridCol w="94593"/>
                <a:gridCol w="3342289"/>
                <a:gridCol w="94593"/>
                <a:gridCol w="4035973"/>
                <a:gridCol w="3626069"/>
              </a:tblGrid>
              <a:tr h="316300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ПД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 или область знания (при необходимости)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</a:t>
                      </a:r>
                      <a:r>
                        <a:rPr lang="ru-RU" sz="3600" spc="-35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профессио-нальных</a:t>
                      </a: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компетенций (при необходимости)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профессиональной компетенции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индикатора достижения профессиональной компетенции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Основание </a:t>
                      </a: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(ПС, </a:t>
                      </a:r>
                      <a:r>
                        <a:rPr lang="ru-RU" sz="36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опыта)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Направленность (профиль), специализация _____________ (при необходимости)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задач профессиональной деятельности _____________________________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ПК-1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ПК-2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0063" y="6327775"/>
            <a:ext cx="2031841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677837"/>
            <a:ext cx="203184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Обязательные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профессиональные компетенции выпускников и индикаторы их достижения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47152" y="8422499"/>
            <a:ext cx="20536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Рекомендуемые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профессиональные компетенции выпускников и индикаторы их достижения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7248"/>
              </p:ext>
            </p:extLst>
          </p:nvPr>
        </p:nvGraphicFramePr>
        <p:xfrm>
          <a:off x="514861" y="9068830"/>
          <a:ext cx="19288689" cy="600456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676910"/>
                <a:gridCol w="670620"/>
                <a:gridCol w="3090042"/>
                <a:gridCol w="3657600"/>
                <a:gridCol w="94593"/>
                <a:gridCol w="3342289"/>
                <a:gridCol w="94593"/>
                <a:gridCol w="4035973"/>
                <a:gridCol w="3626069"/>
              </a:tblGrid>
              <a:tr h="316300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ПД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 или область знания (при необходимости)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</a:t>
                      </a:r>
                      <a:r>
                        <a:rPr lang="ru-RU" sz="3600" spc="-35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профессио-нальных</a:t>
                      </a: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компетенций (при необходимости)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профессиональной компетенции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и наименование индикатора достижения профессиональной компетенции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Основание </a:t>
                      </a: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(ПС, </a:t>
                      </a:r>
                      <a:r>
                        <a:rPr lang="ru-RU" sz="36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опыта)</a:t>
                      </a:r>
                      <a:endParaRPr lang="ru-RU" sz="3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Направленность (профиль), специализация _____________ (при необходимости)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задач профессиональной деятельности _____________________________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ПК-1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spc="-3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ПК-2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spc="-3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4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50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8297</TotalTime>
  <Words>329</Words>
  <Application>Microsoft Office PowerPoint</Application>
  <PresentationFormat>Произвольный</PresentationFormat>
  <Paragraphs>100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3_Тема Office</vt:lpstr>
      <vt:lpstr>Разработка Примерных Основных Образовательных Программ (ПООП)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Семен Телицин</dc:creator>
  <cp:lastModifiedBy>KobernikNV</cp:lastModifiedBy>
  <cp:revision>514</cp:revision>
  <cp:lastPrinted>2017-09-15T08:03:37Z</cp:lastPrinted>
  <dcterms:created xsi:type="dcterms:W3CDTF">2014-01-28T10:22:52Z</dcterms:created>
  <dcterms:modified xsi:type="dcterms:W3CDTF">2017-09-21T06:56:29Z</dcterms:modified>
</cp:coreProperties>
</file>