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88" r:id="rId1"/>
  </p:sldMasterIdLst>
  <p:notesMasterIdLst>
    <p:notesMasterId r:id="rId13"/>
  </p:notesMasterIdLst>
  <p:handoutMasterIdLst>
    <p:handoutMasterId r:id="rId14"/>
  </p:handoutMasterIdLst>
  <p:sldIdLst>
    <p:sldId id="345" r:id="rId2"/>
    <p:sldId id="348" r:id="rId3"/>
    <p:sldId id="346" r:id="rId4"/>
    <p:sldId id="349" r:id="rId5"/>
    <p:sldId id="350" r:id="rId6"/>
    <p:sldId id="352" r:id="rId7"/>
    <p:sldId id="354" r:id="rId8"/>
    <p:sldId id="355" r:id="rId9"/>
    <p:sldId id="353" r:id="rId10"/>
    <p:sldId id="356" r:id="rId11"/>
    <p:sldId id="357" r:id="rId12"/>
  </p:sldIdLst>
  <p:sldSz cx="20318413" cy="15243175"/>
  <p:notesSz cx="6781800" cy="9926638"/>
  <p:defaultTextStyle>
    <a:defPPr>
      <a:defRPr lang="ru-RU"/>
    </a:defPPr>
    <a:lvl1pPr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009650" indent="-554038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2022475" indent="-1111250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3035300" indent="-1668463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4046538" indent="-2225675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96">
          <p15:clr>
            <a:srgbClr val="A4A3A4"/>
          </p15:clr>
        </p15:guide>
        <p15:guide id="2" pos="11957">
          <p15:clr>
            <a:srgbClr val="A4A3A4"/>
          </p15:clr>
        </p15:guide>
        <p15:guide id="3" pos="775">
          <p15:clr>
            <a:srgbClr val="A4A3A4"/>
          </p15:clr>
        </p15:guide>
        <p15:guide id="4" pos="63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9C44"/>
    <a:srgbClr val="846006"/>
    <a:srgbClr val="D3990A"/>
    <a:srgbClr val="FEF4EC"/>
    <a:srgbClr val="A6ADBA"/>
    <a:srgbClr val="953735"/>
    <a:srgbClr val="954298"/>
    <a:srgbClr val="296EA6"/>
    <a:srgbClr val="2C3E50"/>
    <a:srgbClr val="118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4514" autoAdjust="0"/>
  </p:normalViewPr>
  <p:slideViewPr>
    <p:cSldViewPr snapToGrid="0" snapToObjects="1">
      <p:cViewPr>
        <p:scale>
          <a:sx n="70" d="100"/>
          <a:sy n="70" d="100"/>
        </p:scale>
        <p:origin x="-336" y="1446"/>
      </p:cViewPr>
      <p:guideLst>
        <p:guide orient="horz" pos="2896"/>
        <p:guide pos="11957"/>
        <p:guide pos="775"/>
        <p:guide pos="6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1540" y="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t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28F4D41E-E47A-4192-9535-46F4DBF01F30}" type="datetime1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2822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 anchor="b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1540" y="942822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b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E4B04A2E-657D-430A-8C72-BA28187A4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0491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540" y="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t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78B45AF0-99A0-47CA-9F23-AEE5DCD57200}" type="datetime1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2950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18" tIns="46008" rIns="92018" bIns="4600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855" y="4712953"/>
            <a:ext cx="5426090" cy="4469537"/>
          </a:xfrm>
          <a:prstGeom prst="rect">
            <a:avLst/>
          </a:prstGeom>
        </p:spPr>
        <p:txBody>
          <a:bodyPr vert="horz" wrap="square" lIns="92018" tIns="46008" rIns="92018" bIns="46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22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 anchor="b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540" y="942822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b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BB2A6C30-0574-4BEB-9CAD-05C46F8A5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9664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1009650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2pPr>
    <a:lvl3pPr marL="2022475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3pPr>
    <a:lvl4pPr marL="3035300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4pPr>
    <a:lvl5pPr marL="4046538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5pPr>
    <a:lvl6pPr marL="5060239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072293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084332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096379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81" y="4735292"/>
            <a:ext cx="17270651" cy="326740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7762" y="8637799"/>
            <a:ext cx="14222889" cy="389547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13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27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41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05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068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08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096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110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E46BCF8E-1C08-4EED-BE1A-76BDB029DF10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2AD282D2-C315-4401-AAC7-003412EB7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6C32330C-4B5B-435C-9D87-27100B1E5766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9E3E62-A888-44ED-A57A-D43337C9A7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30849" y="610437"/>
            <a:ext cx="4571643" cy="130060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920" y="610437"/>
            <a:ext cx="13376289" cy="1300609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3F90BD4A-D894-48B7-AFC4-BDA600901684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4B30857A-9D2E-4428-9208-5FA19D335F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Mas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B0F775C3-5870-4B35-8211-22CC7287F71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16000" y="611188"/>
            <a:ext cx="18286413" cy="1293812"/>
          </a:xfrm>
        </p:spPr>
        <p:txBody>
          <a:bodyPr/>
          <a:lstStyle>
            <a:lvl1pPr algn="ctr" defTabSz="2029791" rtl="0" eaLnBrk="1" fontAlgn="auto" hangingPunct="1">
              <a:spcBef>
                <a:spcPts val="0"/>
              </a:spcBef>
              <a:spcAft>
                <a:spcPts val="0"/>
              </a:spcAft>
              <a:defRPr lang="ru-RU" sz="5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6000" y="2216727"/>
            <a:ext cx="18286413" cy="1139926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FA90A7C4-6EDC-4391-B979-DE1733F7C3D6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4F533461-1FA4-4F23-8A41-83AB795FE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746250" y="1905000"/>
            <a:ext cx="165084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76250" y="317500"/>
            <a:ext cx="1270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5015" y="9795152"/>
            <a:ext cx="17270651" cy="3027464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5015" y="6460736"/>
            <a:ext cx="17270651" cy="3334443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13762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2751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4126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5502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6877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82533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9628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11003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AC2F5A60-D0CE-448A-824F-002576BD9675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2B1E0DC6-4181-42FD-B001-C1D8830F3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921" y="3556769"/>
            <a:ext cx="8973966" cy="10059791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8526" y="3556769"/>
            <a:ext cx="8973966" cy="10059791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453FCE51-DFA5-40A1-A094-885D4DE06DDC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DF5488D7-14D3-4E7C-81CD-8C1A2D733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921" y="3412073"/>
            <a:ext cx="8977494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3762" indent="0">
              <a:buNone/>
              <a:defRPr sz="4400" b="1"/>
            </a:lvl2pPr>
            <a:lvl3pPr marL="2027511" indent="0">
              <a:buNone/>
              <a:defRPr sz="4000" b="1"/>
            </a:lvl3pPr>
            <a:lvl4pPr marL="3041266" indent="0">
              <a:buNone/>
              <a:defRPr sz="3600" b="1"/>
            </a:lvl4pPr>
            <a:lvl5pPr marL="4055020" indent="0">
              <a:buNone/>
              <a:defRPr sz="3600" b="1"/>
            </a:lvl5pPr>
            <a:lvl6pPr marL="5068777" indent="0">
              <a:buNone/>
              <a:defRPr sz="3600" b="1"/>
            </a:lvl6pPr>
            <a:lvl7pPr marL="6082533" indent="0">
              <a:buNone/>
              <a:defRPr sz="3600" b="1"/>
            </a:lvl7pPr>
            <a:lvl8pPr marL="7096286" indent="0">
              <a:buNone/>
              <a:defRPr sz="3600" b="1"/>
            </a:lvl8pPr>
            <a:lvl9pPr marL="8110037" indent="0">
              <a:buNone/>
              <a:defRPr sz="3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921" y="4834063"/>
            <a:ext cx="8977494" cy="878246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1499" y="3412073"/>
            <a:ext cx="8981021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3762" indent="0">
              <a:buNone/>
              <a:defRPr sz="4400" b="1"/>
            </a:lvl2pPr>
            <a:lvl3pPr marL="2027511" indent="0">
              <a:buNone/>
              <a:defRPr sz="4000" b="1"/>
            </a:lvl3pPr>
            <a:lvl4pPr marL="3041266" indent="0">
              <a:buNone/>
              <a:defRPr sz="3600" b="1"/>
            </a:lvl4pPr>
            <a:lvl5pPr marL="4055020" indent="0">
              <a:buNone/>
              <a:defRPr sz="3600" b="1"/>
            </a:lvl5pPr>
            <a:lvl6pPr marL="5068777" indent="0">
              <a:buNone/>
              <a:defRPr sz="3600" b="1"/>
            </a:lvl6pPr>
            <a:lvl7pPr marL="6082533" indent="0">
              <a:buNone/>
              <a:defRPr sz="3600" b="1"/>
            </a:lvl7pPr>
            <a:lvl8pPr marL="7096286" indent="0">
              <a:buNone/>
              <a:defRPr sz="3600" b="1"/>
            </a:lvl8pPr>
            <a:lvl9pPr marL="8110037" indent="0">
              <a:buNone/>
              <a:defRPr sz="3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1499" y="4834063"/>
            <a:ext cx="8981021" cy="878246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5F88F596-5F86-4203-8265-9A94F547C87F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C07C8363-FC4A-493F-8190-4C15BA8DA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F6396CD6-6DAE-4E9B-A27F-E590C4932E3A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2BC1F1A0-6CA8-4C24-81A9-1AB2B2866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3723C79B-1C78-4D94-889B-9AC73C70317B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EA50CA-798E-4BD5-A4B6-8649C11DF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5926" y="606904"/>
            <a:ext cx="6684618" cy="258287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935" y="606905"/>
            <a:ext cx="11358557" cy="13009628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926" y="3189781"/>
            <a:ext cx="6684618" cy="10426756"/>
          </a:xfrm>
        </p:spPr>
        <p:txBody>
          <a:bodyPr/>
          <a:lstStyle>
            <a:lvl1pPr marL="0" indent="0">
              <a:buNone/>
              <a:defRPr sz="3100"/>
            </a:lvl1pPr>
            <a:lvl2pPr marL="1013762" indent="0">
              <a:buNone/>
              <a:defRPr sz="2700"/>
            </a:lvl2pPr>
            <a:lvl3pPr marL="2027511" indent="0">
              <a:buNone/>
              <a:defRPr sz="2200"/>
            </a:lvl3pPr>
            <a:lvl4pPr marL="3041266" indent="0">
              <a:buNone/>
              <a:defRPr sz="2000"/>
            </a:lvl4pPr>
            <a:lvl5pPr marL="4055020" indent="0">
              <a:buNone/>
              <a:defRPr sz="2000"/>
            </a:lvl5pPr>
            <a:lvl6pPr marL="5068777" indent="0">
              <a:buNone/>
              <a:defRPr sz="2000"/>
            </a:lvl6pPr>
            <a:lvl7pPr marL="6082533" indent="0">
              <a:buNone/>
              <a:defRPr sz="2000"/>
            </a:lvl7pPr>
            <a:lvl8pPr marL="7096286" indent="0">
              <a:buNone/>
              <a:defRPr sz="2000"/>
            </a:lvl8pPr>
            <a:lvl9pPr marL="8110037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FD3333EA-1D95-4901-9A3B-08AA8C64A875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A880DAAF-8096-4CBA-B4DD-B650F656AF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2551" y="10670223"/>
            <a:ext cx="12191048" cy="125968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551" y="1362006"/>
            <a:ext cx="12191048" cy="9145905"/>
          </a:xfrm>
        </p:spPr>
        <p:txBody>
          <a:bodyPr lIns="202754" tIns="101368" rIns="202754" bIns="101368" rtlCol="0">
            <a:normAutofit/>
          </a:bodyPr>
          <a:lstStyle>
            <a:lvl1pPr marL="0" indent="0">
              <a:buNone/>
              <a:defRPr sz="7100"/>
            </a:lvl1pPr>
            <a:lvl2pPr marL="1013762" indent="0">
              <a:buNone/>
              <a:defRPr sz="6200"/>
            </a:lvl2pPr>
            <a:lvl3pPr marL="2027511" indent="0">
              <a:buNone/>
              <a:defRPr sz="5300"/>
            </a:lvl3pPr>
            <a:lvl4pPr marL="3041266" indent="0">
              <a:buNone/>
              <a:defRPr sz="4400"/>
            </a:lvl4pPr>
            <a:lvl5pPr marL="4055020" indent="0">
              <a:buNone/>
              <a:defRPr sz="4400"/>
            </a:lvl5pPr>
            <a:lvl6pPr marL="5068777" indent="0">
              <a:buNone/>
              <a:defRPr sz="4400"/>
            </a:lvl6pPr>
            <a:lvl7pPr marL="6082533" indent="0">
              <a:buNone/>
              <a:defRPr sz="4400"/>
            </a:lvl7pPr>
            <a:lvl8pPr marL="7096286" indent="0">
              <a:buNone/>
              <a:defRPr sz="4400"/>
            </a:lvl8pPr>
            <a:lvl9pPr marL="8110037" indent="0">
              <a:buNone/>
              <a:defRPr sz="44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551" y="11929903"/>
            <a:ext cx="12191048" cy="1788955"/>
          </a:xfrm>
        </p:spPr>
        <p:txBody>
          <a:bodyPr/>
          <a:lstStyle>
            <a:lvl1pPr marL="0" indent="0">
              <a:buNone/>
              <a:defRPr sz="3100"/>
            </a:lvl1pPr>
            <a:lvl2pPr marL="1013762" indent="0">
              <a:buNone/>
              <a:defRPr sz="2700"/>
            </a:lvl2pPr>
            <a:lvl3pPr marL="2027511" indent="0">
              <a:buNone/>
              <a:defRPr sz="2200"/>
            </a:lvl3pPr>
            <a:lvl4pPr marL="3041266" indent="0">
              <a:buNone/>
              <a:defRPr sz="2000"/>
            </a:lvl4pPr>
            <a:lvl5pPr marL="4055020" indent="0">
              <a:buNone/>
              <a:defRPr sz="2000"/>
            </a:lvl5pPr>
            <a:lvl6pPr marL="5068777" indent="0">
              <a:buNone/>
              <a:defRPr sz="2000"/>
            </a:lvl6pPr>
            <a:lvl7pPr marL="6082533" indent="0">
              <a:buNone/>
              <a:defRPr sz="2000"/>
            </a:lvl7pPr>
            <a:lvl8pPr marL="7096286" indent="0">
              <a:buNone/>
              <a:defRPr sz="2000"/>
            </a:lvl8pPr>
            <a:lvl9pPr marL="8110037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D69A4AAA-A11A-4D6F-9CCB-C086A33483F0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A1635EB-BEF2-4B43-9F29-DF1FEABC2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 bwMode="auto">
          <a:xfrm>
            <a:off x="1995055" y="611188"/>
            <a:ext cx="17307358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27651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2272145"/>
            <a:ext cx="18286413" cy="11343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016000" y="14128750"/>
            <a:ext cx="474027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>
            <a:lvl1pPr>
              <a:defRPr sz="2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B05EB04-2439-4AD7-ABBF-61BBC2B452F4}" type="datetimeFigureOut">
              <a:rPr lang="ru-RU"/>
              <a:pPr>
                <a:defRPr/>
              </a:pPr>
              <a:t>21.09.2017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6942138" y="14128750"/>
            <a:ext cx="6434137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>
            <a:lvl1pPr algn="ctr">
              <a:defRPr sz="2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14562138" y="14128750"/>
            <a:ext cx="474027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>
            <a:lvl1pPr algn="r">
              <a:defRPr sz="2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F3311E18-F6B9-4394-AAB8-47782B0DFE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995055" y="1905000"/>
            <a:ext cx="1730735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476250" y="317500"/>
            <a:ext cx="1270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txStyles>
    <p:titleStyle>
      <a:lvl1pPr algn="ctr" defTabSz="2029791" rtl="0" eaLnBrk="1" fontAlgn="auto" hangingPunct="1">
        <a:spcBef>
          <a:spcPts val="0"/>
        </a:spcBef>
        <a:spcAft>
          <a:spcPts val="0"/>
        </a:spcAft>
        <a:defRPr lang="ru-RU" sz="5400" b="1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charset="0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5pPr>
      <a:lvl6pPr marL="4572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6pPr>
      <a:lvl7pPr marL="9144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7pPr>
      <a:lvl8pPr marL="13716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8pPr>
      <a:lvl9pPr marL="18288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9pPr>
    </p:titleStyle>
    <p:bodyStyle>
      <a:lvl1pPr marL="758825" indent="-758825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5000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2533650" indent="-504825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3pPr>
      <a:lvl4pPr marL="3549650" indent="-508000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560888" indent="-508000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5575653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89408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603162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616919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3762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27511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41266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55020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68777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82533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096286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110037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Заголовок 1"/>
          <p:cNvSpPr>
            <a:spLocks noGrp="1"/>
          </p:cNvSpPr>
          <p:nvPr>
            <p:ph type="ctrTitle"/>
          </p:nvPr>
        </p:nvSpPr>
        <p:spPr>
          <a:xfrm>
            <a:off x="1587500" y="5038725"/>
            <a:ext cx="17270413" cy="3267075"/>
          </a:xfrm>
        </p:spPr>
        <p:txBody>
          <a:bodyPr/>
          <a:lstStyle/>
          <a:p>
            <a:r>
              <a:rPr lang="ru-RU" sz="6000" dirty="0">
                <a:solidFill>
                  <a:schemeClr val="tx1"/>
                </a:solidFill>
              </a:rPr>
              <a:t>Актуализация </a:t>
            </a:r>
            <a:r>
              <a:rPr lang="ru-RU" sz="6000" dirty="0" smtClean="0">
                <a:solidFill>
                  <a:schemeClr val="tx1"/>
                </a:solidFill>
              </a:rPr>
              <a:t>Федеральных Государственных Образовательных Стандартов </a:t>
            </a:r>
            <a:r>
              <a:rPr lang="ru-RU" sz="6000" dirty="0">
                <a:solidFill>
                  <a:schemeClr val="tx1"/>
                </a:solidFill>
              </a:rPr>
              <a:t/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ru-RU" sz="6000" dirty="0" smtClean="0">
                <a:solidFill>
                  <a:schemeClr val="tx1"/>
                </a:solidFill>
              </a:rPr>
              <a:t>Высшего Образования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563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12300" y="11622506"/>
            <a:ext cx="10660063" cy="928312"/>
          </a:xfrm>
          <a:ln>
            <a:noFill/>
          </a:ln>
        </p:spPr>
        <p:txBody>
          <a:bodyPr/>
          <a:lstStyle/>
          <a:p>
            <a:pPr algn="l" eaLnBrk="1" hangingPunct="1"/>
            <a:r>
              <a:rPr lang="ru-RU" sz="4700" b="1" dirty="0" err="1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Коберник</a:t>
            </a:r>
            <a:r>
              <a:rPr lang="ru-RU" sz="4700" b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 Николай Владимирович</a:t>
            </a:r>
            <a:endParaRPr lang="ru-RU" sz="3600" dirty="0">
              <a:solidFill>
                <a:srgbClr val="2626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Подзаголовок 2"/>
          <p:cNvSpPr txBox="1">
            <a:spLocks/>
          </p:cNvSpPr>
          <p:nvPr/>
        </p:nvSpPr>
        <p:spPr bwMode="auto">
          <a:xfrm>
            <a:off x="1587500" y="14264774"/>
            <a:ext cx="175641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678" tIns="101328" rIns="202678" bIns="101328"/>
          <a:lstStyle/>
          <a:p>
            <a:pPr algn="ctr" defTabSz="202565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21  сентября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2017 г.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0" y="256005"/>
            <a:ext cx="20318413" cy="2651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Федеральное учебно-методическое объединение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системе высшего образования по укрупненной группе специальностей и направлений подготовки 15.00.00 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0" y="3176337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37423"/>
            <a:ext cx="20318413" cy="1293812"/>
          </a:xfrm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СТРУКТУРА ФГОС ВЫСШЕГО ОБРАЗОВАНИЯ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16567" y="3178024"/>
            <a:ext cx="19924296" cy="8371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2.10. В рамках программы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бакалавриата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выделяются обязательная часть и часть, формируемая участниками образовательных отношений. 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……………………</a:t>
            </a:r>
          </a:p>
          <a:p>
            <a:pPr algn="just"/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обязательной части, без учета объема государственной итоговой аттестации, должен составлять не менее ___ процентов общего объема программы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бакалавриата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3.3. Программа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бакалавриата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должна устанавливать следующие общепрофессиональные компетенции:</a:t>
            </a:r>
          </a:p>
          <a:p>
            <a:pPr algn="just"/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622505" y="7267074"/>
            <a:ext cx="1251284" cy="770021"/>
          </a:xfrm>
          <a:prstGeom prst="rect">
            <a:avLst/>
          </a:prstGeom>
          <a:solidFill>
            <a:schemeClr val="accent3">
              <a:lumMod val="40000"/>
              <a:lumOff val="60000"/>
              <a:alpha val="78000"/>
            </a:schemeClr>
          </a:solidFill>
          <a:ln>
            <a:solidFill>
              <a:srgbClr val="159C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850063" y="7272338"/>
            <a:ext cx="2031841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622"/>
          <a:stretch/>
        </p:blipFill>
        <p:spPr bwMode="auto">
          <a:xfrm>
            <a:off x="637005" y="10715123"/>
            <a:ext cx="18469141" cy="4228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63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3123"/>
            <a:ext cx="20318413" cy="1293812"/>
          </a:xfrm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СТРУКТУРА ФГОС ВЫСШЕГО ОБРАЗОВАНИЯ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850063" y="7272338"/>
            <a:ext cx="2031841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1203" y="2931235"/>
            <a:ext cx="3819297" cy="50198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170691" tIns="85346" rIns="170691" bIns="85346" rtlCol="0">
            <a:spAutoFit/>
          </a:bodyPr>
          <a:lstStyle/>
          <a:p>
            <a:pPr algn="ctr"/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Инженерное дело, технологии и технические науки</a:t>
            </a:r>
          </a:p>
          <a:p>
            <a:pPr algn="ctr"/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00946" y="9128646"/>
            <a:ext cx="2040067" cy="864856"/>
          </a:xfrm>
          <a:prstGeom prst="rect">
            <a:avLst/>
          </a:prstGeom>
          <a:noFill/>
        </p:spPr>
        <p:txBody>
          <a:bodyPr wrap="square" lIns="170691" tIns="85346" rIns="170691" bIns="85346" rtlCol="0">
            <a:spAutoFit/>
          </a:bodyPr>
          <a:lstStyle/>
          <a:p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УГСН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75989" y="2771185"/>
            <a:ext cx="4063499" cy="2634571"/>
          </a:xfrm>
          <a:prstGeom prst="rect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</p:spPr>
        <p:txBody>
          <a:bodyPr vert="horz" wrap="square" lIns="170691" tIns="85346" rIns="170691" bIns="85346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Универсальные Компетенции (УК)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УК1-УК7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3317" y="11397034"/>
            <a:ext cx="4010468" cy="1557353"/>
          </a:xfrm>
          <a:prstGeom prst="rect">
            <a:avLst/>
          </a:prstGeom>
          <a:noFill/>
        </p:spPr>
        <p:txBody>
          <a:bodyPr wrap="square" lIns="170691" tIns="85346" rIns="170691" bIns="85346" rtlCol="0">
            <a:spAutoFit/>
          </a:bodyPr>
          <a:lstStyle/>
          <a:p>
            <a:pPr algn="ctr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подготовки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75032" y="5642551"/>
            <a:ext cx="4063499" cy="26345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wrap="square" lIns="170691" tIns="85346" rIns="170691" bIns="85346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ОПК1-ОПК4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86584" y="9131418"/>
            <a:ext cx="4063498" cy="20190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rgbClr val="00B050"/>
            </a:solidFill>
          </a:ln>
        </p:spPr>
        <p:txBody>
          <a:bodyPr vert="horz" wrap="square" lIns="170691" tIns="85346" rIns="170691" bIns="85346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ОПК5-ОПК6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УГСН</a:t>
            </a:r>
          </a:p>
        </p:txBody>
      </p:sp>
      <p:cxnSp>
        <p:nvCxnSpPr>
          <p:cNvPr id="31" name="Прямая со стрелкой 30"/>
          <p:cNvCxnSpPr>
            <a:stCxn id="35" idx="1"/>
            <a:endCxn id="24" idx="3"/>
          </p:cNvCxnSpPr>
          <p:nvPr/>
        </p:nvCxnSpPr>
        <p:spPr>
          <a:xfrm flipH="1" flipV="1">
            <a:off x="3541013" y="9561074"/>
            <a:ext cx="649245" cy="526599"/>
          </a:xfrm>
          <a:prstGeom prst="straightConnector1">
            <a:avLst/>
          </a:prstGeom>
          <a:ln w="5715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898459" y="11494721"/>
            <a:ext cx="4063498" cy="26679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wrap="square" lIns="170691" tIns="85346" rIns="170691" bIns="85346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ОПК7 – ОПК8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направлению подготовки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Прямая со стрелкой 32"/>
          <p:cNvCxnSpPr>
            <a:stCxn id="36" idx="1"/>
          </p:cNvCxnSpPr>
          <p:nvPr/>
        </p:nvCxnSpPr>
        <p:spPr>
          <a:xfrm flipH="1" flipV="1">
            <a:off x="3427485" y="12175711"/>
            <a:ext cx="748801" cy="558125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Левая фигурная скобка 33"/>
          <p:cNvSpPr/>
          <p:nvPr/>
        </p:nvSpPr>
        <p:spPr>
          <a:xfrm>
            <a:off x="4190258" y="2771184"/>
            <a:ext cx="480016" cy="5619291"/>
          </a:xfrm>
          <a:prstGeom prst="leftBrace">
            <a:avLst>
              <a:gd name="adj1" fmla="val 15964"/>
              <a:gd name="adj2" fmla="val 51642"/>
            </a:avLst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70691" tIns="85346" rIns="170691" bIns="853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5" name="Левая фигурная скобка 34"/>
          <p:cNvSpPr/>
          <p:nvPr/>
        </p:nvSpPr>
        <p:spPr>
          <a:xfrm rot="10800000" flipH="1">
            <a:off x="4190258" y="9159213"/>
            <a:ext cx="480016" cy="1919972"/>
          </a:xfrm>
          <a:prstGeom prst="leftBrace">
            <a:avLst>
              <a:gd name="adj1" fmla="val 15964"/>
              <a:gd name="adj2" fmla="val 51642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70691" tIns="85346" rIns="170691" bIns="853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6" name="Левая фигурная скобка 35"/>
          <p:cNvSpPr/>
          <p:nvPr/>
        </p:nvSpPr>
        <p:spPr>
          <a:xfrm rot="10800000" flipH="1">
            <a:off x="4176286" y="11443667"/>
            <a:ext cx="493988" cy="2667953"/>
          </a:xfrm>
          <a:prstGeom prst="leftBrace">
            <a:avLst>
              <a:gd name="adj1" fmla="val 15964"/>
              <a:gd name="adj2" fmla="val 51642"/>
            </a:avLst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70691" tIns="85346" rIns="170691" bIns="853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aphicFrame>
        <p:nvGraphicFramePr>
          <p:cNvPr id="44" name="Таблица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871178"/>
              </p:ext>
            </p:extLst>
          </p:nvPr>
        </p:nvGraphicFramePr>
        <p:xfrm>
          <a:off x="9715396" y="2451906"/>
          <a:ext cx="10553805" cy="455676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553805"/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ОПК-1 Применять естественнонаучные и общеинженерные знания, методы математического анализа и моделирования в профессиональной деятельности.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ОПК-2 Применять основные методы, способы и средства получения, хранения, переработки информации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ОПК-3 Осуществлять профессиональную деятельность с учетом экономических, экологических, социальных и других ограничений на всех этапах жизненного уровня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ОПК-4 Использовать современные информационные технологии и программные средства при моделировании технологических процессов.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ОПК-5 Уметь работать с нормативно технической документацией, связанной с профессиональной деятельностью с использованием стандартов норм и правил.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9601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ОПК-6 Решать стандартные задачи профессиональной деятельности на основе информационной и библиографической культуры.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6" name="Левая фигурная скобка 45"/>
          <p:cNvSpPr/>
          <p:nvPr/>
        </p:nvSpPr>
        <p:spPr>
          <a:xfrm>
            <a:off x="9190381" y="2451907"/>
            <a:ext cx="480016" cy="4556760"/>
          </a:xfrm>
          <a:prstGeom prst="leftBrace">
            <a:avLst>
              <a:gd name="adj1" fmla="val 15964"/>
              <a:gd name="adj2" fmla="val 92908"/>
            </a:avLst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70691" tIns="85346" rIns="170691" bIns="853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aphicFrame>
        <p:nvGraphicFramePr>
          <p:cNvPr id="45" name="Таблица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081757"/>
              </p:ext>
            </p:extLst>
          </p:nvPr>
        </p:nvGraphicFramePr>
        <p:xfrm>
          <a:off x="9725101" y="7137718"/>
          <a:ext cx="10538348" cy="49072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538348"/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ОПК-7 Применять современные методы для разработки малоотходных, энергосберегающих и экологически чистых машиностроительных технологий, обеспечивающих безопасность жизнедеятельности людей и их защиту от возможных последствий аварий, катастроф и стихийных бедствий; применять способы рационального использования сырьевых, энергетических и других видов ресурсов в машиностроении.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ОПК-8 Проводить анализ и оценку производственных и непроизводственных затрат на обеспечение требуемого качества продукции, анализ результатов деятельности производственных подразделений.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ОПК-9 Обеспечивать техническое оснащение рабочих мест с размещением технологического оборудования, умение осваивать вводимое оборудование.</a:t>
                      </a:r>
                      <a:endParaRPr lang="ru-RU" sz="2300" b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ОПК-10 Проводить мероприятия по профилактике производственного травматизма и профессиональных заболеваний, контролировать соблюдение экологической безопасности проводимых работ.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8" name="Левая фигурная скобка 47"/>
          <p:cNvSpPr/>
          <p:nvPr/>
        </p:nvSpPr>
        <p:spPr>
          <a:xfrm>
            <a:off x="9184340" y="7146344"/>
            <a:ext cx="480016" cy="4907280"/>
          </a:xfrm>
          <a:prstGeom prst="leftBrace">
            <a:avLst>
              <a:gd name="adj1" fmla="val 15964"/>
              <a:gd name="adj2" fmla="val 60879"/>
            </a:avLst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70691" tIns="85346" rIns="170691" bIns="853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aphicFrame>
        <p:nvGraphicFramePr>
          <p:cNvPr id="47" name="Таблица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344221"/>
              </p:ext>
            </p:extLst>
          </p:nvPr>
        </p:nvGraphicFramePr>
        <p:xfrm>
          <a:off x="9715396" y="12078547"/>
          <a:ext cx="10548053" cy="31546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548053"/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ОПК-11 применять методы контроля качества изделий и объектов в сфере профессиональной деятельности, проводить анализ причин нарушений технологических процессов в машиностроении и разрабатывать мероприятия по их предупреждению.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78901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ОПК-12 Обеспечивать технологичность изделий и процессов их изготовления, умение контролировать соблюдение технологической дисциплины при изготовлении изделий.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3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ОПК-13 Применять стандартные методы расчета при проектировании деталей и узлов изделий машиностроения.</a:t>
                      </a:r>
                      <a:endParaRPr lang="ru-RU" sz="23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0" name="Левая фигурная скобка 49"/>
          <p:cNvSpPr/>
          <p:nvPr/>
        </p:nvSpPr>
        <p:spPr>
          <a:xfrm>
            <a:off x="9203390" y="12175711"/>
            <a:ext cx="480016" cy="3067464"/>
          </a:xfrm>
          <a:prstGeom prst="leftBrace">
            <a:avLst>
              <a:gd name="adj1" fmla="val 15964"/>
              <a:gd name="adj2" fmla="val 27106"/>
            </a:avLst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70691" tIns="85346" rIns="170691" bIns="853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49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05864"/>
            <a:ext cx="20318413" cy="1293812"/>
          </a:xfrm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ЭКСПЕРТИЗА ФГОС ВЫСШЕГО ОБРАЗОВАНИЯ</a:t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НА СООТВЕТСТВИЕ ПРОФЕССИОНАЛЬНЫМ СТАНДАРТАМ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572685" y="4569022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498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1873" y="4734772"/>
            <a:ext cx="14389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Общее количество ФГОС ВО 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492687" y="5637679"/>
            <a:ext cx="160799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633452" y="6111999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472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2640" y="5751455"/>
            <a:ext cx="143897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проектов ФГОС ВО, актуализированных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основе профессиональных стандартов (при наличии)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6349671" y="5751454"/>
            <a:ext cx="3309929" cy="1407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553454" y="7159166"/>
            <a:ext cx="160799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0" y="3209852"/>
            <a:ext cx="203184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(уровни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бакалавриат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специалитет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магистратура)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349670" y="4229968"/>
            <a:ext cx="3309929" cy="1407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633452" y="8012987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266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2640" y="7751090"/>
            <a:ext cx="143897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проектов ФГОС ВО, одобренных НСПК, на 15.09.2017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6349671" y="7652442"/>
            <a:ext cx="3309929" cy="1407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553454" y="9060154"/>
            <a:ext cx="160799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646091" y="10217843"/>
            <a:ext cx="2717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Свыше 1000</a:t>
            </a:r>
            <a:endParaRPr lang="ru-RU" sz="4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2640" y="10879290"/>
            <a:ext cx="14389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Планируемое количество ПООП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349671" y="10130578"/>
            <a:ext cx="3309929" cy="1672768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553454" y="11803346"/>
            <a:ext cx="16079998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646090" y="12238312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86</a:t>
            </a:r>
            <a:endParaRPr lang="ru-RU" sz="4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2640" y="12043662"/>
            <a:ext cx="143897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проектов ПООП, представленных в Минобрнауки,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15.09.2017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6362310" y="12018280"/>
            <a:ext cx="3309929" cy="1276984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H="1">
            <a:off x="566093" y="13295264"/>
            <a:ext cx="16079998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0" y="9745571"/>
            <a:ext cx="20318413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45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199" y="1767356"/>
            <a:ext cx="17321213" cy="129381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СОПРЯЖЕНИЕ ФГОС И ПООП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ПРОФЕССИОНАЛЬНЫМИ СТАНДАРТАМИ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xmlns="" id="{984D3F9B-E826-4A45-B441-7ADE5E45D503}"/>
              </a:ext>
            </a:extLst>
          </p:cNvPr>
          <p:cNvGrpSpPr/>
          <p:nvPr/>
        </p:nvGrpSpPr>
        <p:grpSpPr>
          <a:xfrm>
            <a:off x="186450" y="5173667"/>
            <a:ext cx="11724813" cy="770247"/>
            <a:chOff x="256305" y="1973405"/>
            <a:chExt cx="8575973" cy="346539"/>
          </a:xfrm>
        </p:grpSpPr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xmlns="" id="{2B1C4864-346D-4FFF-9319-7158A0A424CD}"/>
                </a:ext>
              </a:extLst>
            </p:cNvPr>
            <p:cNvSpPr/>
            <p:nvPr/>
          </p:nvSpPr>
          <p:spPr>
            <a:xfrm>
              <a:off x="4544292" y="1977447"/>
              <a:ext cx="4287986" cy="34249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Пятиугольник 29">
              <a:extLst>
                <a:ext uri="{FF2B5EF4-FFF2-40B4-BE49-F238E27FC236}">
                  <a16:creationId xmlns:a16="http://schemas.microsoft.com/office/drawing/2014/main" xmlns="" id="{C0F3BBE3-EE39-42F1-89BD-5003432B959C}"/>
                </a:ext>
              </a:extLst>
            </p:cNvPr>
            <p:cNvSpPr/>
            <p:nvPr/>
          </p:nvSpPr>
          <p:spPr>
            <a:xfrm>
              <a:off x="256305" y="1973405"/>
              <a:ext cx="4635933" cy="342497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4A7FAE43-966C-4E2D-8041-C08AFDF624BB}"/>
              </a:ext>
            </a:extLst>
          </p:cNvPr>
          <p:cNvSpPr txBox="1"/>
          <p:nvPr/>
        </p:nvSpPr>
        <p:spPr>
          <a:xfrm>
            <a:off x="5606716" y="3408724"/>
            <a:ext cx="6304547" cy="82090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ПООП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0BB35176-60A0-4533-8AE3-7EA059CFD48E}"/>
              </a:ext>
            </a:extLst>
          </p:cNvPr>
          <p:cNvSpPr txBox="1"/>
          <p:nvPr/>
        </p:nvSpPr>
        <p:spPr>
          <a:xfrm>
            <a:off x="438428" y="5153380"/>
            <a:ext cx="11322862" cy="759190"/>
          </a:xfrm>
          <a:prstGeom prst="rect">
            <a:avLst/>
          </a:prstGeom>
          <a:noFill/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Области и сферы профессиональной деятельности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5A8E5177-685E-4D52-923A-40E8C21071F0}"/>
              </a:ext>
            </a:extLst>
          </p:cNvPr>
          <p:cNvSpPr txBox="1"/>
          <p:nvPr/>
        </p:nvSpPr>
        <p:spPr>
          <a:xfrm>
            <a:off x="6099859" y="6967277"/>
            <a:ext cx="5811404" cy="7524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Профессиональные задачи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9F5AD30F-066B-4397-B611-623CAC6E9874}"/>
              </a:ext>
            </a:extLst>
          </p:cNvPr>
          <p:cNvSpPr txBox="1"/>
          <p:nvPr/>
        </p:nvSpPr>
        <p:spPr>
          <a:xfrm>
            <a:off x="6099859" y="7834004"/>
            <a:ext cx="5811404" cy="11900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Объекты профессиональной деятельности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9396C0FF-9EAD-4CAC-8A49-99747318EE55}"/>
              </a:ext>
            </a:extLst>
          </p:cNvPr>
          <p:cNvSpPr txBox="1"/>
          <p:nvPr/>
        </p:nvSpPr>
        <p:spPr>
          <a:xfrm>
            <a:off x="6215851" y="10101404"/>
            <a:ext cx="5697623" cy="16825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Индикаторы достижения общепрофессиональных компетенций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C7432EA0-F1BA-4BBA-A983-AD736B45708C}"/>
              </a:ext>
            </a:extLst>
          </p:cNvPr>
          <p:cNvSpPr txBox="1"/>
          <p:nvPr/>
        </p:nvSpPr>
        <p:spPr>
          <a:xfrm>
            <a:off x="6215851" y="11897608"/>
            <a:ext cx="5706447" cy="16825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Профессиональные компетенции и индикаторы их достижения</a:t>
            </a:r>
          </a:p>
        </p:txBody>
      </p: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xmlns="" id="{984D3F9B-E826-4A45-B441-7ADE5E45D503}"/>
              </a:ext>
            </a:extLst>
          </p:cNvPr>
          <p:cNvGrpSpPr/>
          <p:nvPr/>
        </p:nvGrpSpPr>
        <p:grpSpPr>
          <a:xfrm>
            <a:off x="225353" y="6098020"/>
            <a:ext cx="11688120" cy="761263"/>
            <a:chOff x="256306" y="1977447"/>
            <a:chExt cx="8575972" cy="342497"/>
          </a:xfrm>
        </p:grpSpPr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xmlns="" id="{2B1C4864-346D-4FFF-9319-7158A0A424CD}"/>
                </a:ext>
              </a:extLst>
            </p:cNvPr>
            <p:cNvSpPr/>
            <p:nvPr/>
          </p:nvSpPr>
          <p:spPr>
            <a:xfrm>
              <a:off x="4544292" y="1977447"/>
              <a:ext cx="4287986" cy="34249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Пятиугольник 42">
              <a:extLst>
                <a:ext uri="{FF2B5EF4-FFF2-40B4-BE49-F238E27FC236}">
                  <a16:creationId xmlns:a16="http://schemas.microsoft.com/office/drawing/2014/main" xmlns="" id="{C0F3BBE3-EE39-42F1-89BD-5003432B959C}"/>
                </a:ext>
              </a:extLst>
            </p:cNvPr>
            <p:cNvSpPr/>
            <p:nvPr/>
          </p:nvSpPr>
          <p:spPr>
            <a:xfrm>
              <a:off x="256306" y="1977447"/>
              <a:ext cx="4609094" cy="338455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EEF006CD-4160-47F3-9D09-3512C9B93566}"/>
              </a:ext>
            </a:extLst>
          </p:cNvPr>
          <p:cNvSpPr txBox="1"/>
          <p:nvPr/>
        </p:nvSpPr>
        <p:spPr>
          <a:xfrm>
            <a:off x="186452" y="6098020"/>
            <a:ext cx="11613625" cy="770247"/>
          </a:xfrm>
          <a:prstGeom prst="rect">
            <a:avLst/>
          </a:prstGeom>
          <a:noFill/>
        </p:spPr>
        <p:txBody>
          <a:bodyPr wrap="square" lIns="203207" tIns="101604" rIns="203207" bIns="101604" rtlCol="0">
            <a:spAutoFit/>
          </a:bodyPr>
          <a:lstStyle>
            <a:defPPr>
              <a:defRPr lang="en-US"/>
            </a:defPPr>
            <a:lvl1pPr>
              <a:defRPr sz="1600"/>
            </a:lvl1pPr>
          </a:lstStyle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Типы профессиональных задач</a:t>
            </a:r>
          </a:p>
        </p:txBody>
      </p: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xmlns="" id="{984D3F9B-E826-4A45-B441-7ADE5E45D503}"/>
              </a:ext>
            </a:extLst>
          </p:cNvPr>
          <p:cNvGrpSpPr/>
          <p:nvPr/>
        </p:nvGrpSpPr>
        <p:grpSpPr>
          <a:xfrm>
            <a:off x="215802" y="9149086"/>
            <a:ext cx="11697671" cy="770247"/>
            <a:chOff x="256306" y="1973405"/>
            <a:chExt cx="8575972" cy="346539"/>
          </a:xfrm>
        </p:grpSpPr>
        <p:sp>
          <p:nvSpPr>
            <p:cNvPr id="47" name="Прямоугольник 46">
              <a:extLst>
                <a:ext uri="{FF2B5EF4-FFF2-40B4-BE49-F238E27FC236}">
                  <a16:creationId xmlns:a16="http://schemas.microsoft.com/office/drawing/2014/main" xmlns="" id="{2B1C4864-346D-4FFF-9319-7158A0A424CD}"/>
                </a:ext>
              </a:extLst>
            </p:cNvPr>
            <p:cNvSpPr/>
            <p:nvPr/>
          </p:nvSpPr>
          <p:spPr>
            <a:xfrm>
              <a:off x="4544292" y="1977447"/>
              <a:ext cx="4287986" cy="34249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Пятиугольник 45">
              <a:extLst>
                <a:ext uri="{FF2B5EF4-FFF2-40B4-BE49-F238E27FC236}">
                  <a16:creationId xmlns:a16="http://schemas.microsoft.com/office/drawing/2014/main" xmlns="" id="{C0F3BBE3-EE39-42F1-89BD-5003432B959C}"/>
                </a:ext>
              </a:extLst>
            </p:cNvPr>
            <p:cNvSpPr/>
            <p:nvPr/>
          </p:nvSpPr>
          <p:spPr>
            <a:xfrm>
              <a:off x="256306" y="1973405"/>
              <a:ext cx="4615684" cy="342497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FF014CA2-5ED8-48A4-A39A-31DBBC021736}"/>
              </a:ext>
            </a:extLst>
          </p:cNvPr>
          <p:cNvSpPr txBox="1"/>
          <p:nvPr/>
        </p:nvSpPr>
        <p:spPr>
          <a:xfrm>
            <a:off x="304331" y="9149086"/>
            <a:ext cx="11475812" cy="759190"/>
          </a:xfrm>
          <a:prstGeom prst="rect">
            <a:avLst/>
          </a:prstGeom>
          <a:noFill/>
        </p:spPr>
        <p:txBody>
          <a:bodyPr wrap="square" lIns="203207" tIns="101604" rIns="203207" bIns="101604" rtlCol="0">
            <a:spAutoFit/>
          </a:bodyPr>
          <a:lstStyle>
            <a:defPPr>
              <a:defRPr lang="en-US"/>
            </a:defPPr>
            <a:lvl1pPr>
              <a:defRPr sz="1600"/>
            </a:lvl1pPr>
          </a:lstStyle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Общепрофессиональные компетенции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105E38AF-60A5-4203-8558-2E6EA2DB1A4F}"/>
              </a:ext>
            </a:extLst>
          </p:cNvPr>
          <p:cNvSpPr txBox="1"/>
          <p:nvPr/>
        </p:nvSpPr>
        <p:spPr>
          <a:xfrm>
            <a:off x="162118" y="3408724"/>
            <a:ext cx="6269018" cy="820909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ФГОС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4A7FAE43-966C-4E2D-8041-C08AFDF624BB}"/>
              </a:ext>
            </a:extLst>
          </p:cNvPr>
          <p:cNvSpPr txBox="1"/>
          <p:nvPr/>
        </p:nvSpPr>
        <p:spPr>
          <a:xfrm>
            <a:off x="13836316" y="3408724"/>
            <a:ext cx="6304546" cy="143629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Профессиональные стандарты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4A7FAE43-966C-4E2D-8041-C08AFDF624BB}"/>
              </a:ext>
            </a:extLst>
          </p:cNvPr>
          <p:cNvSpPr txBox="1"/>
          <p:nvPr/>
        </p:nvSpPr>
        <p:spPr>
          <a:xfrm>
            <a:off x="13836316" y="5225569"/>
            <a:ext cx="6304546" cy="13131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Вид профессиональной деятельности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4A7FAE43-966C-4E2D-8041-C08AFDF624BB}"/>
              </a:ext>
            </a:extLst>
          </p:cNvPr>
          <p:cNvSpPr txBox="1"/>
          <p:nvPr/>
        </p:nvSpPr>
        <p:spPr>
          <a:xfrm>
            <a:off x="13836316" y="8385973"/>
            <a:ext cx="6304546" cy="13131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Обобщенные трудовые функции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4A7FAE43-966C-4E2D-8041-C08AFDF624BB}"/>
              </a:ext>
            </a:extLst>
          </p:cNvPr>
          <p:cNvSpPr txBox="1"/>
          <p:nvPr/>
        </p:nvSpPr>
        <p:spPr>
          <a:xfrm>
            <a:off x="13836316" y="9987917"/>
            <a:ext cx="6304546" cy="7591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Трудовые функции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4A7FAE43-966C-4E2D-8041-C08AFDF624BB}"/>
              </a:ext>
            </a:extLst>
          </p:cNvPr>
          <p:cNvSpPr txBox="1"/>
          <p:nvPr/>
        </p:nvSpPr>
        <p:spPr>
          <a:xfrm>
            <a:off x="14750716" y="11048169"/>
            <a:ext cx="5390146" cy="69763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Трудовые действия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4A7FAE43-966C-4E2D-8041-C08AFDF624BB}"/>
              </a:ext>
            </a:extLst>
          </p:cNvPr>
          <p:cNvSpPr txBox="1"/>
          <p:nvPr/>
        </p:nvSpPr>
        <p:spPr>
          <a:xfrm>
            <a:off x="14750716" y="11895501"/>
            <a:ext cx="5390146" cy="69763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Необходимые умения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4A7FAE43-966C-4E2D-8041-C08AFDF624BB}"/>
              </a:ext>
            </a:extLst>
          </p:cNvPr>
          <p:cNvSpPr txBox="1"/>
          <p:nvPr/>
        </p:nvSpPr>
        <p:spPr>
          <a:xfrm>
            <a:off x="14750716" y="12775656"/>
            <a:ext cx="5390146" cy="69763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Необходимые знания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4A7FAE43-966C-4E2D-8041-C08AFDF624BB}"/>
              </a:ext>
            </a:extLst>
          </p:cNvPr>
          <p:cNvSpPr txBox="1"/>
          <p:nvPr/>
        </p:nvSpPr>
        <p:spPr>
          <a:xfrm>
            <a:off x="13836316" y="6785509"/>
            <a:ext cx="6304546" cy="13131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Требования к образованию и обучению</a:t>
            </a:r>
          </a:p>
        </p:txBody>
      </p:sp>
      <p:sp>
        <p:nvSpPr>
          <p:cNvPr id="56" name="Правая круглая скобка 55"/>
          <p:cNvSpPr/>
          <p:nvPr/>
        </p:nvSpPr>
        <p:spPr>
          <a:xfrm>
            <a:off x="11922298" y="3408725"/>
            <a:ext cx="205534" cy="10171404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авая круглая скобка 56"/>
          <p:cNvSpPr/>
          <p:nvPr/>
        </p:nvSpPr>
        <p:spPr>
          <a:xfrm flipH="1">
            <a:off x="13614730" y="3416746"/>
            <a:ext cx="205534" cy="10163383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Двойная стрелка влево/вправо 57"/>
          <p:cNvSpPr/>
          <p:nvPr/>
        </p:nvSpPr>
        <p:spPr>
          <a:xfrm>
            <a:off x="12147889" y="8098697"/>
            <a:ext cx="1466841" cy="1059373"/>
          </a:xfrm>
          <a:prstGeom prst="leftRightArrow">
            <a:avLst>
              <a:gd name="adj1" fmla="val 31828"/>
              <a:gd name="adj2" fmla="val 31828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2266448" y="9453679"/>
            <a:ext cx="1169551" cy="258685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Непрямое соответствие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25353" y="13539034"/>
            <a:ext cx="199263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Сможет ли выпускник частично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или полностью выполнять трудовые действия в рамках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трудовых функций, обобщенных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трудовых функций в соответствии с уровнем квалификации по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профессиональному стандарту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62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11271"/>
            <a:ext cx="20318413" cy="1293812"/>
          </a:xfrm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ПЕРЕЧЕНЬ ФГОС ВЫСШЕГО ОБРАЗОВАНИЯ,</a:t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ПОДГОТОВЛЕННЫХ ФУМО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5126" y="2962680"/>
            <a:ext cx="37571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Бакалавриат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65126" y="3951594"/>
            <a:ext cx="3309929" cy="1407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0" y="8059334"/>
            <a:ext cx="20318413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61546" y="4239951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4799" y="3070401"/>
            <a:ext cx="1620361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 15.03.01 Машиностроение</a:t>
            </a:r>
          </a:p>
          <a:p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15.03.02 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Технологические машины и оборудование</a:t>
            </a:r>
          </a:p>
          <a:p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15.03.03 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Прикладная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механика</a:t>
            </a:r>
          </a:p>
          <a:p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15.03.04 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Автоматизация технологических процессов и производств</a:t>
            </a:r>
            <a:endParaRPr lang="ru-RU" dirty="0" smtClean="0">
              <a:solidFill>
                <a:srgbClr val="159C44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15.03.05 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Конструкторско-технологическое обеспечение машиностроительных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производств</a:t>
            </a:r>
          </a:p>
          <a:p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15.03.06 </a:t>
            </a:r>
            <a:r>
              <a:rPr lang="ru-RU" dirty="0" err="1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Мехатроника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робототехника</a:t>
            </a:r>
            <a:endParaRPr lang="ru-RU" dirty="0">
              <a:solidFill>
                <a:srgbClr val="159C4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022" y="8134293"/>
            <a:ext cx="41067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Магистратура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73148" y="9171333"/>
            <a:ext cx="3309929" cy="1407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-1" y="13201085"/>
            <a:ext cx="20318413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69568" y="9411564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14799" y="8242014"/>
            <a:ext cx="1621163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15.04.01 Машиностроение</a:t>
            </a:r>
          </a:p>
          <a:p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15.04.02 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Технологические машины и оборудование</a:t>
            </a:r>
            <a:endParaRPr lang="ru-RU" dirty="0" smtClean="0">
              <a:solidFill>
                <a:srgbClr val="159C44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15.04.03 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Прикладная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механика</a:t>
            </a:r>
          </a:p>
          <a:p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15.04.04 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Автоматизация технологических процессов и производств</a:t>
            </a:r>
            <a:endParaRPr lang="ru-RU" dirty="0" smtClean="0">
              <a:solidFill>
                <a:srgbClr val="159C44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15.04.05 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Конструкторско-технологическое обеспечение машиностроительных </a:t>
            </a:r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производств</a:t>
            </a:r>
          </a:p>
          <a:p>
            <a:r>
              <a:rPr lang="ru-RU" dirty="0" smtClean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ФГОС 15.04.06 </a:t>
            </a:r>
            <a:r>
              <a:rPr lang="ru-RU" dirty="0" err="1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Мехатроника</a:t>
            </a:r>
            <a:r>
              <a:rPr lang="ru-RU" dirty="0">
                <a:solidFill>
                  <a:srgbClr val="159C44"/>
                </a:solidFill>
                <a:latin typeface="Times New Roman" pitchFamily="18" charset="0"/>
                <a:cs typeface="Times New Roman" pitchFamily="18" charset="0"/>
              </a:rPr>
              <a:t> и робототехника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3004" y="13075477"/>
            <a:ext cx="41067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Специалитет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73148" y="13734148"/>
            <a:ext cx="3309929" cy="1407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9568" y="14145630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14800" y="13813406"/>
            <a:ext cx="162116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 15.05.01	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Проектирование технологических машин и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комплексов </a:t>
            </a:r>
          </a:p>
        </p:txBody>
      </p:sp>
    </p:spTree>
    <p:extLst>
      <p:ext uri="{BB962C8B-B14F-4D97-AF65-F5344CB8AC3E}">
        <p14:creationId xmlns:p14="http://schemas.microsoft.com/office/powerpoint/2010/main" val="419852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37423"/>
            <a:ext cx="20318413" cy="1293812"/>
          </a:xfrm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СТРУКТУРА ФГОС ВЫСШЕГО ОБРАЗОВАНИЯ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68441" y="2554848"/>
            <a:ext cx="19981529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>
              <a:lnSpc>
                <a:spcPct val="150000"/>
              </a:lnSpc>
              <a:buAutoNum type="romanU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Общие положения</a:t>
            </a:r>
          </a:p>
          <a:p>
            <a:pPr marL="857250" indent="-857250">
              <a:lnSpc>
                <a:spcPct val="150000"/>
              </a:lnSpc>
              <a:buFontTx/>
              <a:buAutoNum type="romanU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к структуре программы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бакалавриата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  <a:p>
            <a:pPr marL="857250" indent="-857250">
              <a:lnSpc>
                <a:spcPct val="150000"/>
              </a:lnSpc>
              <a:buFontTx/>
              <a:buAutoNum type="romanU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к результатам освоения программы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бакалавриата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  <a:p>
            <a:pPr marL="857250" indent="-857250">
              <a:lnSpc>
                <a:spcPct val="150000"/>
              </a:lnSpc>
              <a:buFontTx/>
              <a:buAutoNum type="romanU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к условиям реализации программы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бакалавриата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Приложение «Перечень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профессиональных стандартов,</a:t>
            </a:r>
          </a:p>
          <a:p>
            <a:pPr>
              <a:lnSpc>
                <a:spcPct val="150000"/>
              </a:lnSpc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соответствующих профессиональной деятельности выпускников, освоивших программу </a:t>
            </a:r>
            <a:r>
              <a:rPr lang="ru-RU" sz="4400" i="1" dirty="0" err="1" smtClean="0">
                <a:latin typeface="Times New Roman" pitchFamily="18" charset="0"/>
                <a:cs typeface="Times New Roman" pitchFamily="18" charset="0"/>
              </a:rPr>
              <a:t>бакалавриата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654840" y="9776316"/>
            <a:ext cx="14453776" cy="511203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2981515" y="12457215"/>
            <a:ext cx="6524116" cy="221551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Общепрофессиональные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компетенции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259401" y="12457213"/>
            <a:ext cx="6515756" cy="221551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Область образования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УГНС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2981515" y="9991752"/>
            <a:ext cx="6524116" cy="210451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Универсальные компетенции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259401" y="9991752"/>
            <a:ext cx="6515756" cy="210451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23232" y="9776316"/>
            <a:ext cx="4320818" cy="511203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972" tIns="96986" rIns="193972" bIns="96986"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ФГОС ВО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3++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615738" y="12457215"/>
            <a:ext cx="5424116" cy="2235788"/>
          </a:xfrm>
          <a:prstGeom prst="rightArrow">
            <a:avLst>
              <a:gd name="adj1" fmla="val 50000"/>
              <a:gd name="adj2" fmla="val 122110"/>
            </a:avLst>
          </a:prstGeom>
          <a:solidFill>
            <a:schemeClr val="accent6">
              <a:lumMod val="20000"/>
              <a:lumOff val="80000"/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4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19229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37423"/>
            <a:ext cx="20318413" cy="1293812"/>
          </a:xfrm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СТРУКТУРА ФГОС ВЫСШЕГО ОБРАЗОВАНИЯ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16567" y="2913331"/>
            <a:ext cx="197799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1.12. Области профессиональной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деятельности*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(или) сферы профессиональной деятельности, в которых выпускники, освоившие программу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бакалавриата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могут осуществлять профессиональную деятельность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сфера….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Выпускники могут осуществлять профессиональную деятельность в других областях и (или) сферах профессиональной деятельности при условии соответствия уровня их образования и полученных компетенций требованиям к квалификации работника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248" y="8853087"/>
            <a:ext cx="1977991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x-none" sz="3200" smtClean="0"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x-none" sz="3200">
                <a:latin typeface="Times New Roman" pitchFamily="18" charset="0"/>
                <a:cs typeface="Times New Roman" pitchFamily="18" charset="0"/>
              </a:rPr>
              <a:t>. Таблицу приложения к приказу Министерства труда и социальной защиты Российской Федерации от 29 сентября 2014 г. № 667н «О реестре профессиональных стандартов (перечне видов профессиональной деятельности)» (зарегистрирован Министерством юстиции Российской Федерации 19 ноября 2014 г., регистрационный № 34779).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1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0" y="1535583"/>
            <a:ext cx="2031841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риказ </a:t>
            </a:r>
            <a:r>
              <a:rPr lang="x-none" sz="3600" b="1">
                <a:latin typeface="Times New Roman" pitchFamily="18" charset="0"/>
                <a:cs typeface="Times New Roman" pitchFamily="18" charset="0"/>
              </a:rPr>
              <a:t>Министерства труда и социальной защиты Российской </a:t>
            </a:r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Федерации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от 29 сентября 2014 г. № 667н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«О реестре профессиональных стандартов (перечне видов профессиональной деятельности)»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665146"/>
              </p:ext>
            </p:extLst>
          </p:nvPr>
        </p:nvGraphicFramePr>
        <p:xfrm>
          <a:off x="157099" y="3650854"/>
          <a:ext cx="20004213" cy="116723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1385"/>
                <a:gridCol w="1845282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lang="ru-RU" sz="3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области профессиональной деятельности</a:t>
                      </a:r>
                      <a:endParaRPr lang="ru-RU" sz="3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 и наука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Социальное обслуживание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Культура, искусство</a:t>
                      </a:r>
                      <a:endParaRPr lang="ru-RU" sz="3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Связь, информационные и коммуникационные технологии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Административно-управленческая и офисная деятельность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Финансы и экономика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Юриспруденция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Архитектура, проектирование, геодезия, топография и дизайн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информации, издательство и полиграфия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безопасности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хозяйство</a:t>
                      </a:r>
                      <a:endParaRPr lang="ru-RU" sz="3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Лесное хозяйство, охота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Рыбоводство и рыболовство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и жилищно-коммунальное хозяйство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Добыча, переработка угля, руд и других полезных ископаемых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Добыча, переработка, транспортировка нефти и газа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Электроэнергетика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Легкая и текстильная промышленность</a:t>
                      </a:r>
                      <a:endParaRPr lang="ru-RU" sz="3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19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0" y="1535583"/>
            <a:ext cx="197799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риказ </a:t>
            </a:r>
            <a:r>
              <a:rPr lang="x-none" sz="3600" b="1">
                <a:latin typeface="Times New Roman" pitchFamily="18" charset="0"/>
                <a:cs typeface="Times New Roman" pitchFamily="18" charset="0"/>
              </a:rPr>
              <a:t>Министерства труда и социальной защиты Российской </a:t>
            </a:r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Федерации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x-none" sz="3600" b="1">
                <a:latin typeface="Times New Roman" pitchFamily="18" charset="0"/>
                <a:cs typeface="Times New Roman" pitchFamily="18" charset="0"/>
              </a:rPr>
              <a:t>29 сентября 2014 г. № </a:t>
            </a:r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667н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x-none" sz="3600" b="1">
                <a:latin typeface="Times New Roman" pitchFamily="18" charset="0"/>
                <a:cs typeface="Times New Roman" pitchFamily="18" charset="0"/>
              </a:rPr>
              <a:t>реестре профессиональных стандартов (перечне видов профессиональной деятельности</a:t>
            </a:r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)»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662898"/>
              </p:ext>
            </p:extLst>
          </p:nvPr>
        </p:nvGraphicFramePr>
        <p:xfrm>
          <a:off x="157099" y="3987736"/>
          <a:ext cx="20004213" cy="81671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1385"/>
                <a:gridCol w="1845282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области профессиональной деятельности</a:t>
                      </a:r>
                      <a:endParaRPr lang="ru-RU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3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Пищевая промышленность, включая производство напитков и табака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Деревообрабатывающая и целлюлозно-бумажная промышленность, мебельное производство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Атомная промышленность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Ракетно-космическая промышленность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Химическое, химико-технологическое производство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Металлургическое производство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машин и оборудования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электрооборудования, электронного и оптического оборудования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Судостроение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Автомобилестроение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Авиастроение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Сервис, оказание услуг населению (торговля, техническое обслуживание, ремонт, предоставление персональных услуг, услуги гостеприимства, общественное питание и пр.)</a:t>
                      </a:r>
                      <a:endParaRPr lang="ru-RU" sz="3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4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Сквозные виды профессиональной деятельности в промышленности</a:t>
                      </a:r>
                      <a:endParaRPr lang="ru-RU" sz="4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22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37423"/>
            <a:ext cx="20318413" cy="1293812"/>
          </a:xfrm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СТРУКТУРА ФГОС ВЫСШЕГО ОБРАЗОВАНИЯ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0" y="256005"/>
            <a:ext cx="20318413" cy="102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ФУМО по УГСН 15.00.00 </a:t>
            </a:r>
            <a:r>
              <a:rPr lang="ru-RU" sz="5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«Машиностроение»</a:t>
            </a:r>
            <a:endParaRPr lang="en-US" sz="5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1395675"/>
            <a:ext cx="20318413" cy="48126"/>
          </a:xfrm>
          <a:prstGeom prst="line">
            <a:avLst/>
          </a:prstGeom>
          <a:ln w="1905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16567" y="3178024"/>
            <a:ext cx="19924296" cy="883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1.13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. В рамках освоения программы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бакалавриата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выпускники могут готовиться к решению задач профессиональной деятельности следующих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типов**: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____________. </a:t>
            </a:r>
          </a:p>
          <a:p>
            <a:pPr algn="just"/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**Необходимо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придерживаться следующих универсальных формулировок для указания общих для многих сфер деятельности («сквозных») типов задач профессиональной деятельности: 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научно-исследовательский, технологический, педагогический, организационно-управленческий, проектный (далее указываются специфические типы задач (при наличии)).</a:t>
            </a:r>
          </a:p>
        </p:txBody>
      </p:sp>
    </p:spTree>
    <p:extLst>
      <p:ext uri="{BB962C8B-B14F-4D97-AF65-F5344CB8AC3E}">
        <p14:creationId xmlns:p14="http://schemas.microsoft.com/office/powerpoint/2010/main" val="55279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8297</TotalTime>
  <Words>1143</Words>
  <Application>Microsoft Office PowerPoint</Application>
  <PresentationFormat>Произвольный</PresentationFormat>
  <Paragraphs>216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3_Тема Office</vt:lpstr>
      <vt:lpstr>Актуализация Федеральных Государственных Образовательных Стандартов  Высшего Образования</vt:lpstr>
      <vt:lpstr>ЭКСПЕРТИЗА ФГОС ВЫСШЕГО ОБРАЗОВАНИЯ НА СООТВЕТСТВИЕ ПРОФЕССИОНАЛЬНЫМ СТАНДАРТАМ </vt:lpstr>
      <vt:lpstr>СОПРЯЖЕНИЕ ФГОС И ПООП  С ПРОФЕССИОНАЛЬНЫМИ СТАНДАРТАМИ</vt:lpstr>
      <vt:lpstr>ПЕРЕЧЕНЬ ФГОС ВЫСШЕГО ОБРАЗОВАНИЯ, ПОДГОТОВЛЕННЫХ ФУМО</vt:lpstr>
      <vt:lpstr>СТРУКТУРА ФГОС ВЫСШЕГО ОБРАЗОВАНИЯ</vt:lpstr>
      <vt:lpstr>СТРУКТУРА ФГОС ВЫСШЕГО ОБРАЗОВАНИЯ</vt:lpstr>
      <vt:lpstr>Презентация PowerPoint</vt:lpstr>
      <vt:lpstr>Презентация PowerPoint</vt:lpstr>
      <vt:lpstr>СТРУКТУРА ФГОС ВЫСШЕГО ОБРАЗОВАНИЯ</vt:lpstr>
      <vt:lpstr>СТРУКТУРА ФГОС ВЫСШЕГО ОБРАЗОВАНИЯ</vt:lpstr>
      <vt:lpstr>СТРУКТУРА ФГОС ВЫСШЕГО ОБРАЗОВАНИЯ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Семен Телицин</dc:creator>
  <cp:lastModifiedBy>KobernikNV</cp:lastModifiedBy>
  <cp:revision>514</cp:revision>
  <cp:lastPrinted>2017-09-15T08:03:37Z</cp:lastPrinted>
  <dcterms:created xsi:type="dcterms:W3CDTF">2014-01-28T10:22:52Z</dcterms:created>
  <dcterms:modified xsi:type="dcterms:W3CDTF">2017-09-21T06:55:58Z</dcterms:modified>
</cp:coreProperties>
</file>