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6" r:id="rId2"/>
    <p:sldId id="414" r:id="rId3"/>
    <p:sldId id="420" r:id="rId4"/>
    <p:sldId id="415" r:id="rId5"/>
    <p:sldId id="416" r:id="rId6"/>
    <p:sldId id="417" r:id="rId7"/>
    <p:sldId id="387" r:id="rId8"/>
    <p:sldId id="410" r:id="rId9"/>
    <p:sldId id="407" r:id="rId10"/>
    <p:sldId id="411" r:id="rId11"/>
    <p:sldId id="404" r:id="rId12"/>
    <p:sldId id="418" r:id="rId13"/>
    <p:sldId id="396" r:id="rId14"/>
    <p:sldId id="398" r:id="rId15"/>
    <p:sldId id="373" r:id="rId16"/>
    <p:sldId id="400" r:id="rId17"/>
    <p:sldId id="408" r:id="rId18"/>
    <p:sldId id="419" r:id="rId19"/>
    <p:sldId id="399" r:id="rId20"/>
    <p:sldId id="401" r:id="rId21"/>
    <p:sldId id="402" r:id="rId22"/>
    <p:sldId id="422" r:id="rId23"/>
    <p:sldId id="423" r:id="rId24"/>
    <p:sldId id="413" r:id="rId25"/>
    <p:sldId id="272" r:id="rId26"/>
  </p:sldIdLst>
  <p:sldSz cx="20318413" cy="15243175"/>
  <p:notesSz cx="9866313" cy="6735763"/>
  <p:defaultTextStyle>
    <a:defPPr>
      <a:defRPr lang="ru-RU"/>
    </a:defPPr>
    <a:lvl1pPr algn="l" defTabSz="1014413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14413" indent="-557213" algn="l" defTabSz="1014413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30413" indent="-1116013" algn="l" defTabSz="1014413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46413" indent="-1674813" algn="l" defTabSz="1014413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062413" indent="-2233613" algn="l" defTabSz="1014413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90" userDrawn="1">
          <p15:clr>
            <a:srgbClr val="A4A3A4"/>
          </p15:clr>
        </p15:guide>
        <p15:guide id="2" pos="571" userDrawn="1">
          <p15:clr>
            <a:srgbClr val="A4A3A4"/>
          </p15:clr>
        </p15:guide>
        <p15:guide id="3" pos="12228" userDrawn="1">
          <p15:clr>
            <a:srgbClr val="A4A3A4"/>
          </p15:clr>
        </p15:guide>
        <p15:guide id="4" pos="6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3E50"/>
    <a:srgbClr val="FF9966"/>
    <a:srgbClr val="F79646"/>
    <a:srgbClr val="F7AD6F"/>
    <a:srgbClr val="FFCC66"/>
    <a:srgbClr val="FFCC99"/>
    <a:srgbClr val="AAAAAA"/>
    <a:srgbClr val="2980B9"/>
    <a:srgbClr val="C0392B"/>
    <a:srgbClr val="658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 autoAdjust="0"/>
    <p:restoredTop sz="94690" autoAdjust="0"/>
  </p:normalViewPr>
  <p:slideViewPr>
    <p:cSldViewPr snapToGrid="0" snapToObjects="1">
      <p:cViewPr varScale="1">
        <p:scale>
          <a:sx n="39" d="100"/>
          <a:sy n="39" d="100"/>
        </p:scale>
        <p:origin x="-972" y="-126"/>
      </p:cViewPr>
      <p:guideLst>
        <p:guide orient="horz" pos="3690"/>
        <p:guide pos="571"/>
        <p:guide pos="12228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13A19-1AC9-4668-A413-A2ECE68211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7536C-1E95-4233-ACF5-8ED30765D6CE}">
      <dgm:prSet phldrT="[Текст]" custT="1"/>
      <dgm:spPr/>
      <dgm:t>
        <a:bodyPr/>
        <a:lstStyle/>
        <a:p>
          <a:r>
            <a:rPr lang="ru-RU" sz="4400" dirty="0" smtClean="0">
              <a:solidFill>
                <a:schemeClr val="tx1">
                  <a:lumMod val="50000"/>
                </a:schemeClr>
              </a:solidFill>
            </a:rPr>
            <a:t>Новые подходы к распределению КЦП</a:t>
          </a:r>
          <a:endParaRPr lang="ru-RU" sz="4400" dirty="0">
            <a:solidFill>
              <a:schemeClr val="tx1">
                <a:lumMod val="50000"/>
              </a:schemeClr>
            </a:solidFill>
          </a:endParaRPr>
        </a:p>
      </dgm:t>
    </dgm:pt>
    <dgm:pt modelId="{883A7004-3B34-45DD-8A41-F54442EA85D9}" type="parTrans" cxnId="{53F5B365-D60A-4B69-8BEB-695776960239}">
      <dgm:prSet/>
      <dgm:spPr/>
      <dgm:t>
        <a:bodyPr/>
        <a:lstStyle/>
        <a:p>
          <a:endParaRPr lang="ru-RU"/>
        </a:p>
      </dgm:t>
    </dgm:pt>
    <dgm:pt modelId="{F7F5B150-BC85-4373-A391-96C4AE993449}" type="sibTrans" cxnId="{53F5B365-D60A-4B69-8BEB-695776960239}">
      <dgm:prSet/>
      <dgm:spPr/>
      <dgm:t>
        <a:bodyPr/>
        <a:lstStyle/>
        <a:p>
          <a:endParaRPr lang="ru-RU"/>
        </a:p>
      </dgm:t>
    </dgm:pt>
    <dgm:pt modelId="{A6ADF76D-11DC-47CA-A8FD-5B11185CD0C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161CC9C-C856-47A2-AF56-36B9245E11D7}" type="parTrans" cxnId="{2039F22A-DD70-4893-BC99-364E517D25EE}">
      <dgm:prSet/>
      <dgm:spPr/>
      <dgm:t>
        <a:bodyPr/>
        <a:lstStyle/>
        <a:p>
          <a:endParaRPr lang="ru-RU"/>
        </a:p>
      </dgm:t>
    </dgm:pt>
    <dgm:pt modelId="{7DB15FF7-73CC-4790-98D5-ABE6B198986B}" type="sibTrans" cxnId="{2039F22A-DD70-4893-BC99-364E517D25EE}">
      <dgm:prSet/>
      <dgm:spPr/>
      <dgm:t>
        <a:bodyPr/>
        <a:lstStyle/>
        <a:p>
          <a:endParaRPr lang="ru-RU"/>
        </a:p>
      </dgm:t>
    </dgm:pt>
    <dgm:pt modelId="{92C36E8A-141D-4B60-8B3A-E42B7A0E0E5B}">
      <dgm:prSet phldrT="[Текст]" custT="1"/>
      <dgm:spPr/>
      <dgm:t>
        <a:bodyPr/>
        <a:lstStyle/>
        <a:p>
          <a:r>
            <a:rPr lang="ru-RU" sz="4400" dirty="0" smtClean="0">
              <a:solidFill>
                <a:schemeClr val="tx1">
                  <a:lumMod val="50000"/>
                </a:schemeClr>
              </a:solidFill>
            </a:rPr>
            <a:t>Запуск программы «Подготовка  квалифицированных кадров для организаций оборонно-промышленного комплекса в 2014-2020 годах» совместно с предприятиями ОПК</a:t>
          </a:r>
          <a:endParaRPr lang="ru-RU" sz="4400" dirty="0">
            <a:solidFill>
              <a:schemeClr val="tx1">
                <a:lumMod val="50000"/>
              </a:schemeClr>
            </a:solidFill>
          </a:endParaRPr>
        </a:p>
      </dgm:t>
    </dgm:pt>
    <dgm:pt modelId="{B09A0735-3C5A-487C-8A02-ED91E449A9C4}" type="parTrans" cxnId="{1878E3A7-F65B-41C7-923A-1BF57EFA0EAE}">
      <dgm:prSet/>
      <dgm:spPr/>
      <dgm:t>
        <a:bodyPr/>
        <a:lstStyle/>
        <a:p>
          <a:endParaRPr lang="ru-RU"/>
        </a:p>
      </dgm:t>
    </dgm:pt>
    <dgm:pt modelId="{630851A8-C59E-4129-B9D1-4F246F48CFBC}" type="sibTrans" cxnId="{1878E3A7-F65B-41C7-923A-1BF57EFA0EAE}">
      <dgm:prSet/>
      <dgm:spPr/>
      <dgm:t>
        <a:bodyPr/>
        <a:lstStyle/>
        <a:p>
          <a:endParaRPr lang="ru-RU"/>
        </a:p>
      </dgm:t>
    </dgm:pt>
    <dgm:pt modelId="{2DC61E5A-0E08-4BC6-8A3A-72490B8745B7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451946D-8431-4524-BC52-A06507A0F735}" type="parTrans" cxnId="{E59240FF-2D41-48A6-81CF-280BC998BA9A}">
      <dgm:prSet/>
      <dgm:spPr/>
      <dgm:t>
        <a:bodyPr/>
        <a:lstStyle/>
        <a:p>
          <a:endParaRPr lang="ru-RU"/>
        </a:p>
      </dgm:t>
    </dgm:pt>
    <dgm:pt modelId="{C333D70D-EF56-475F-905D-CD3A2DF2245B}" type="sibTrans" cxnId="{E59240FF-2D41-48A6-81CF-280BC998BA9A}">
      <dgm:prSet/>
      <dgm:spPr/>
      <dgm:t>
        <a:bodyPr/>
        <a:lstStyle/>
        <a:p>
          <a:endParaRPr lang="ru-RU"/>
        </a:p>
      </dgm:t>
    </dgm:pt>
    <dgm:pt modelId="{C10FE8C3-B4C9-4D05-B71F-4F15300B07A5}">
      <dgm:prSet custT="1"/>
      <dgm:spPr/>
      <dgm:t>
        <a:bodyPr/>
        <a:lstStyle/>
        <a:p>
          <a:r>
            <a:rPr lang="ru-RU" sz="4400" b="0" dirty="0" smtClean="0">
              <a:solidFill>
                <a:schemeClr val="tx1">
                  <a:lumMod val="50000"/>
                </a:schemeClr>
              </a:solidFill>
            </a:rPr>
            <a:t>Модернизация содержания </a:t>
          </a:r>
          <a:r>
            <a:rPr lang="ru-RU" sz="4400" b="0" dirty="0" smtClean="0">
              <a:solidFill>
                <a:schemeClr val="tx1">
                  <a:lumMod val="50000"/>
                </a:schemeClr>
              </a:solidFill>
            </a:rPr>
            <a:t>образования               через КС и УМО</a:t>
          </a:r>
          <a:endParaRPr lang="ru-RU" sz="4400" b="0" dirty="0">
            <a:solidFill>
              <a:schemeClr val="tx1">
                <a:lumMod val="50000"/>
              </a:schemeClr>
            </a:solidFill>
          </a:endParaRPr>
        </a:p>
      </dgm:t>
    </dgm:pt>
    <dgm:pt modelId="{798971DC-3D50-4C6D-A398-2B7E9B24D9A0}" type="parTrans" cxnId="{11D031EB-80D2-42CA-A03E-74372DC31126}">
      <dgm:prSet/>
      <dgm:spPr/>
      <dgm:t>
        <a:bodyPr/>
        <a:lstStyle/>
        <a:p>
          <a:endParaRPr lang="ru-RU"/>
        </a:p>
      </dgm:t>
    </dgm:pt>
    <dgm:pt modelId="{4576462E-4CF3-4551-B244-E6D24A9E3F7D}" type="sibTrans" cxnId="{11D031EB-80D2-42CA-A03E-74372DC31126}">
      <dgm:prSet/>
      <dgm:spPr/>
      <dgm:t>
        <a:bodyPr/>
        <a:lstStyle/>
        <a:p>
          <a:endParaRPr lang="ru-RU"/>
        </a:p>
      </dgm:t>
    </dgm:pt>
    <dgm:pt modelId="{E0B00894-FF0E-4240-A152-CE689BC98D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679AC5-898E-4352-8A75-8A80DE901315}" type="sibTrans" cxnId="{40E1F3A0-6C55-441C-A1B0-31CA951EE01B}">
      <dgm:prSet/>
      <dgm:spPr/>
      <dgm:t>
        <a:bodyPr/>
        <a:lstStyle/>
        <a:p>
          <a:endParaRPr lang="ru-RU"/>
        </a:p>
      </dgm:t>
    </dgm:pt>
    <dgm:pt modelId="{57FFE43F-681B-41E8-A682-7AE43CC42B42}" type="parTrans" cxnId="{40E1F3A0-6C55-441C-A1B0-31CA951EE01B}">
      <dgm:prSet/>
      <dgm:spPr/>
      <dgm:t>
        <a:bodyPr/>
        <a:lstStyle/>
        <a:p>
          <a:endParaRPr lang="ru-RU"/>
        </a:p>
      </dgm:t>
    </dgm:pt>
    <dgm:pt modelId="{D7E521A5-C66A-43D8-A258-3FA3755ACE41}" type="pres">
      <dgm:prSet presAssocID="{7FA13A19-1AC9-4668-A413-A2ECE68211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A27B3-2F59-4983-B3FB-8BF71EAA24EA}" type="pres">
      <dgm:prSet presAssocID="{E0B00894-FF0E-4240-A152-CE689BC98DF6}" presName="composite" presStyleCnt="0"/>
      <dgm:spPr/>
    </dgm:pt>
    <dgm:pt modelId="{E6A499A1-46C1-4D42-A032-1695D2EFE441}" type="pres">
      <dgm:prSet presAssocID="{E0B00894-FF0E-4240-A152-CE689BC98D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A6BB-1D3B-4ACA-A244-64F4B8BA6192}" type="pres">
      <dgm:prSet presAssocID="{E0B00894-FF0E-4240-A152-CE689BC98DF6}" presName="descendantText" presStyleLbl="alignAcc1" presStyleIdx="0" presStyleCnt="3" custLinFactNeighborX="0" custLinFactNeighborY="12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F7835-332E-40BC-B5C9-87022376AE1F}" type="pres">
      <dgm:prSet presAssocID="{34679AC5-898E-4352-8A75-8A80DE901315}" presName="sp" presStyleCnt="0"/>
      <dgm:spPr/>
    </dgm:pt>
    <dgm:pt modelId="{6F81D004-ECA0-4231-98D1-3A20B09B254E}" type="pres">
      <dgm:prSet presAssocID="{A6ADF76D-11DC-47CA-A8FD-5B11185CD0CB}" presName="composite" presStyleCnt="0"/>
      <dgm:spPr/>
    </dgm:pt>
    <dgm:pt modelId="{2669C798-E264-4FB7-AA35-D6BD382814F5}" type="pres">
      <dgm:prSet presAssocID="{A6ADF76D-11DC-47CA-A8FD-5B11185CD0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353EB-14FB-47C6-9C3F-675DBDA0A996}" type="pres">
      <dgm:prSet presAssocID="{A6ADF76D-11DC-47CA-A8FD-5B11185CD0CB}" presName="descendantText" presStyleLbl="alignAcc1" presStyleIdx="1" presStyleCnt="3" custScaleY="130161" custLinFactNeighborY="8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89A7C-CB46-4E86-B44C-BB567A1FF8C6}" type="pres">
      <dgm:prSet presAssocID="{7DB15FF7-73CC-4790-98D5-ABE6B198986B}" presName="sp" presStyleCnt="0"/>
      <dgm:spPr/>
    </dgm:pt>
    <dgm:pt modelId="{DDE1A1A5-343D-4883-8E5B-66D81E90085F}" type="pres">
      <dgm:prSet presAssocID="{2DC61E5A-0E08-4BC6-8A3A-72490B8745B7}" presName="composite" presStyleCnt="0"/>
      <dgm:spPr/>
    </dgm:pt>
    <dgm:pt modelId="{6AB678A0-0A56-47F0-83F8-2E2699D28C4D}" type="pres">
      <dgm:prSet presAssocID="{2DC61E5A-0E08-4BC6-8A3A-72490B8745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44C9-965E-4FF2-AE9D-27C3EABE2FFB}" type="pres">
      <dgm:prSet presAssocID="{2DC61E5A-0E08-4BC6-8A3A-72490B8745B7}" presName="descendantText" presStyleLbl="alignAcc1" presStyleIdx="2" presStyleCnt="3" custScaleY="14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8E3A7-F65B-41C7-923A-1BF57EFA0EAE}" srcId="{A6ADF76D-11DC-47CA-A8FD-5B11185CD0CB}" destId="{92C36E8A-141D-4B60-8B3A-E42B7A0E0E5B}" srcOrd="0" destOrd="0" parTransId="{B09A0735-3C5A-487C-8A02-ED91E449A9C4}" sibTransId="{630851A8-C59E-4129-B9D1-4F246F48CFBC}"/>
    <dgm:cxn modelId="{2039F22A-DD70-4893-BC99-364E517D25EE}" srcId="{7FA13A19-1AC9-4668-A413-A2ECE682110F}" destId="{A6ADF76D-11DC-47CA-A8FD-5B11185CD0CB}" srcOrd="1" destOrd="0" parTransId="{6161CC9C-C856-47A2-AF56-36B9245E11D7}" sibTransId="{7DB15FF7-73CC-4790-98D5-ABE6B198986B}"/>
    <dgm:cxn modelId="{53F5B365-D60A-4B69-8BEB-695776960239}" srcId="{E0B00894-FF0E-4240-A152-CE689BC98DF6}" destId="{9957536C-1E95-4233-ACF5-8ED30765D6CE}" srcOrd="0" destOrd="0" parTransId="{883A7004-3B34-45DD-8A41-F54442EA85D9}" sibTransId="{F7F5B150-BC85-4373-A391-96C4AE993449}"/>
    <dgm:cxn modelId="{11D031EB-80D2-42CA-A03E-74372DC31126}" srcId="{2DC61E5A-0E08-4BC6-8A3A-72490B8745B7}" destId="{C10FE8C3-B4C9-4D05-B71F-4F15300B07A5}" srcOrd="0" destOrd="0" parTransId="{798971DC-3D50-4C6D-A398-2B7E9B24D9A0}" sibTransId="{4576462E-4CF3-4551-B244-E6D24A9E3F7D}"/>
    <dgm:cxn modelId="{70D558EE-332F-4D8A-8A79-C37FB18809B5}" type="presOf" srcId="{7FA13A19-1AC9-4668-A413-A2ECE682110F}" destId="{D7E521A5-C66A-43D8-A258-3FA3755ACE41}" srcOrd="0" destOrd="0" presId="urn:microsoft.com/office/officeart/2005/8/layout/chevron2"/>
    <dgm:cxn modelId="{40E1F3A0-6C55-441C-A1B0-31CA951EE01B}" srcId="{7FA13A19-1AC9-4668-A413-A2ECE682110F}" destId="{E0B00894-FF0E-4240-A152-CE689BC98DF6}" srcOrd="0" destOrd="0" parTransId="{57FFE43F-681B-41E8-A682-7AE43CC42B42}" sibTransId="{34679AC5-898E-4352-8A75-8A80DE901315}"/>
    <dgm:cxn modelId="{45E2E4FF-2BF4-44F7-A967-CACADFBCA1DD}" type="presOf" srcId="{E0B00894-FF0E-4240-A152-CE689BC98DF6}" destId="{E6A499A1-46C1-4D42-A032-1695D2EFE441}" srcOrd="0" destOrd="0" presId="urn:microsoft.com/office/officeart/2005/8/layout/chevron2"/>
    <dgm:cxn modelId="{22B6947E-C208-4176-91C0-C1F844BD7626}" type="presOf" srcId="{C10FE8C3-B4C9-4D05-B71F-4F15300B07A5}" destId="{6F2044C9-965E-4FF2-AE9D-27C3EABE2FFB}" srcOrd="0" destOrd="0" presId="urn:microsoft.com/office/officeart/2005/8/layout/chevron2"/>
    <dgm:cxn modelId="{FE6746F1-63A1-494B-8B8F-C5299B3886C9}" type="presOf" srcId="{9957536C-1E95-4233-ACF5-8ED30765D6CE}" destId="{5B44A6BB-1D3B-4ACA-A244-64F4B8BA6192}" srcOrd="0" destOrd="0" presId="urn:microsoft.com/office/officeart/2005/8/layout/chevron2"/>
    <dgm:cxn modelId="{CCF4720D-603C-4204-AD7E-7DF82E492CC9}" type="presOf" srcId="{A6ADF76D-11DC-47CA-A8FD-5B11185CD0CB}" destId="{2669C798-E264-4FB7-AA35-D6BD382814F5}" srcOrd="0" destOrd="0" presId="urn:microsoft.com/office/officeart/2005/8/layout/chevron2"/>
    <dgm:cxn modelId="{08765A1A-C4D7-4B90-8AD1-0F915863899A}" type="presOf" srcId="{92C36E8A-141D-4B60-8B3A-E42B7A0E0E5B}" destId="{4BF353EB-14FB-47C6-9C3F-675DBDA0A996}" srcOrd="0" destOrd="0" presId="urn:microsoft.com/office/officeart/2005/8/layout/chevron2"/>
    <dgm:cxn modelId="{6C8B8307-4D79-4485-818E-B00B4F052479}" type="presOf" srcId="{2DC61E5A-0E08-4BC6-8A3A-72490B8745B7}" destId="{6AB678A0-0A56-47F0-83F8-2E2699D28C4D}" srcOrd="0" destOrd="0" presId="urn:microsoft.com/office/officeart/2005/8/layout/chevron2"/>
    <dgm:cxn modelId="{E59240FF-2D41-48A6-81CF-280BC998BA9A}" srcId="{7FA13A19-1AC9-4668-A413-A2ECE682110F}" destId="{2DC61E5A-0E08-4BC6-8A3A-72490B8745B7}" srcOrd="2" destOrd="0" parTransId="{E451946D-8431-4524-BC52-A06507A0F735}" sibTransId="{C333D70D-EF56-475F-905D-CD3A2DF2245B}"/>
    <dgm:cxn modelId="{6DE26CB7-9D6F-49BC-9D19-A7094B491420}" type="presParOf" srcId="{D7E521A5-C66A-43D8-A258-3FA3755ACE41}" destId="{DDDA27B3-2F59-4983-B3FB-8BF71EAA24EA}" srcOrd="0" destOrd="0" presId="urn:microsoft.com/office/officeart/2005/8/layout/chevron2"/>
    <dgm:cxn modelId="{D9107598-083B-42A4-A81D-103568AB4893}" type="presParOf" srcId="{DDDA27B3-2F59-4983-B3FB-8BF71EAA24EA}" destId="{E6A499A1-46C1-4D42-A032-1695D2EFE441}" srcOrd="0" destOrd="0" presId="urn:microsoft.com/office/officeart/2005/8/layout/chevron2"/>
    <dgm:cxn modelId="{81AF6C50-314D-4AC1-B068-7E146C2FCAED}" type="presParOf" srcId="{DDDA27B3-2F59-4983-B3FB-8BF71EAA24EA}" destId="{5B44A6BB-1D3B-4ACA-A244-64F4B8BA6192}" srcOrd="1" destOrd="0" presId="urn:microsoft.com/office/officeart/2005/8/layout/chevron2"/>
    <dgm:cxn modelId="{22A841D2-DDAC-4211-A357-7A0035E394DA}" type="presParOf" srcId="{D7E521A5-C66A-43D8-A258-3FA3755ACE41}" destId="{6B0F7835-332E-40BC-B5C9-87022376AE1F}" srcOrd="1" destOrd="0" presId="urn:microsoft.com/office/officeart/2005/8/layout/chevron2"/>
    <dgm:cxn modelId="{EFC692AB-92DA-4F06-9137-F2A66E854342}" type="presParOf" srcId="{D7E521A5-C66A-43D8-A258-3FA3755ACE41}" destId="{6F81D004-ECA0-4231-98D1-3A20B09B254E}" srcOrd="2" destOrd="0" presId="urn:microsoft.com/office/officeart/2005/8/layout/chevron2"/>
    <dgm:cxn modelId="{F649D7EC-F9F6-4A0F-9B5F-F41D65541142}" type="presParOf" srcId="{6F81D004-ECA0-4231-98D1-3A20B09B254E}" destId="{2669C798-E264-4FB7-AA35-D6BD382814F5}" srcOrd="0" destOrd="0" presId="urn:microsoft.com/office/officeart/2005/8/layout/chevron2"/>
    <dgm:cxn modelId="{CD9CD6A8-BD2D-4BD1-8C45-D05C90C4BBF1}" type="presParOf" srcId="{6F81D004-ECA0-4231-98D1-3A20B09B254E}" destId="{4BF353EB-14FB-47C6-9C3F-675DBDA0A996}" srcOrd="1" destOrd="0" presId="urn:microsoft.com/office/officeart/2005/8/layout/chevron2"/>
    <dgm:cxn modelId="{FB956277-C298-4EEA-9BCE-31A79A04EA92}" type="presParOf" srcId="{D7E521A5-C66A-43D8-A258-3FA3755ACE41}" destId="{59B89A7C-CB46-4E86-B44C-BB567A1FF8C6}" srcOrd="3" destOrd="0" presId="urn:microsoft.com/office/officeart/2005/8/layout/chevron2"/>
    <dgm:cxn modelId="{B9786F40-C3C3-449E-9C08-7D397DBA8F2F}" type="presParOf" srcId="{D7E521A5-C66A-43D8-A258-3FA3755ACE41}" destId="{DDE1A1A5-343D-4883-8E5B-66D81E90085F}" srcOrd="4" destOrd="0" presId="urn:microsoft.com/office/officeart/2005/8/layout/chevron2"/>
    <dgm:cxn modelId="{1CEF9F38-2D19-4198-A9BE-85B9A8BB5A72}" type="presParOf" srcId="{DDE1A1A5-343D-4883-8E5B-66D81E90085F}" destId="{6AB678A0-0A56-47F0-83F8-2E2699D28C4D}" srcOrd="0" destOrd="0" presId="urn:microsoft.com/office/officeart/2005/8/layout/chevron2"/>
    <dgm:cxn modelId="{A29A7F46-7A1E-4EF4-ADA2-B817701E5CE4}" type="presParOf" srcId="{DDE1A1A5-343D-4883-8E5B-66D81E90085F}" destId="{6F2044C9-965E-4FF2-AE9D-27C3EABE2F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99A1-46C1-4D42-A032-1695D2EFE441}">
      <dsp:nvSpPr>
        <dsp:cNvPr id="0" name=""/>
        <dsp:cNvSpPr/>
      </dsp:nvSpPr>
      <dsp:spPr>
        <a:xfrm rot="5400000">
          <a:off x="-480673" y="510880"/>
          <a:ext cx="3204493" cy="2243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1</a:t>
          </a:r>
          <a:endParaRPr lang="ru-RU" sz="6300" kern="1200" dirty="0"/>
        </a:p>
      </dsp:txBody>
      <dsp:txXfrm rot="-5400000">
        <a:off x="2" y="1151779"/>
        <a:ext cx="2243145" cy="961348"/>
      </dsp:txXfrm>
    </dsp:sp>
    <dsp:sp modelId="{5B44A6BB-1D3B-4ACA-A244-64F4B8BA6192}">
      <dsp:nvSpPr>
        <dsp:cNvPr id="0" name=""/>
        <dsp:cNvSpPr/>
      </dsp:nvSpPr>
      <dsp:spPr>
        <a:xfrm rot="5400000">
          <a:off x="8000373" y="-5460657"/>
          <a:ext cx="2082920" cy="1359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solidFill>
                <a:schemeClr val="tx1">
                  <a:lumMod val="50000"/>
                </a:schemeClr>
              </a:solidFill>
            </a:rPr>
            <a:t>Новые подходы к распределению КЦП</a:t>
          </a:r>
          <a:endParaRPr lang="ru-RU" sz="4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243145" y="398251"/>
        <a:ext cx="13495697" cy="1879560"/>
      </dsp:txXfrm>
    </dsp:sp>
    <dsp:sp modelId="{2669C798-E264-4FB7-AA35-D6BD382814F5}">
      <dsp:nvSpPr>
        <dsp:cNvPr id="0" name=""/>
        <dsp:cNvSpPr/>
      </dsp:nvSpPr>
      <dsp:spPr>
        <a:xfrm rot="5400000">
          <a:off x="-480673" y="3860423"/>
          <a:ext cx="3204493" cy="2243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2</a:t>
          </a:r>
          <a:endParaRPr lang="ru-RU" sz="6300" kern="1200" dirty="0"/>
        </a:p>
      </dsp:txBody>
      <dsp:txXfrm rot="-5400000">
        <a:off x="2" y="4501322"/>
        <a:ext cx="2243145" cy="961348"/>
      </dsp:txXfrm>
    </dsp:sp>
    <dsp:sp modelId="{4BF353EB-14FB-47C6-9C3F-675DBDA0A996}">
      <dsp:nvSpPr>
        <dsp:cNvPr id="0" name=""/>
        <dsp:cNvSpPr/>
      </dsp:nvSpPr>
      <dsp:spPr>
        <a:xfrm rot="5400000">
          <a:off x="7686258" y="-2199181"/>
          <a:ext cx="2711150" cy="1359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>
              <a:solidFill>
                <a:schemeClr val="tx1">
                  <a:lumMod val="50000"/>
                </a:schemeClr>
              </a:solidFill>
            </a:rPr>
            <a:t>Запуск программы «Подготовка  квалифицированных кадров для организаций оборонно-промышленного комплекса в 2014-2020 годах» совместно с предприятиями ОПК</a:t>
          </a:r>
          <a:endParaRPr lang="ru-RU" sz="440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243145" y="3376279"/>
        <a:ext cx="13465030" cy="2446456"/>
      </dsp:txXfrm>
    </dsp:sp>
    <dsp:sp modelId="{6AB678A0-0A56-47F0-83F8-2E2699D28C4D}">
      <dsp:nvSpPr>
        <dsp:cNvPr id="0" name=""/>
        <dsp:cNvSpPr/>
      </dsp:nvSpPr>
      <dsp:spPr>
        <a:xfrm rot="5400000">
          <a:off x="-480673" y="7399323"/>
          <a:ext cx="3204493" cy="2243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3</a:t>
          </a:r>
          <a:endParaRPr lang="ru-RU" sz="6300" kern="1200" dirty="0"/>
        </a:p>
      </dsp:txBody>
      <dsp:txXfrm rot="-5400000">
        <a:off x="2" y="8040222"/>
        <a:ext cx="2243145" cy="961348"/>
      </dsp:txXfrm>
    </dsp:sp>
    <dsp:sp modelId="{6F2044C9-965E-4FF2-AE9D-27C3EABE2FFB}">
      <dsp:nvSpPr>
        <dsp:cNvPr id="0" name=""/>
        <dsp:cNvSpPr/>
      </dsp:nvSpPr>
      <dsp:spPr>
        <a:xfrm rot="5400000">
          <a:off x="7496900" y="1161421"/>
          <a:ext cx="3089866" cy="13597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0" kern="1200" dirty="0" smtClean="0">
              <a:solidFill>
                <a:schemeClr val="tx1">
                  <a:lumMod val="50000"/>
                </a:schemeClr>
              </a:solidFill>
            </a:rPr>
            <a:t>Модернизация содержания </a:t>
          </a:r>
          <a:r>
            <a:rPr lang="ru-RU" sz="4400" b="0" kern="1200" dirty="0" smtClean="0">
              <a:solidFill>
                <a:schemeClr val="tx1">
                  <a:lumMod val="50000"/>
                </a:schemeClr>
              </a:solidFill>
            </a:rPr>
            <a:t>образования               через КС и УМО</a:t>
          </a:r>
          <a:endParaRPr lang="ru-RU" sz="4400" b="0" kern="1200" dirty="0">
            <a:solidFill>
              <a:schemeClr val="tx1">
                <a:lumMod val="50000"/>
              </a:schemeClr>
            </a:solidFill>
          </a:endParaRPr>
        </a:p>
      </dsp:txBody>
      <dsp:txXfrm rot="-5400000">
        <a:off x="2243145" y="6566012"/>
        <a:ext cx="13446542" cy="278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56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9588" y="0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B0A2E448-DE25-4394-9313-4A604B7D68B2}" type="datetime1">
              <a:rPr lang="ru-RU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56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9588" y="6397625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9FD66EF-4E5A-45D3-B1E5-04AA93E2E21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07455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56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F4922CF-2B2C-45C4-89B5-931BD91A119E}" type="datetime1">
              <a:rPr lang="ru-RU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565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5137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A8276B-8BEA-4816-9463-03719711009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173727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1014413" rtl="0" eaLnBrk="0" fontAlgn="base" hangingPunct="0">
      <a:spcBef>
        <a:spcPct val="30000"/>
      </a:spcBef>
      <a:spcAft>
        <a:spcPct val="0"/>
      </a:spcAft>
      <a:defRPr kumimoji="1" sz="27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1014413" algn="l" defTabSz="1014413" rtl="0" eaLnBrk="0" fontAlgn="base" hangingPunct="0">
      <a:spcBef>
        <a:spcPct val="30000"/>
      </a:spcBef>
      <a:spcAft>
        <a:spcPct val="0"/>
      </a:spcAft>
      <a:defRPr kumimoji="1" sz="27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2030413" algn="l" defTabSz="1014413" rtl="0" eaLnBrk="0" fontAlgn="base" hangingPunct="0">
      <a:spcBef>
        <a:spcPct val="30000"/>
      </a:spcBef>
      <a:spcAft>
        <a:spcPct val="0"/>
      </a:spcAft>
      <a:defRPr kumimoji="1" sz="27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3046413" algn="l" defTabSz="1014413" rtl="0" eaLnBrk="0" fontAlgn="base" hangingPunct="0">
      <a:spcBef>
        <a:spcPct val="30000"/>
      </a:spcBef>
      <a:spcAft>
        <a:spcPct val="0"/>
      </a:spcAft>
      <a:defRPr kumimoji="1" sz="27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4062413" algn="l" defTabSz="1014413" rtl="0" eaLnBrk="0" fontAlgn="base" hangingPunct="0">
      <a:spcBef>
        <a:spcPct val="30000"/>
      </a:spcBef>
      <a:spcAft>
        <a:spcPct val="0"/>
      </a:spcAft>
      <a:defRPr kumimoji="1" sz="27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5078276" algn="l" defTabSz="10156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093929" algn="l" defTabSz="10156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09587" algn="l" defTabSz="10156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125240" algn="l" defTabSz="1015658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8276B-8BEA-4816-9463-03719711009A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912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0CB71EF0-CEAE-48FC-9036-7C33ED4F40F0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dirty="0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5589836" y="6397838"/>
            <a:ext cx="4274174" cy="33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36" tIns="45468" rIns="90936" bIns="4546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676C739-0AFD-4722-9448-AE9E46D26D2B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C6499E7-A6E8-4C24-B126-F6CBB2D29E0F}" type="slidenum">
              <a:rPr lang="ru-RU" altLang="ru-RU" smtClean="0"/>
              <a:pPr/>
              <a:t>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B36B24A-7E84-9842-B64A-BC30DA100443}" type="slidenum">
              <a:rPr lang="ru-RU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 dirty="0">
              <a:latin typeface="Calibri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EB36B24A-7E84-9842-B64A-BC30DA100443}" type="slidenum">
              <a:rPr lang="ru-RU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3CB787-B312-4109-ABDA-B30CE0430899}" type="slidenum">
              <a:rPr lang="ru-RU" smtClean="0">
                <a:latin typeface="Calibri" pitchFamily="34" charset="0"/>
              </a:rPr>
              <a:pPr/>
              <a:t>15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0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5407C-5E44-4B15-B020-003BD625CCD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60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A8276B-8BEA-4816-9463-03719711009A}" type="slidenum">
              <a:rPr lang="ru-RU" altLang="ru-RU" smtClean="0"/>
              <a:pPr/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284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18962" y="7370033"/>
            <a:ext cx="14900616" cy="6547164"/>
          </a:xfrm>
        </p:spPr>
        <p:txBody>
          <a:bodyPr anchor="t">
            <a:normAutofit/>
          </a:bodyPr>
          <a:lstStyle>
            <a:lvl1pPr algn="l">
              <a:defRPr sz="67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61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82551" y="10670223"/>
            <a:ext cx="12191048" cy="125968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82551" y="1362006"/>
            <a:ext cx="12191048" cy="9145905"/>
          </a:xfrm>
        </p:spPr>
        <p:txBody>
          <a:bodyPr rtlCol="0">
            <a:normAutofit/>
          </a:bodyPr>
          <a:lstStyle>
            <a:lvl1pPr marL="0" indent="0">
              <a:buNone/>
              <a:defRPr sz="7100"/>
            </a:lvl1pPr>
            <a:lvl2pPr marL="1015658" indent="0">
              <a:buNone/>
              <a:defRPr sz="6200"/>
            </a:lvl2pPr>
            <a:lvl3pPr marL="2031311" indent="0">
              <a:buNone/>
              <a:defRPr sz="5300"/>
            </a:lvl3pPr>
            <a:lvl4pPr marL="3046964" indent="0">
              <a:buNone/>
              <a:defRPr sz="4400"/>
            </a:lvl4pPr>
            <a:lvl5pPr marL="4062620" indent="0">
              <a:buNone/>
              <a:defRPr sz="4400"/>
            </a:lvl5pPr>
            <a:lvl6pPr marL="5078276" indent="0">
              <a:buNone/>
              <a:defRPr sz="4400"/>
            </a:lvl6pPr>
            <a:lvl7pPr marL="6093929" indent="0">
              <a:buNone/>
              <a:defRPr sz="4400"/>
            </a:lvl7pPr>
            <a:lvl8pPr marL="7109587" indent="0">
              <a:buNone/>
              <a:defRPr sz="4400"/>
            </a:lvl8pPr>
            <a:lvl9pPr marL="8125240" indent="0">
              <a:buNone/>
              <a:defRPr sz="44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2551" y="11929903"/>
            <a:ext cx="12191048" cy="1788955"/>
          </a:xfrm>
        </p:spPr>
        <p:txBody>
          <a:bodyPr/>
          <a:lstStyle>
            <a:lvl1pPr marL="0" indent="0">
              <a:buNone/>
              <a:defRPr sz="3100"/>
            </a:lvl1pPr>
            <a:lvl2pPr marL="1015658" indent="0">
              <a:buNone/>
              <a:defRPr sz="2700"/>
            </a:lvl2pPr>
            <a:lvl3pPr marL="2031311" indent="0">
              <a:buNone/>
              <a:defRPr sz="2200"/>
            </a:lvl3pPr>
            <a:lvl4pPr marL="3046964" indent="0">
              <a:buNone/>
              <a:defRPr sz="2000"/>
            </a:lvl4pPr>
            <a:lvl5pPr marL="4062620" indent="0">
              <a:buNone/>
              <a:defRPr sz="2000"/>
            </a:lvl5pPr>
            <a:lvl6pPr marL="5078276" indent="0">
              <a:buNone/>
              <a:defRPr sz="2000"/>
            </a:lvl6pPr>
            <a:lvl7pPr marL="6093929" indent="0">
              <a:buNone/>
              <a:defRPr sz="2000"/>
            </a:lvl7pPr>
            <a:lvl8pPr marL="7109587" indent="0">
              <a:buNone/>
              <a:defRPr sz="2000"/>
            </a:lvl8pPr>
            <a:lvl9pPr marL="8125240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A5DAC2-6894-4E85-B930-9D07C5F102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1618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EE413B-E9E9-41FC-AF91-035EE3BA09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577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730849" y="610437"/>
            <a:ext cx="4571643" cy="130060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15920" y="610437"/>
            <a:ext cx="13376289" cy="130060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1E1C7-67C3-4FD2-8972-191E8953B54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218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0CB84C-E38F-44DF-A86A-ABE7C53FFF7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214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942125" y="14128166"/>
            <a:ext cx="6434164" cy="81155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15921" y="14128166"/>
            <a:ext cx="4740963" cy="81155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4B88"/>
                </a:solidFill>
                <a:latin typeface="Calibri"/>
                <a:cs typeface="Calibri"/>
              </a:defRPr>
            </a:lvl1pPr>
          </a:lstStyle>
          <a:p>
            <a:pPr marL="49475">
              <a:lnSpc>
                <a:spcPts val="3896"/>
              </a:lnSpc>
            </a:pPr>
            <a:fld id="{81D60167-4931-47E6-BA6A-407CBD079E47}" type="slidenum">
              <a:rPr lang="ru-RU" spc="-496" smtClean="0"/>
              <a:pPr marL="49475">
                <a:lnSpc>
                  <a:spcPts val="3896"/>
                </a:lnSpc>
              </a:pPr>
              <a:t>‹#›</a:t>
            </a:fld>
            <a:endParaRPr lang="ru-RU" spc="-496" dirty="0"/>
          </a:p>
        </p:txBody>
      </p:sp>
    </p:spTree>
    <p:extLst>
      <p:ext uri="{BB962C8B-B14F-4D97-AF65-F5344CB8AC3E}">
        <p14:creationId xmlns:p14="http://schemas.microsoft.com/office/powerpoint/2010/main" val="33581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435" y="1234305"/>
            <a:ext cx="15063061" cy="2647487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E1DF46-419F-4383-B0E9-1BC25ABEC2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026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435" y="1287969"/>
            <a:ext cx="15063061" cy="2647487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5921" y="4740435"/>
            <a:ext cx="18286572" cy="8876100"/>
          </a:xfrm>
        </p:spPr>
        <p:txBody>
          <a:bodyPr/>
          <a:lstStyle>
            <a:lvl1pPr>
              <a:defRPr>
                <a:solidFill>
                  <a:srgbClr val="2C3E50"/>
                </a:solidFill>
                <a:latin typeface="Myriad Pro"/>
                <a:cs typeface="Myriad Pro"/>
              </a:defRPr>
            </a:lvl1pPr>
            <a:lvl2pPr>
              <a:defRPr>
                <a:solidFill>
                  <a:srgbClr val="2C3E50"/>
                </a:solidFill>
                <a:latin typeface="Myriad Pro"/>
                <a:cs typeface="Myriad Pro"/>
              </a:defRPr>
            </a:lvl2pPr>
            <a:lvl3pPr>
              <a:defRPr>
                <a:solidFill>
                  <a:srgbClr val="2C3E50"/>
                </a:solidFill>
                <a:latin typeface="Myriad Pro"/>
                <a:cs typeface="Myriad Pro"/>
              </a:defRPr>
            </a:lvl3pPr>
            <a:lvl4pPr>
              <a:defRPr>
                <a:solidFill>
                  <a:srgbClr val="2C3E50"/>
                </a:solidFill>
                <a:latin typeface="Myriad Pro"/>
                <a:cs typeface="Myriad Pro"/>
              </a:defRPr>
            </a:lvl4pPr>
            <a:lvl5pPr>
              <a:defRPr>
                <a:solidFill>
                  <a:srgbClr val="2C3E50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3F5AAF-CAA9-46E7-AA86-4A5A2FCDD2E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96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5015" y="9795152"/>
            <a:ext cx="17270651" cy="3027464"/>
          </a:xfrm>
        </p:spPr>
        <p:txBody>
          <a:bodyPr anchor="t"/>
          <a:lstStyle>
            <a:lvl1pPr algn="l">
              <a:defRPr sz="8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5015" y="6460714"/>
            <a:ext cx="17270651" cy="3334443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1565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3131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4696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6262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7827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9392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0958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252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25F307-8E0C-4F2E-890D-E99C4DE4572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435" y="1270081"/>
            <a:ext cx="15063061" cy="2665375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15921" y="4740435"/>
            <a:ext cx="8973966" cy="887610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328526" y="4740435"/>
            <a:ext cx="8973966" cy="887610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2EF204-3BF2-478B-B662-1E926AC3CB6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635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5921" y="4757893"/>
            <a:ext cx="8977494" cy="1421990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5658" indent="0">
              <a:buNone/>
              <a:defRPr sz="4400" b="1"/>
            </a:lvl2pPr>
            <a:lvl3pPr marL="2031311" indent="0">
              <a:buNone/>
              <a:defRPr sz="4000" b="1"/>
            </a:lvl3pPr>
            <a:lvl4pPr marL="3046964" indent="0">
              <a:buNone/>
              <a:defRPr sz="3600" b="1"/>
            </a:lvl4pPr>
            <a:lvl5pPr marL="4062620" indent="0">
              <a:buNone/>
              <a:defRPr sz="3600" b="1"/>
            </a:lvl5pPr>
            <a:lvl6pPr marL="5078276" indent="0">
              <a:buNone/>
              <a:defRPr sz="3600" b="1"/>
            </a:lvl6pPr>
            <a:lvl7pPr marL="6093929" indent="0">
              <a:buNone/>
              <a:defRPr sz="3600" b="1"/>
            </a:lvl7pPr>
            <a:lvl8pPr marL="7109587" indent="0">
              <a:buNone/>
              <a:defRPr sz="3600" b="1"/>
            </a:lvl8pPr>
            <a:lvl9pPr marL="8125240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5921" y="6179886"/>
            <a:ext cx="8977494" cy="7436649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321477" y="4757893"/>
            <a:ext cx="8981021" cy="1421990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15658" indent="0">
              <a:buNone/>
              <a:defRPr sz="4400" b="1"/>
            </a:lvl2pPr>
            <a:lvl3pPr marL="2031311" indent="0">
              <a:buNone/>
              <a:defRPr sz="4000" b="1"/>
            </a:lvl3pPr>
            <a:lvl4pPr marL="3046964" indent="0">
              <a:buNone/>
              <a:defRPr sz="3600" b="1"/>
            </a:lvl4pPr>
            <a:lvl5pPr marL="4062620" indent="0">
              <a:buNone/>
              <a:defRPr sz="3600" b="1"/>
            </a:lvl5pPr>
            <a:lvl6pPr marL="5078276" indent="0">
              <a:buNone/>
              <a:defRPr sz="3600" b="1"/>
            </a:lvl6pPr>
            <a:lvl7pPr marL="6093929" indent="0">
              <a:buNone/>
              <a:defRPr sz="3600" b="1"/>
            </a:lvl7pPr>
            <a:lvl8pPr marL="7109587" indent="0">
              <a:buNone/>
              <a:defRPr sz="3600" b="1"/>
            </a:lvl8pPr>
            <a:lvl9pPr marL="8125240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321477" y="6179886"/>
            <a:ext cx="8981021" cy="7436649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5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39435" y="1270081"/>
            <a:ext cx="15063061" cy="2665375"/>
          </a:xfrm>
        </p:spPr>
        <p:txBody>
          <a:bodyPr>
            <a:normAutofit/>
          </a:bodyPr>
          <a:lstStyle>
            <a:lvl1pPr algn="l">
              <a:defRPr sz="6000" b="1" i="0">
                <a:solidFill>
                  <a:srgbClr val="2C3E50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3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15926" y="4792796"/>
            <a:ext cx="6684618" cy="2582871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3935" y="606905"/>
            <a:ext cx="11358557" cy="13009628"/>
          </a:xfrm>
        </p:spPr>
        <p:txBody>
          <a:bodyPr/>
          <a:lstStyle>
            <a:lvl1pPr>
              <a:defRPr sz="7100"/>
            </a:lvl1pPr>
            <a:lvl2pPr>
              <a:defRPr sz="62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5926" y="7375671"/>
            <a:ext cx="6684618" cy="6240867"/>
          </a:xfrm>
        </p:spPr>
        <p:txBody>
          <a:bodyPr/>
          <a:lstStyle>
            <a:lvl1pPr marL="0" indent="0">
              <a:buNone/>
              <a:defRPr sz="3100"/>
            </a:lvl1pPr>
            <a:lvl2pPr marL="1015658" indent="0">
              <a:buNone/>
              <a:defRPr sz="2700"/>
            </a:lvl2pPr>
            <a:lvl3pPr marL="2031311" indent="0">
              <a:buNone/>
              <a:defRPr sz="2200"/>
            </a:lvl3pPr>
            <a:lvl4pPr marL="3046964" indent="0">
              <a:buNone/>
              <a:defRPr sz="2000"/>
            </a:lvl4pPr>
            <a:lvl5pPr marL="4062620" indent="0">
              <a:buNone/>
              <a:defRPr sz="2000"/>
            </a:lvl5pPr>
            <a:lvl6pPr marL="5078276" indent="0">
              <a:buNone/>
              <a:defRPr sz="2000"/>
            </a:lvl6pPr>
            <a:lvl7pPr marL="6093929" indent="0">
              <a:buNone/>
              <a:defRPr sz="2000"/>
            </a:lvl7pPr>
            <a:lvl8pPr marL="7109587" indent="0">
              <a:buNone/>
              <a:defRPr sz="2000"/>
            </a:lvl8pPr>
            <a:lvl9pPr marL="8125240" indent="0">
              <a:buNone/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3F0826-B867-4C4B-823A-32A2A0E5E49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2123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240213" y="1270000"/>
            <a:ext cx="1506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132" tIns="101568" rIns="203132" bIns="1015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16000" y="4740275"/>
            <a:ext cx="18286413" cy="88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132" tIns="101568" rIns="203132" bIns="101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4562138" y="14128750"/>
            <a:ext cx="4740275" cy="811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ACCE"/>
                </a:solidFill>
                <a:latin typeface="Calibri" panose="020F0502020204030204" pitchFamily="34" charset="0"/>
              </a:defRPr>
            </a:lvl1pPr>
          </a:lstStyle>
          <a:p>
            <a:fld id="{EB456B60-0CAE-47A4-9A36-28E7BD32ED4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88" r:id="rId3"/>
    <p:sldLayoutId id="2147483689" r:id="rId4"/>
    <p:sldLayoutId id="2147483690" r:id="rId5"/>
    <p:sldLayoutId id="2147483697" r:id="rId6"/>
    <p:sldLayoutId id="2147483698" r:id="rId7"/>
    <p:sldLayoutId id="2147483699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00" r:id="rId14"/>
  </p:sldLayoutIdLst>
  <p:hf sldNum="0" hdr="0" dt="0"/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5pPr>
      <a:lvl6pPr marL="457200" algn="l" defTabSz="1014413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6pPr>
      <a:lvl7pPr marL="914400" algn="l" defTabSz="1014413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7pPr>
      <a:lvl8pPr marL="1371600" algn="l" defTabSz="1014413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8pPr>
      <a:lvl9pPr marL="1828800" algn="l" defTabSz="1014413" rtl="0" fontAlgn="base">
        <a:spcBef>
          <a:spcPct val="0"/>
        </a:spcBef>
        <a:spcAft>
          <a:spcPct val="0"/>
        </a:spcAft>
        <a:defRPr sz="6000" b="1">
          <a:solidFill>
            <a:srgbClr val="2C3E50"/>
          </a:solidFill>
          <a:latin typeface="Myriad Pro" charset="0"/>
          <a:ea typeface="Arial" charset="0"/>
          <a:cs typeface="Myriad Pro" charset="0"/>
        </a:defRPr>
      </a:lvl9pPr>
    </p:titleStyle>
    <p:bodyStyle>
      <a:lvl1pPr marL="760413" indent="-760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7100" kern="1200">
          <a:solidFill>
            <a:srgbClr val="2C3E50"/>
          </a:solidFill>
          <a:latin typeface="Myriad Pro"/>
          <a:ea typeface="Arial" charset="0"/>
          <a:cs typeface="Myriad Pro"/>
        </a:defRPr>
      </a:lvl1pPr>
      <a:lvl2pPr marL="1649413" indent="-633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6200" kern="1200">
          <a:solidFill>
            <a:srgbClr val="2C3E50"/>
          </a:solidFill>
          <a:latin typeface="Myriad Pro"/>
          <a:ea typeface="Myriad Pro" charset="0"/>
          <a:cs typeface="Myriad Pro"/>
        </a:defRPr>
      </a:lvl2pPr>
      <a:lvl3pPr marL="2538413" indent="-506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5300" kern="1200">
          <a:solidFill>
            <a:srgbClr val="2C3E50"/>
          </a:solidFill>
          <a:latin typeface="Myriad Pro"/>
          <a:ea typeface="Myriad Pro" charset="0"/>
          <a:cs typeface="Myriad Pro"/>
        </a:defRPr>
      </a:lvl3pPr>
      <a:lvl4pPr marL="3554413" indent="-506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4pPr>
      <a:lvl5pPr marL="4570413" indent="-506413" algn="l" defTabSz="1014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4400" kern="1200">
          <a:solidFill>
            <a:srgbClr val="2C3E50"/>
          </a:solidFill>
          <a:latin typeface="Myriad Pro"/>
          <a:ea typeface="Myriad Pro" charset="0"/>
          <a:cs typeface="Myriad Pro"/>
        </a:defRPr>
      </a:lvl5pPr>
      <a:lvl6pPr marL="5586102" indent="-507827" algn="l" defTabSz="1015658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01760" indent="-507827" algn="l" defTabSz="1015658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413" indent="-507827" algn="l" defTabSz="1015658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633067" indent="-507827" algn="l" defTabSz="1015658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658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311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6964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2620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8276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3929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09587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5240" algn="l" defTabSz="1015658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gulation.gov.ru/p/38851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111111111111111111111111111111.vsd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>
          <a:xfrm>
            <a:off x="1954307" y="7436075"/>
            <a:ext cx="16423340" cy="65468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pPr algn="ctr"/>
            <a:r>
              <a:rPr lang="ru-RU" sz="66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КОНТЕКСТЫ МОДЕРНИЗАЦИИ РОССИЙСКОГО </a:t>
            </a:r>
            <a:r>
              <a:rPr lang="ru-RU" sz="6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И РОЛЬ УМО В КЛЮЧЕВЫХ ПРОЕКТАХ РАЗВИТИЯ</a:t>
            </a:r>
            <a:endParaRPr lang="ru-RU" sz="6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06713" y="12010116"/>
            <a:ext cx="14512925" cy="28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государственной политики</a:t>
            </a:r>
            <a:endParaRPr lang="en-US" alt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высшего образования </a:t>
            </a:r>
            <a:endParaRPr lang="ru-RU" altLang="ru-RU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 </a:t>
            </a:r>
            <a:r>
              <a:rPr lang="ru-RU" altLang="ru-RU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А.Б.</a:t>
            </a:r>
            <a:r>
              <a:rPr lang="en-US" altLang="ru-RU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Соболев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64241" y="5247232"/>
            <a:ext cx="14512925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</a:t>
            </a:r>
            <a:endParaRPr lang="ru-RU" altLang="ru-RU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177553" y="1231900"/>
            <a:ext cx="14988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132" tIns="101568" rIns="203132" bIns="101568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ГЕОГРАФИЯ ПОДГОТОВКИ СПЕЦИАЛИСТОВ ПО УГСН 24.00.00</a:t>
            </a:r>
            <a:endParaRPr lang="ru-RU" altLang="ru-RU" sz="5400" cap="all" dirty="0" smtClean="0">
              <a:solidFill>
                <a:schemeClr val="tx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5048250"/>
            <a:ext cx="6311153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ВЕДУЩИЕ ОБРАЗОВАТЕЛЬНЫЕ ОРГАНИЗАЦИИ ВЫСШЕГО ОБРАЗОВАНИЯ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(16)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54902" y="5067300"/>
            <a:ext cx="6471397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РЕГИОНАЛЬНЫЕ ОБРАЗОВАТЕЛЬНЫЕ ОРГАНИЗАЦИИ ВЫСШЕГО ОБРАЗОВАНИЯ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(24)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0803" y="5067300"/>
            <a:ext cx="5981700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ОБРАЗОВАТЕЛЬНЫЕ ОРГАНИЗАЦИИ ВЫСШЕГО ОБРАЗОВАНИЯ МОСКВЫ И САНКТ-ПЕТЕРБУРГА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(4)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69523" y="815340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232223" y="821055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6709223" y="8181975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27628" y="9695316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12 144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(66 %)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16102" y="9695315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1 914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(10 %)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469302" y="9695314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4 413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(24 %)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6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1000" y="5219700"/>
            <a:ext cx="6591300" cy="41624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0037" marR="1304910" algn="ctr">
              <a:spcBef>
                <a:spcPts val="1296"/>
              </a:spcBef>
            </a:pPr>
            <a:r>
              <a:rPr lang="ru-RU" sz="2800" b="1" spc="9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</a:t>
            </a:r>
            <a:r>
              <a:rPr lang="ru-RU" sz="28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7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дде</a:t>
            </a:r>
            <a:r>
              <a:rPr lang="ru-RU" sz="2800" b="1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spc="6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жка</a:t>
            </a:r>
            <a:r>
              <a:rPr lang="ru-RU" sz="2800" b="1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87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вузов-лидеров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5315" marR="191718" indent="-445278">
              <a:spcBef>
                <a:spcPts val="984"/>
              </a:spcBef>
              <a:buChar char="•"/>
              <a:tabLst>
                <a:tab pos="796552" algn="l"/>
              </a:tabLst>
            </a:pP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</a:t>
            </a:r>
            <a:r>
              <a:rPr lang="ru-RU" sz="2800" spc="-4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жающе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хничес</a:t>
            </a:r>
            <a:r>
              <a:rPr lang="ru-RU" sz="28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</a:t>
            </a:r>
            <a:r>
              <a:rPr lang="ru-RU" sz="2800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5315" marR="378487" indent="-445278">
              <a:buChar char="•"/>
              <a:tabLst>
                <a:tab pos="796552" algn="l"/>
              </a:tabLst>
            </a:pP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</a:t>
            </a:r>
            <a:r>
              <a:rPr lang="ru-RU" sz="28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оспособно</a:t>
            </a:r>
            <a:r>
              <a:rPr lang="ru-RU" sz="28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сийских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вузо</a:t>
            </a:r>
            <a:r>
              <a:rPr lang="ru-RU" sz="2800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</a:t>
            </a:r>
            <a:r>
              <a:rPr lang="ru-RU" sz="2800" spc="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spc="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</a:t>
            </a:r>
            <a:r>
              <a:rPr lang="ru-RU" sz="28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9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ельны</a:t>
            </a:r>
            <a:r>
              <a:rPr lang="ru-RU" sz="2800" spc="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spc="-18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2983006" y="1774888"/>
            <a:ext cx="17920591" cy="1550054"/>
          </a:xfrm>
          <a:prstGeom prst="rect">
            <a:avLst/>
          </a:prstGeom>
        </p:spPr>
        <p:txBody>
          <a:bodyPr vert="horz" lIns="202792" tIns="101388" rIns="202792" bIns="101388" rtlCol="0" anchor="ctr">
            <a:normAutofit fontScale="92500"/>
          </a:bodyPr>
          <a:lstStyle>
            <a:lvl1pPr algn="ctr" defTabSz="91251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 dirty="0">
                <a:latin typeface="Times New Roman" pitchFamily="18" charset="0"/>
                <a:cs typeface="Times New Roman" pitchFamily="18" charset="0"/>
              </a:rPr>
              <a:t>НАПРАВЛЕНИЯ СТРУКТУРНЫХ ПРЕОБРАЗОВАНИЙ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09950" y="365760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96150" y="5219700"/>
            <a:ext cx="6286500" cy="41624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96853" marR="577625">
              <a:spcBef>
                <a:spcPts val="1296"/>
              </a:spcBef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096500" y="371475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30300" y="5219700"/>
            <a:ext cx="5943600" cy="42291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14169" marR="816342" algn="ctr">
              <a:spcBef>
                <a:spcPts val="1296"/>
              </a:spcBef>
            </a:pPr>
            <a:r>
              <a:rPr lang="ru-RU" sz="2800" b="1" spc="87" dirty="0" smtClean="0">
                <a:latin typeface="Times New Roman" pitchFamily="18" charset="0"/>
                <a:cs typeface="Times New Roman" pitchFamily="18" charset="0"/>
              </a:rPr>
              <a:t>Прекращение</a:t>
            </a:r>
            <a:r>
              <a:rPr lang="ru-RU" sz="2800" b="1" spc="-20" dirty="0" smtClean="0">
                <a:latin typeface="Times New Roman" pitchFamily="18" charset="0"/>
                <a:cs typeface="Times New Roman" pitchFamily="18" charset="0"/>
              </a:rPr>
              <a:t> дея</a:t>
            </a:r>
            <a:r>
              <a:rPr lang="ru-RU" sz="2800" b="1" spc="29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spc="78" dirty="0" smtClean="0">
                <a:latin typeface="Times New Roman" pitchFamily="18" charset="0"/>
                <a:cs typeface="Times New Roman" pitchFamily="18" charset="0"/>
              </a:rPr>
              <a:t>ельно</a:t>
            </a:r>
            <a:r>
              <a:rPr lang="ru-RU" sz="2800" b="1" spc="29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pc="107" dirty="0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b="1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4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spc="78" dirty="0">
                <a:latin typeface="Times New Roman" pitchFamily="18" charset="0"/>
                <a:cs typeface="Times New Roman" pitchFamily="18" charset="0"/>
              </a:rPr>
              <a:t>псевдовузов</a:t>
            </a:r>
            <a:r>
              <a:rPr lang="ru-RU" sz="2800" b="1" spc="78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759447" marR="870766" indent="-445278" algn="just">
              <a:spcBef>
                <a:spcPts val="1538"/>
              </a:spcBef>
              <a:buChar char="•"/>
              <a:tabLst>
                <a:tab pos="760682" algn="l"/>
              </a:tabLst>
            </a:pPr>
            <a:r>
              <a:rPr lang="ru-RU" sz="2800" spc="127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еор</a:t>
            </a:r>
            <a:r>
              <a:rPr lang="ru-RU" sz="2800" spc="-4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анизаци</a:t>
            </a:r>
            <a:r>
              <a:rPr lang="ru-RU" sz="2800" spc="2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40" dirty="0">
                <a:latin typeface="Times New Roman" pitchFamily="18" charset="0"/>
                <a:cs typeface="Times New Roman" pitchFamily="18" charset="0"/>
              </a:rPr>
              <a:t>учр</a:t>
            </a:r>
            <a:r>
              <a:rPr lang="ru-RU" sz="2800" spc="-78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ждений,</a:t>
            </a:r>
            <a:r>
              <a:rPr lang="ru-RU"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имитирующи</a:t>
            </a:r>
            <a:r>
              <a:rPr lang="ru-RU" sz="2800" spc="9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образов</a:t>
            </a:r>
            <a:r>
              <a:rPr lang="ru-RU" sz="2800" spc="-29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98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-20" dirty="0">
                <a:latin typeface="Times New Roman" pitchFamily="18" charset="0"/>
                <a:cs typeface="Times New Roman" pitchFamily="18" charset="0"/>
              </a:rPr>
              <a:t>ельную </a:t>
            </a:r>
            <a:r>
              <a:rPr lang="ru-RU" sz="2800" spc="-29" dirty="0">
                <a:latin typeface="Times New Roman" pitchFamily="18" charset="0"/>
                <a:cs typeface="Times New Roman" pitchFamily="18" charset="0"/>
              </a:rPr>
              <a:t>дея</a:t>
            </a:r>
            <a:r>
              <a:rPr lang="ru-RU" sz="2800" spc="-49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ельно</a:t>
            </a:r>
            <a:r>
              <a:rPr lang="ru-RU" sz="2800" spc="-29" dirty="0">
                <a:latin typeface="Times New Roman" pitchFamily="18" charset="0"/>
                <a:cs typeface="Times New Roman" pitchFamily="18" charset="0"/>
              </a:rPr>
              <a:t>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6554450" y="3724275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углом 24"/>
          <p:cNvSpPr/>
          <p:nvPr/>
        </p:nvSpPr>
        <p:spPr>
          <a:xfrm rot="10800000">
            <a:off x="10706100" y="9674224"/>
            <a:ext cx="6381750" cy="1371602"/>
          </a:xfrm>
          <a:prstGeom prst="bentArrow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flipV="1">
            <a:off x="3448050" y="9674227"/>
            <a:ext cx="6648450" cy="1371600"/>
          </a:xfrm>
          <a:prstGeom prst="bentArrow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0071100" y="9674226"/>
            <a:ext cx="635000" cy="2381249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296151" y="5616509"/>
            <a:ext cx="628650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853" marR="577625" algn="ctr">
              <a:spcBef>
                <a:spcPts val="1296"/>
              </a:spcBef>
            </a:pPr>
            <a:r>
              <a:rPr lang="ru-RU" sz="2800" b="1" spc="107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pc="58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spc="69" dirty="0" smtClean="0">
                <a:latin typeface="Times New Roman" pitchFamily="18" charset="0"/>
                <a:cs typeface="Times New Roman" pitchFamily="18" charset="0"/>
              </a:rPr>
              <a:t>здани</a:t>
            </a:r>
            <a:r>
              <a:rPr lang="ru-RU" sz="2800" b="1" spc="87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8" dirty="0" smtClean="0">
                <a:latin typeface="Times New Roman" pitchFamily="18" charset="0"/>
                <a:cs typeface="Times New Roman" pitchFamily="18" charset="0"/>
              </a:rPr>
              <a:t>опорных</a:t>
            </a:r>
            <a:r>
              <a:rPr lang="ru-RU" sz="2800" b="1" spc="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87" dirty="0" smtClean="0">
                <a:latin typeface="Times New Roman" pitchFamily="18" charset="0"/>
                <a:cs typeface="Times New Roman" pitchFamily="18" charset="0"/>
              </a:rPr>
              <a:t>региональных</a:t>
            </a:r>
            <a:r>
              <a:rPr lang="ru-RU" sz="28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87" dirty="0" smtClean="0">
                <a:latin typeface="Times New Roman" pitchFamily="18" charset="0"/>
                <a:cs typeface="Times New Roman" pitchFamily="18" charset="0"/>
              </a:rPr>
              <a:t>универси</a:t>
            </a:r>
            <a:r>
              <a:rPr lang="ru-RU" sz="2800" b="1" spc="29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spc="147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spc="78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spc="58" dirty="0" smtClean="0">
                <a:latin typeface="Times New Roman" pitchFamily="18" charset="0"/>
                <a:cs typeface="Times New Roman" pitchFamily="18" charset="0"/>
              </a:rPr>
              <a:t>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130" marR="1729161" indent="-445278">
              <a:spcBef>
                <a:spcPts val="1538"/>
              </a:spcBef>
              <a:buChar char="•"/>
              <a:tabLst>
                <a:tab pos="743366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Широка</a:t>
            </a:r>
            <a:r>
              <a:rPr lang="ru-RU" sz="2800" spc="2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spc="-18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9" dirty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крупных </a:t>
            </a:r>
            <a:r>
              <a:rPr lang="ru-RU" sz="2800" spc="-29" dirty="0">
                <a:latin typeface="Times New Roman" pitchFamily="18" charset="0"/>
                <a:cs typeface="Times New Roman" pitchFamily="18" charset="0"/>
              </a:rPr>
              <a:t>конкурен</a:t>
            </a:r>
            <a:r>
              <a:rPr lang="ru-RU" sz="2800" spc="-49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оспособных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742130"/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spc="9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национально</a:t>
            </a:r>
            <a:r>
              <a:rPr lang="ru-RU" sz="2800" spc="2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20" dirty="0">
                <a:latin typeface="Times New Roman" pitchFamily="18" charset="0"/>
                <a:cs typeface="Times New Roman" pitchFamily="18" charset="0"/>
              </a:rPr>
              <a:t>уровн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spc="-18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9" dirty="0">
                <a:latin typeface="Times New Roman" pitchFamily="18" charset="0"/>
                <a:cs typeface="Times New Roman" pitchFamily="18" charset="0"/>
              </a:rPr>
              <a:t>вузов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3401" y="12423785"/>
            <a:ext cx="19240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39" marR="9896" indent="-1238" algn="ctr"/>
            <a:r>
              <a:rPr lang="ru-RU" sz="4800" b="1" spc="10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</a:t>
            </a:r>
            <a:r>
              <a:rPr lang="ru-RU" sz="4800" b="1" spc="118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b="1" spc="-20" dirty="0" smtClean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127" dirty="0" smtClean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spc="-20" dirty="0" smtClean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5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ново</a:t>
            </a:r>
            <a:r>
              <a:rPr lang="ru-RU" sz="4800" b="1" spc="6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spc="-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12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каче</a:t>
            </a:r>
            <a:r>
              <a:rPr lang="ru-RU" sz="4800" b="1" spc="6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spc="8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4800" b="1" spc="136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spc="-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156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высше</a:t>
            </a:r>
            <a:r>
              <a:rPr lang="ru-RU" sz="4800" b="1" spc="5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spc="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spc="-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69" dirty="0" smtClean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4800" b="1" spc="20" dirty="0" smtClean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8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6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4800" spc="8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эффективно</a:t>
            </a:r>
            <a:r>
              <a:rPr lang="ru-RU" sz="4800" spc="11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spc="4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онкурен</a:t>
            </a:r>
            <a:r>
              <a:rPr lang="ru-RU" sz="480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spc="4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оспособно</a:t>
            </a:r>
            <a:r>
              <a:rPr lang="ru-RU" sz="4800" spc="7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сет</a:t>
            </a:r>
            <a:r>
              <a:rPr lang="ru-RU" sz="4800" spc="14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7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универси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spc="8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spc="4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ов,</a:t>
            </a:r>
            <a:r>
              <a:rPr lang="ru-RU" sz="4800" spc="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-4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твечающе</a:t>
            </a:r>
            <a:r>
              <a:rPr lang="ru-RU" sz="4800" spc="11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7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ин</a:t>
            </a:r>
            <a:r>
              <a:rPr lang="ru-RU" sz="4800" spc="2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spc="5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ереса</a:t>
            </a:r>
            <a:r>
              <a:rPr lang="ru-RU" sz="4800" spc="10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12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800" spc="10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spc="12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уча</a:t>
            </a:r>
            <a:r>
              <a:rPr lang="ru-RU" sz="4800" spc="5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spc="7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тни</a:t>
            </a:r>
            <a:r>
              <a:rPr lang="ru-RU" sz="4800" spc="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spc="6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spc="8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spc="2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spc="147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sz="4800" spc="98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spc="49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spc="40" dirty="0">
                <a:solidFill>
                  <a:srgbClr val="004B88"/>
                </a:solidFill>
                <a:latin typeface="Times New Roman" pitchFamily="18" charset="0"/>
                <a:cs typeface="Times New Roman" pitchFamily="18" charset="0"/>
              </a:rPr>
              <a:t>емы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азвание 1"/>
          <p:cNvSpPr>
            <a:spLocks noGrp="1"/>
          </p:cNvSpPr>
          <p:nvPr>
            <p:ph type="title"/>
          </p:nvPr>
        </p:nvSpPr>
        <p:spPr>
          <a:xfrm>
            <a:off x="4240213" y="1235075"/>
            <a:ext cx="15062200" cy="1460500"/>
          </a:xfrm>
        </p:spPr>
        <p:txBody>
          <a:bodyPr>
            <a:noAutofit/>
          </a:bodyPr>
          <a:lstStyle/>
          <a:p>
            <a:r>
              <a:rPr lang="ru-RU" sz="5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ПОДГОТОВКИ ИНЖЕНЕРНЫХ КАДРОВ</a:t>
            </a:r>
          </a:p>
        </p:txBody>
      </p:sp>
      <p:sp>
        <p:nvSpPr>
          <p:cNvPr id="12297" name="TextBox 23"/>
          <p:cNvSpPr txBox="1">
            <a:spLocks noChangeArrowheads="1"/>
          </p:cNvSpPr>
          <p:nvPr/>
        </p:nvSpPr>
        <p:spPr bwMode="auto">
          <a:xfrm>
            <a:off x="3922300" y="4495701"/>
            <a:ext cx="54197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300" b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ТИП</a:t>
            </a:r>
            <a:endParaRPr kumimoji="0" lang="en-US" sz="3300" b="1" dirty="0" smtClean="0">
              <a:solidFill>
                <a:schemeClr val="bg2"/>
              </a:solidFill>
              <a:latin typeface="Calibri" charset="0"/>
              <a:cs typeface="Arial" charset="0"/>
            </a:endParaRPr>
          </a:p>
          <a:p>
            <a:r>
              <a:rPr kumimoji="0" lang="ru-RU" sz="3300" b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ПРОФЕССИОНАЛЬНОЙ ДЕЯТЕЛЬНОСТИ</a:t>
            </a:r>
            <a:endParaRPr kumimoji="0" lang="ru-RU" sz="3300" b="1" dirty="0">
              <a:solidFill>
                <a:schemeClr val="bg2"/>
              </a:solidFill>
              <a:latin typeface="Calibri" charset="0"/>
              <a:cs typeface="Arial" charset="0"/>
            </a:endParaRPr>
          </a:p>
        </p:txBody>
      </p:sp>
      <p:sp>
        <p:nvSpPr>
          <p:cNvPr id="12298" name="TextBox 25"/>
          <p:cNvSpPr txBox="1">
            <a:spLocks noChangeArrowheads="1"/>
          </p:cNvSpPr>
          <p:nvPr/>
        </p:nvSpPr>
        <p:spPr bwMode="auto">
          <a:xfrm>
            <a:off x="9597613" y="4497288"/>
            <a:ext cx="4335461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300" b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ТИП</a:t>
            </a:r>
          </a:p>
          <a:p>
            <a:r>
              <a:rPr kumimoji="0" lang="ru-RU" sz="3300" b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ОБРАЗОВАТЕЛЬНОЙ ПРОГРАММЫ</a:t>
            </a:r>
            <a:endParaRPr kumimoji="0" lang="ru-RU" sz="3300" b="1" dirty="0">
              <a:solidFill>
                <a:schemeClr val="bg2"/>
              </a:solidFill>
              <a:latin typeface="Calibri" charset="0"/>
              <a:cs typeface="Arial" charset="0"/>
            </a:endParaRPr>
          </a:p>
        </p:txBody>
      </p:sp>
      <p:sp>
        <p:nvSpPr>
          <p:cNvPr id="12299" name="TextBox 27"/>
          <p:cNvSpPr txBox="1">
            <a:spLocks noChangeArrowheads="1"/>
          </p:cNvSpPr>
          <p:nvPr/>
        </p:nvSpPr>
        <p:spPr bwMode="auto">
          <a:xfrm>
            <a:off x="14602546" y="4540276"/>
            <a:ext cx="4346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300" b="1" dirty="0">
                <a:solidFill>
                  <a:schemeClr val="bg2"/>
                </a:solidFill>
                <a:latin typeface="Calibri" charset="0"/>
                <a:cs typeface="Arial" charset="0"/>
              </a:rPr>
              <a:t>КАТЕГОРИЯ ВУЗОВ</a:t>
            </a:r>
          </a:p>
        </p:txBody>
      </p:sp>
      <p:sp>
        <p:nvSpPr>
          <p:cNvPr id="12302" name="TextBox 32"/>
          <p:cNvSpPr txBox="1">
            <a:spLocks noChangeArrowheads="1"/>
          </p:cNvSpPr>
          <p:nvPr/>
        </p:nvSpPr>
        <p:spPr bwMode="auto">
          <a:xfrm>
            <a:off x="3922300" y="7108585"/>
            <a:ext cx="541609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i="1" dirty="0">
                <a:solidFill>
                  <a:schemeClr val="bg2"/>
                </a:solidFill>
                <a:latin typeface="Calibri" charset="0"/>
                <a:cs typeface="Arial" charset="0"/>
              </a:rPr>
              <a:t>ЛИНЕЙНЫЙ ИНЖЕНЕР </a:t>
            </a:r>
          </a:p>
        </p:txBody>
      </p:sp>
      <p:sp>
        <p:nvSpPr>
          <p:cNvPr id="12303" name="TextBox 33"/>
          <p:cNvSpPr txBox="1">
            <a:spLocks noChangeArrowheads="1"/>
          </p:cNvSpPr>
          <p:nvPr/>
        </p:nvSpPr>
        <p:spPr bwMode="auto">
          <a:xfrm>
            <a:off x="3668300" y="9104313"/>
            <a:ext cx="549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i="1" dirty="0">
                <a:solidFill>
                  <a:schemeClr val="bg2"/>
                </a:solidFill>
                <a:latin typeface="Calibri" charset="0"/>
                <a:cs typeface="Arial" charset="0"/>
              </a:rPr>
              <a:t>ИНЖЕНЕР-КОНСТРУКТОР</a:t>
            </a:r>
          </a:p>
        </p:txBody>
      </p:sp>
      <p:sp>
        <p:nvSpPr>
          <p:cNvPr id="12304" name="TextBox 34"/>
          <p:cNvSpPr txBox="1">
            <a:spLocks noChangeArrowheads="1"/>
          </p:cNvSpPr>
          <p:nvPr/>
        </p:nvSpPr>
        <p:spPr bwMode="auto">
          <a:xfrm>
            <a:off x="9596025" y="6927145"/>
            <a:ext cx="433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dirty="0">
                <a:solidFill>
                  <a:schemeClr val="bg2"/>
                </a:solidFill>
                <a:latin typeface="Calibri" charset="0"/>
                <a:cs typeface="Arial" charset="0"/>
              </a:rPr>
              <a:t>ПРИКЛАДНОЙ БАКАЛАВРИАТ</a:t>
            </a:r>
          </a:p>
        </p:txBody>
      </p:sp>
      <p:sp>
        <p:nvSpPr>
          <p:cNvPr id="12305" name="TextBox 35"/>
          <p:cNvSpPr txBox="1">
            <a:spLocks noChangeArrowheads="1"/>
          </p:cNvSpPr>
          <p:nvPr/>
        </p:nvSpPr>
        <p:spPr bwMode="auto">
          <a:xfrm>
            <a:off x="9596024" y="9059516"/>
            <a:ext cx="433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dirty="0">
                <a:solidFill>
                  <a:schemeClr val="bg2"/>
                </a:solidFill>
                <a:latin typeface="Calibri" charset="0"/>
                <a:cs typeface="Arial" charset="0"/>
              </a:rPr>
              <a:t>ТЕХНОЛОГИЧЕСКАЯ МАГИСТРАТУРА</a:t>
            </a:r>
          </a:p>
        </p:txBody>
      </p:sp>
      <p:sp>
        <p:nvSpPr>
          <p:cNvPr id="12307" name="TextBox 37"/>
          <p:cNvSpPr txBox="1">
            <a:spLocks noChangeArrowheads="1"/>
          </p:cNvSpPr>
          <p:nvPr/>
        </p:nvSpPr>
        <p:spPr bwMode="auto">
          <a:xfrm>
            <a:off x="3668300" y="10688291"/>
            <a:ext cx="529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i="1" dirty="0">
                <a:solidFill>
                  <a:schemeClr val="bg2"/>
                </a:solidFill>
                <a:latin typeface="Calibri" charset="0"/>
                <a:cs typeface="Arial" charset="0"/>
              </a:rPr>
              <a:t>ГЛАВНЫЙ КОНСТРУКТОР</a:t>
            </a:r>
          </a:p>
        </p:txBody>
      </p:sp>
      <p:sp>
        <p:nvSpPr>
          <p:cNvPr id="12308" name="TextBox 38"/>
          <p:cNvSpPr txBox="1">
            <a:spLocks noChangeArrowheads="1"/>
          </p:cNvSpPr>
          <p:nvPr/>
        </p:nvSpPr>
        <p:spPr bwMode="auto">
          <a:xfrm>
            <a:off x="14563083" y="5788908"/>
            <a:ext cx="404336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400" b="1" i="1" dirty="0">
                <a:solidFill>
                  <a:schemeClr val="bg2"/>
                </a:solidFill>
                <a:latin typeface="Calibri" charset="0"/>
                <a:cs typeface="Arial" charset="0"/>
              </a:rPr>
              <a:t>РЕГИОНАЛЬНЫЕ </a:t>
            </a:r>
            <a:r>
              <a:rPr kumimoji="0" lang="ru-RU" sz="3400" b="1" i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ВУЗЫ</a:t>
            </a:r>
          </a:p>
          <a:p>
            <a:r>
              <a:rPr kumimoji="0" lang="ru-RU" sz="3400" b="1" i="1" dirty="0">
                <a:solidFill>
                  <a:schemeClr val="bg2"/>
                </a:solidFill>
                <a:latin typeface="Calibri" charset="0"/>
                <a:cs typeface="Arial" charset="0"/>
              </a:rPr>
              <a:t>РЕГИОНАЛЬНЫЕ ОПОРНЫЕ ВУЗЫ</a:t>
            </a:r>
          </a:p>
          <a:p>
            <a:endParaRPr kumimoji="0" lang="ru-RU" sz="3400" b="1" i="1" dirty="0">
              <a:solidFill>
                <a:schemeClr val="bg2"/>
              </a:solidFill>
              <a:latin typeface="Calibri" charset="0"/>
              <a:cs typeface="Arial" charset="0"/>
            </a:endParaRPr>
          </a:p>
        </p:txBody>
      </p:sp>
      <p:sp>
        <p:nvSpPr>
          <p:cNvPr id="12309" name="TextBox 39"/>
          <p:cNvSpPr txBox="1">
            <a:spLocks noChangeArrowheads="1"/>
          </p:cNvSpPr>
          <p:nvPr/>
        </p:nvSpPr>
        <p:spPr bwMode="auto">
          <a:xfrm>
            <a:off x="14563083" y="9277428"/>
            <a:ext cx="454747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400" b="1" i="1" dirty="0">
                <a:solidFill>
                  <a:schemeClr val="bg2"/>
                </a:solidFill>
                <a:latin typeface="Calibri" charset="0"/>
                <a:cs typeface="Arial" charset="0"/>
              </a:rPr>
              <a:t>ФЕДЕРАЛЬНЫЕ И НАЦИОНАЛЬНЫЕ </a:t>
            </a:r>
            <a:r>
              <a:rPr kumimoji="0" lang="ru-RU" sz="3400" b="1" i="1" dirty="0" smtClean="0">
                <a:solidFill>
                  <a:schemeClr val="bg2"/>
                </a:solidFill>
                <a:latin typeface="Calibri" charset="0"/>
                <a:cs typeface="Arial" charset="0"/>
              </a:rPr>
              <a:t>ИССЛЕДОВАТЕЛЬСКИЕ УНИВЕРСИТЕТЫ</a:t>
            </a:r>
          </a:p>
          <a:p>
            <a:r>
              <a:rPr kumimoji="0" lang="ru-RU" sz="3400" b="1" i="1" dirty="0">
                <a:solidFill>
                  <a:schemeClr val="bg2"/>
                </a:solidFill>
                <a:latin typeface="Calibri" charset="0"/>
                <a:cs typeface="Arial" charset="0"/>
              </a:rPr>
              <a:t>РЕГИОНАЛЬНЫЕ ОПОРНЫЕ ВУЗЫ</a:t>
            </a:r>
          </a:p>
          <a:p>
            <a:endParaRPr kumimoji="0" lang="ru-RU" sz="3400" b="1" i="1" dirty="0">
              <a:solidFill>
                <a:schemeClr val="bg2"/>
              </a:solidFill>
              <a:latin typeface="Calibri" charset="0"/>
              <a:cs typeface="Arial" charset="0"/>
            </a:endParaRP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9596024" y="10688291"/>
            <a:ext cx="433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7100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1pPr>
            <a:lvl2pPr marL="742950" indent="-285750">
              <a:defRPr kumimoji="1" sz="62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>
              <a:defRPr kumimoji="1" sz="53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1014413" eaLnBrk="0" fontAlgn="base" hangingPunct="0">
              <a:spcAft>
                <a:spcPct val="0"/>
              </a:spcAft>
              <a:buFont typeface="Arial" charset="0"/>
              <a:buChar char="»"/>
              <a:defRPr kumimoji="1" sz="4400">
                <a:solidFill>
                  <a:srgbClr val="2C3E50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r>
              <a:rPr kumimoji="0" lang="ru-RU" sz="3600" dirty="0">
                <a:solidFill>
                  <a:schemeClr val="bg2"/>
                </a:solidFill>
                <a:latin typeface="Calibri" charset="0"/>
                <a:cs typeface="Arial" charset="0"/>
              </a:rPr>
              <a:t>ТЕХНОЛОГИЧЕСКАЯ МАГИСТРАТУРА</a:t>
            </a:r>
          </a:p>
        </p:txBody>
      </p:sp>
      <p:sp>
        <p:nvSpPr>
          <p:cNvPr id="18454" name="Line 13"/>
          <p:cNvSpPr>
            <a:spLocks noChangeShapeType="1"/>
          </p:cNvSpPr>
          <p:nvPr/>
        </p:nvSpPr>
        <p:spPr bwMode="gray">
          <a:xfrm flipH="1">
            <a:off x="9338394" y="4919317"/>
            <a:ext cx="3630" cy="3655804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18456" name="Line 13"/>
          <p:cNvSpPr>
            <a:spLocks noChangeShapeType="1"/>
          </p:cNvSpPr>
          <p:nvPr/>
        </p:nvSpPr>
        <p:spPr bwMode="gray">
          <a:xfrm flipH="1" flipV="1">
            <a:off x="3668300" y="8622954"/>
            <a:ext cx="5495925" cy="0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gray">
          <a:xfrm>
            <a:off x="14080997" y="4919317"/>
            <a:ext cx="0" cy="3655804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gray">
          <a:xfrm flipH="1" flipV="1">
            <a:off x="9445211" y="8622954"/>
            <a:ext cx="4487863" cy="0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gray">
          <a:xfrm>
            <a:off x="9338395" y="8745665"/>
            <a:ext cx="3629" cy="5143026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gray">
          <a:xfrm>
            <a:off x="14080997" y="8745665"/>
            <a:ext cx="77048" cy="5143026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gray">
          <a:xfrm flipH="1" flipV="1">
            <a:off x="14158045" y="8622954"/>
            <a:ext cx="4853441" cy="0"/>
          </a:xfrm>
          <a:prstGeom prst="line">
            <a:avLst/>
          </a:prstGeom>
          <a:noFill/>
          <a:ln w="7620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05" tIns="45702" rIns="91405" bIns="45702" anchor="ctr"/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72772" y="5334280"/>
            <a:ext cx="1800000" cy="8554411"/>
            <a:chOff x="1833563" y="5533064"/>
            <a:chExt cx="1800000" cy="8554411"/>
          </a:xfrm>
        </p:grpSpPr>
        <p:sp>
          <p:nvSpPr>
            <p:cNvPr id="23" name="Овал 22"/>
            <p:cNvSpPr>
              <a:spLocks noChangeArrowheads="1"/>
            </p:cNvSpPr>
            <p:nvPr/>
          </p:nvSpPr>
          <p:spPr bwMode="auto">
            <a:xfrm>
              <a:off x="1833563" y="5533064"/>
              <a:ext cx="1800000" cy="1800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>
              <a:spLocks noChangeArrowheads="1"/>
            </p:cNvSpPr>
            <p:nvPr/>
          </p:nvSpPr>
          <p:spPr bwMode="auto">
            <a:xfrm>
              <a:off x="1833563" y="6433064"/>
              <a:ext cx="1800000" cy="67394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>
              <a:spLocks noChangeArrowheads="1"/>
            </p:cNvSpPr>
            <p:nvPr/>
          </p:nvSpPr>
          <p:spPr bwMode="auto">
            <a:xfrm>
              <a:off x="1833563" y="12287475"/>
              <a:ext cx="1800000" cy="18000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2772" y="6943019"/>
            <a:ext cx="179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FF"/>
                </a:solidFill>
                <a:latin typeface="+mn-lt"/>
              </a:rPr>
              <a:t>70</a:t>
            </a:r>
            <a:r>
              <a:rPr lang="en-US" sz="6000" b="1" dirty="0" smtClean="0">
                <a:solidFill>
                  <a:srgbClr val="FFFFFF"/>
                </a:solidFill>
                <a:latin typeface="+mn-lt"/>
              </a:rPr>
              <a:t>%</a:t>
            </a:r>
            <a:endParaRPr lang="ru-RU" sz="6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773" y="8920948"/>
            <a:ext cx="179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+mn-lt"/>
              </a:rPr>
              <a:t>2</a:t>
            </a:r>
            <a:r>
              <a:rPr lang="ru-RU" sz="6000" b="1" dirty="0" smtClean="0">
                <a:solidFill>
                  <a:srgbClr val="FFFFFF"/>
                </a:solidFill>
                <a:latin typeface="+mn-lt"/>
              </a:rPr>
              <a:t>0</a:t>
            </a:r>
            <a:r>
              <a:rPr lang="en-US" sz="6000" b="1" dirty="0" smtClean="0">
                <a:solidFill>
                  <a:srgbClr val="FFFFFF"/>
                </a:solidFill>
                <a:latin typeface="+mn-lt"/>
              </a:rPr>
              <a:t>%</a:t>
            </a:r>
            <a:endParaRPr lang="ru-RU" sz="6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2772" y="10565520"/>
            <a:ext cx="179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FF"/>
                </a:solidFill>
                <a:latin typeface="+mn-lt"/>
              </a:rPr>
              <a:t>1</a:t>
            </a:r>
            <a:r>
              <a:rPr lang="ru-RU" sz="6000" b="1" dirty="0" smtClean="0">
                <a:solidFill>
                  <a:srgbClr val="FFFFFF"/>
                </a:solidFill>
                <a:latin typeface="+mn-lt"/>
              </a:rPr>
              <a:t>0</a:t>
            </a:r>
            <a:r>
              <a:rPr lang="en-US" sz="6000" b="1" dirty="0" smtClean="0">
                <a:solidFill>
                  <a:srgbClr val="FFFFFF"/>
                </a:solidFill>
                <a:latin typeface="+mn-lt"/>
              </a:rPr>
              <a:t>%</a:t>
            </a:r>
            <a:endParaRPr lang="ru-RU" sz="6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29400" y="14087475"/>
            <a:ext cx="5397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 smtClean="0">
                <a:latin typeface="+mn-lt"/>
                <a:ea typeface="+mn-ea"/>
                <a:cs typeface="Myriad Pro"/>
              </a:rPr>
              <a:t>7</a:t>
            </a:r>
            <a:endParaRPr lang="ru-RU" sz="5400" dirty="0">
              <a:latin typeface="+mn-lt"/>
              <a:ea typeface="+mn-ea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15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азвание 1"/>
          <p:cNvSpPr>
            <a:spLocks noGrp="1"/>
          </p:cNvSpPr>
          <p:nvPr>
            <p:ph type="title" idx="4294967295"/>
          </p:nvPr>
        </p:nvSpPr>
        <p:spPr>
          <a:xfrm>
            <a:off x="3394870" y="2088193"/>
            <a:ext cx="17446624" cy="128041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БАЗОВЫЕ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СЕТЕВЫЕ 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25539" y="5210176"/>
            <a:ext cx="6478587" cy="9760883"/>
          </a:xfrm>
          <a:prstGeom prst="roundRect">
            <a:avLst>
              <a:gd name="adj" fmla="val 755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ПОВЫШЕНИЕ ПОКАЗАТЕЛЕЙ ТРУДОУСТРОЙСТВА ВЫПУСКНИКОВ;</a:t>
            </a:r>
          </a:p>
          <a:p>
            <a:pPr>
              <a:buClr>
                <a:srgbClr val="F7AD6F"/>
              </a:buClr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 ПОСРЕДСТВОМ ПРИВЛЕЧЕНИЯ К ПРЕПОДАВАНИЮ СПЕЦИАЛИСТОВ, КОТОРЫЕ ОБЛАДАЮТ  ОПЫТОМ ПРАКТИЧЕСКОЙ ДЕЯТЕЛЬНОСТИ И  ВЕДУЩИХ ИССЛЕДОВАТЕЛЕЙ;</a:t>
            </a:r>
          </a:p>
          <a:p>
            <a:pPr>
              <a:buClr>
                <a:srgbClr val="F7AD6F"/>
              </a:buClr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ДОСТУП К СОВРЕМЕННОМУ ТЕХНОЛОГИЧЕСКОМУ  И ЭКСПЕРИМЕНТАЛЬНОМУ ОБОРУДОВАНИЮ ДЛЯ ПРАКТИЧЕСКОГО ОБУЧЕНИЯ СТУДЕНТОВ; ПОЛУЧЕНИЕ ДОСТУПА К ЗАКАЗУ НА НИР И НИОКР;</a:t>
            </a:r>
          </a:p>
          <a:p>
            <a:pPr marL="380929" indent="-380929">
              <a:buClr>
                <a:srgbClr val="F7AD6F"/>
              </a:buClr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ВОВЛЕЧЕНИЕ СТУДЕНТОВ В ИССЛЕДОВАТЕЛЬСКУЮ ДЕЯТЕЛЬНОСТЬ;</a:t>
            </a:r>
          </a:p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0929" indent="-380929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ДОСТУП К СОВРЕМЕННОМУ  ПОВЫШЕНИЕ КАЧЕСТВА ОБРАЗОВАНИЯ ПУТЕМ ИСПОЛЬЗОВАНИЯ РЕЗУЛЬТАТОВ НИР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22240" y="5210176"/>
            <a:ext cx="6480176" cy="9760883"/>
          </a:xfrm>
          <a:prstGeom prst="roundRect">
            <a:avLst>
              <a:gd name="adj" fmla="val 755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>
              <a:lnSpc>
                <a:spcPct val="114000"/>
              </a:lnSpc>
              <a:buClr>
                <a:srgbClr val="F7AD6F"/>
              </a:buClr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4000"/>
              </a:lnSpc>
              <a:buClr>
                <a:srgbClr val="F7AD6F"/>
              </a:buClr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МИНОБРНАУКИ РАЗРАБОТАН ПРОЕКТ ФЕДЕРАЛЬНОГО ЗАКОНА</a:t>
            </a:r>
          </a:p>
          <a:p>
            <a:pPr>
              <a:lnSpc>
                <a:spcPct val="114000"/>
              </a:lnSpc>
              <a:buClr>
                <a:srgbClr val="F7AD6F"/>
              </a:buClr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36" indent="-342836">
              <a:lnSpc>
                <a:spcPct val="114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ВВОДИТСЯ ПОНЯТИЕ БАЗОВОГО ПОДРАЗДЕЛЕНИЯ ОБРАЗОВАТЕЛЬНОЙ ОРГАНИЗАЦИИ (БАЗОВАЯ КАФЕДРА)</a:t>
            </a:r>
          </a:p>
          <a:p>
            <a:pPr marL="342836" indent="-342836">
              <a:lnSpc>
                <a:spcPct val="114000"/>
              </a:lnSpc>
              <a:buClr>
                <a:srgbClr val="F7AD6F"/>
              </a:buClr>
              <a:buFont typeface="Wingdings" pitchFamily="2" charset="2"/>
              <a:buChar char="ü"/>
              <a:defRPr/>
            </a:pPr>
            <a:endParaRPr lang="ru-RU" sz="1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36" indent="-342836">
              <a:lnSpc>
                <a:spcPct val="114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ПОЯВЛЯЕТСЯ ВОЗМОЖНОСТЬ РЕАЛИЗАЦИИ ОТДЕЛЬНЫХ УЧЕБНЫХ ПРЕДМЕТОВ, КУРСОВ, ДИСЦИПЛИН (МОДУЛЕЙ), НА БАЗОВОЙ КАФЕДРЕ</a:t>
            </a:r>
          </a:p>
          <a:p>
            <a:pPr marL="342836" indent="-342836">
              <a:lnSpc>
                <a:spcPct val="114000"/>
              </a:lnSpc>
              <a:buClr>
                <a:srgbClr val="F7AD6F"/>
              </a:buClr>
              <a:buFont typeface="Wingdings" pitchFamily="2" charset="2"/>
              <a:buChar char="ü"/>
              <a:defRPr/>
            </a:pPr>
            <a:endParaRPr lang="ru-RU" sz="1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36" indent="-342836">
              <a:lnSpc>
                <a:spcPct val="114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ВВОДИТСЯ ОСОБЫЙ ПОДХОД К ПРОЦЕДУРАМ ЛИЦЕНЗИРОВАНИЯ И АККРЕДИТАЦИИ БАЗОВЫХ КАФЕДР</a:t>
            </a:r>
          </a:p>
          <a:p>
            <a:pPr>
              <a:lnSpc>
                <a:spcPct val="114000"/>
              </a:lnSpc>
              <a:buClr>
                <a:srgbClr val="F7AD6F"/>
              </a:buClr>
              <a:defRPr/>
            </a:pPr>
            <a:endParaRPr lang="ru-RU" sz="11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36" indent="-342836">
              <a:lnSpc>
                <a:spcPct val="114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 ПРОШЕЛ  СОГЛАСОВАНИЕ С ЗАИНТЕРЕСОВАННЫМИ ФЕДЕРАЛЬНЫМИ ОРГАНАМИ ИСПОЛНИТЕЛЬНОЙ ВЛАСТИ, ЗАВЕРШИЛОСЬ ОБЩЕСТВЕННОЕ ОБСУЖДЕНИЕ В РАМКАХ ОЦЕНКИ РЕГУЛИРУЮЩЕГО ВОЗДЕЙСТВИЯ</a:t>
            </a:r>
          </a:p>
          <a:p>
            <a:pPr marL="342836" indent="-342836">
              <a:lnSpc>
                <a:spcPct val="114000"/>
              </a:lnSpc>
              <a:buClr>
                <a:srgbClr val="F7AD6F"/>
              </a:buClr>
              <a:buFont typeface="Wingdings" pitchFamily="2" charset="2"/>
              <a:buChar char="ü"/>
              <a:defRPr/>
            </a:pPr>
            <a:endParaRPr lang="ru-RU" sz="2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  <a:buClr>
                <a:srgbClr val="F7AD6F"/>
              </a:buClr>
              <a:defRPr/>
            </a:pPr>
            <a:r>
              <a:rPr lang="ru-RU" sz="2400" b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HTTP://REGULATION.GOV.RU/P/38851</a:t>
            </a:r>
            <a:r>
              <a: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4000"/>
              </a:lnSpc>
              <a:buClr>
                <a:srgbClr val="F7AD6F"/>
              </a:buCl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Прямоугольник 20"/>
          <p:cNvSpPr>
            <a:spLocks noChangeArrowheads="1"/>
          </p:cNvSpPr>
          <p:nvPr/>
        </p:nvSpPr>
        <p:spPr bwMode="auto">
          <a:xfrm>
            <a:off x="7546540" y="6901437"/>
            <a:ext cx="5218112" cy="54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3169" tIns="101586" rIns="203169" bIns="101586">
            <a:spAutoFit/>
          </a:bodyPr>
          <a:lstStyle/>
          <a:p>
            <a:pPr algn="ctr">
              <a:lnSpc>
                <a:spcPct val="114000"/>
              </a:lnSpc>
            </a:pPr>
            <a:endParaRPr lang="ru-RU" sz="27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endParaRPr lang="ru-RU" sz="27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endParaRPr lang="ru-RU" sz="27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7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7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ОРГАНИЗАЦИЯ ОБРАЗОВАТЕЛЬНОЙ ДЕЯТЕЛЬНОСТИ НА БАЗОВЫХ КАФЕДРАХ, РАСПОЛОЖЕННЫХ ВНЕ МЕСТА НАХОЖДЕНИЯ ОРГАНИЗАЦИЙ</a:t>
            </a:r>
          </a:p>
        </p:txBody>
      </p:sp>
      <p:cxnSp>
        <p:nvCxnSpPr>
          <p:cNvPr id="28683" name="Прямая со стрелкой 6"/>
          <p:cNvCxnSpPr>
            <a:cxnSpLocks noChangeShapeType="1"/>
          </p:cNvCxnSpPr>
          <p:nvPr/>
        </p:nvCxnSpPr>
        <p:spPr bwMode="auto">
          <a:xfrm>
            <a:off x="7775335" y="8142849"/>
            <a:ext cx="4778615" cy="0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8690" name="TextBox 26"/>
          <p:cNvSpPr txBox="1">
            <a:spLocks noChangeArrowheads="1"/>
          </p:cNvSpPr>
          <p:nvPr/>
        </p:nvSpPr>
        <p:spPr bwMode="auto">
          <a:xfrm>
            <a:off x="1125539" y="4008437"/>
            <a:ext cx="6478587" cy="8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3169" tIns="101586" rIns="203169" bIns="101586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 СОЗДАНИЯ</a:t>
            </a:r>
          </a:p>
        </p:txBody>
      </p:sp>
      <p:sp>
        <p:nvSpPr>
          <p:cNvPr id="28691" name="TextBox 27"/>
          <p:cNvSpPr txBox="1">
            <a:spLocks noChangeArrowheads="1"/>
          </p:cNvSpPr>
          <p:nvPr/>
        </p:nvSpPr>
        <p:spPr bwMode="auto">
          <a:xfrm>
            <a:off x="12764653" y="3946818"/>
            <a:ext cx="6480176" cy="8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3169" tIns="101586" rIns="203169" bIns="101586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ТЕКУЩАЯ СИТУАЦИЯ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399148" y="4468918"/>
            <a:ext cx="3900428" cy="82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3169" tIns="101586" rIns="203169" bIns="101586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cxnSp>
        <p:nvCxnSpPr>
          <p:cNvPr id="13" name="Прямая со стрелкой 6"/>
          <p:cNvCxnSpPr>
            <a:cxnSpLocks noChangeShapeType="1"/>
          </p:cNvCxnSpPr>
          <p:nvPr/>
        </p:nvCxnSpPr>
        <p:spPr bwMode="auto">
          <a:xfrm>
            <a:off x="7775335" y="12414948"/>
            <a:ext cx="4778615" cy="0"/>
          </a:xfrm>
          <a:prstGeom prst="straightConnector1">
            <a:avLst/>
          </a:prstGeom>
          <a:ln w="76200">
            <a:headEnd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6999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067782" y="1285543"/>
            <a:ext cx="16640549" cy="1907975"/>
          </a:xfrm>
        </p:spPr>
        <p:txBody>
          <a:bodyPr lIns="203094" tIns="101548" rIns="203094" bIns="101548">
            <a:normAutofit/>
          </a:bodyPr>
          <a:lstStyle/>
          <a:p>
            <a:pPr eaLnBrk="1" hangingPunct="1"/>
            <a:r>
              <a:rPr 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ПЕРЕЧЕНЬ НАПРАВЛЕНИЙ </a:t>
            </a:r>
            <a: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ПОДГОТОВКИ И </a:t>
            </a:r>
            <a:r>
              <a:rPr 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СПЕЦИАЛЬНОСТЕЙ </a:t>
            </a:r>
          </a:p>
        </p:txBody>
      </p:sp>
      <p:grpSp>
        <p:nvGrpSpPr>
          <p:cNvPr id="215043" name="Группа 1"/>
          <p:cNvGrpSpPr>
            <a:grpSpLocks/>
          </p:cNvGrpSpPr>
          <p:nvPr/>
        </p:nvGrpSpPr>
        <p:grpSpPr bwMode="auto">
          <a:xfrm>
            <a:off x="1198658" y="4035006"/>
            <a:ext cx="18565677" cy="9916081"/>
            <a:chOff x="539750" y="793750"/>
            <a:chExt cx="8382000" cy="54342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39750" y="4462974"/>
              <a:ext cx="3540166" cy="1765021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Введение аспирантуры (адъюнктуры), ординатуры и ассистентуры-стажировки в уровни высшего образования</a:t>
              </a:r>
              <a:endPara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79859" y="793750"/>
              <a:ext cx="2424143" cy="37144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3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Области Образования</a:t>
              </a:r>
              <a:endParaRPr lang="ru-RU" sz="33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679859" y="1233918"/>
              <a:ext cx="2424143" cy="53759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Математические и </a:t>
              </a:r>
            </a:p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естественные науки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679859" y="1882861"/>
              <a:ext cx="2424143" cy="537596"/>
            </a:xfrm>
            <a:prstGeom prst="roundRect">
              <a:avLst/>
            </a:prstGeom>
            <a:solidFill>
              <a:srgbClr val="FF9966"/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Инженерное дело, технологии и технические науки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679859" y="2517885"/>
              <a:ext cx="2424143" cy="53324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Здравоохранение и медицинские науки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4679859" y="3152910"/>
              <a:ext cx="2424143" cy="52715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Сельское хозяйство и сельскохозяйственные науки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679859" y="3794894"/>
              <a:ext cx="2424143" cy="28706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Науки</a:t>
              </a:r>
              <a:r>
                <a:rPr lang="ru-RU" sz="29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r>
                <a:rPr lang="ru-RU" sz="29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обществе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679859" y="4156771"/>
              <a:ext cx="2424143" cy="439298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Образование и педагогические науки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679859" y="4740472"/>
              <a:ext cx="2424143" cy="28706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Гуманитарные науки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679859" y="5184989"/>
              <a:ext cx="2424143" cy="28793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Искусство и культура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4679859" y="5673871"/>
              <a:ext cx="2424143" cy="554124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2900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Оборона и безопасность государства. Военные науки.</a:t>
              </a:r>
            </a:p>
          </p:txBody>
        </p:sp>
        <p:sp>
          <p:nvSpPr>
            <p:cNvPr id="37" name="Нашивка 36"/>
            <p:cNvSpPr/>
            <p:nvPr/>
          </p:nvSpPr>
          <p:spPr>
            <a:xfrm>
              <a:off x="4213236" y="3777496"/>
              <a:ext cx="359106" cy="5028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4222">
                <a:defRPr/>
              </a:pPr>
              <a:endParaRPr lang="ru-RU" dirty="0">
                <a:solidFill>
                  <a:srgbClr val="292934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7169228" y="793750"/>
              <a:ext cx="787022" cy="37144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300" b="1" dirty="0">
                  <a:solidFill>
                    <a:srgbClr val="292934"/>
                  </a:solidFill>
                  <a:cs typeface="Times New Roman" pitchFamily="18" charset="0"/>
                </a:rPr>
                <a:t>УГНС</a:t>
              </a: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7149875" y="1233918"/>
              <a:ext cx="806375" cy="53759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6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149875" y="1882861"/>
              <a:ext cx="806375" cy="537596"/>
            </a:xfrm>
            <a:prstGeom prst="roundRect">
              <a:avLst/>
            </a:prstGeom>
            <a:solidFill>
              <a:srgbClr val="FF9966"/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b="1" dirty="0">
                  <a:solidFill>
                    <a:srgbClr val="292934"/>
                  </a:solidFill>
                  <a:cs typeface="Times New Roman" pitchFamily="18" charset="0"/>
                </a:rPr>
                <a:t>23</a:t>
              </a: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7196466" y="2517885"/>
              <a:ext cx="759785" cy="53324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5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7196466" y="3131163"/>
              <a:ext cx="759785" cy="52802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196466" y="3789674"/>
              <a:ext cx="759785" cy="287936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7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7190015" y="4156771"/>
              <a:ext cx="766235" cy="439298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7196466" y="4750040"/>
              <a:ext cx="759785" cy="2888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5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7196466" y="5192818"/>
              <a:ext cx="759785" cy="28880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6</a:t>
              </a: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7196466" y="5673871"/>
              <a:ext cx="759785" cy="554124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8108924" y="793750"/>
              <a:ext cx="785589" cy="37144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300" b="1" dirty="0">
                  <a:solidFill>
                    <a:srgbClr val="292934"/>
                  </a:solidFill>
                  <a:cs typeface="Times New Roman" pitchFamily="18" charset="0"/>
                </a:rPr>
                <a:t>НПиС</a:t>
              </a:r>
              <a:endParaRPr lang="ru-RU" sz="3300" b="1" dirty="0">
                <a:solidFill>
                  <a:srgbClr val="292934"/>
                </a:solidFill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8088137" y="1233918"/>
              <a:ext cx="806375" cy="53759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50</a:t>
              </a: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8108924" y="1882861"/>
              <a:ext cx="806375" cy="537596"/>
            </a:xfrm>
            <a:prstGeom prst="roundRect">
              <a:avLst/>
            </a:prstGeom>
            <a:solidFill>
              <a:srgbClr val="FF9966"/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b="1" dirty="0">
                  <a:solidFill>
                    <a:srgbClr val="292934"/>
                  </a:solidFill>
                  <a:cs typeface="Times New Roman" pitchFamily="18" charset="0"/>
                </a:rPr>
                <a:t>245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8154798" y="2517885"/>
              <a:ext cx="760501" cy="53324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113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8154798" y="3120724"/>
              <a:ext cx="760501" cy="522808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30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8181609" y="3775094"/>
              <a:ext cx="712903" cy="287935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66</a:t>
              </a: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8154798" y="4156771"/>
              <a:ext cx="766952" cy="439298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11</a:t>
              </a: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8154798" y="4759609"/>
              <a:ext cx="760501" cy="28706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34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8154798" y="5202387"/>
              <a:ext cx="760501" cy="287066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94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8154798" y="5673871"/>
              <a:ext cx="760501" cy="554124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100" dirty="0">
                  <a:solidFill>
                    <a:srgbClr val="292934"/>
                  </a:solidFill>
                  <a:cs typeface="Times New Roman" pitchFamily="18" charset="0"/>
                </a:rPr>
                <a:t>21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539750" y="793750"/>
              <a:ext cx="3540166" cy="2886317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1014222">
                <a:defRPr/>
              </a:pPr>
              <a:r>
                <a:rPr lang="ru-RU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Основа – </a:t>
              </a:r>
            </a:p>
            <a:p>
              <a:pPr algn="ctr" defTabSz="1014222">
                <a:defRPr/>
              </a:pPr>
              <a:r>
                <a:rPr lang="ru-RU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гармонизация с европейскими подходами</a:t>
              </a:r>
            </a:p>
            <a:p>
              <a:pPr algn="ctr" defTabSz="1014222">
                <a:defRPr/>
              </a:pPr>
              <a:r>
                <a:rPr lang="ru-RU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FOS 2007</a:t>
              </a:r>
              <a:r>
                <a:rPr lang="ru-RU" sz="3600" b="1" dirty="0">
                  <a:solidFill>
                    <a:srgbClr val="292934"/>
                  </a:solidFill>
                  <a:latin typeface="Times New Roman" pitchFamily="18" charset="0"/>
                  <a:cs typeface="Times New Roman" pitchFamily="18" charset="0"/>
                </a:rPr>
                <a:t>, МСКО - 2011)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280278" y="4640062"/>
            <a:ext cx="16192500" cy="7988300"/>
          </a:xfrm>
          <a:prstGeom prst="rect">
            <a:avLst/>
          </a:prstGeom>
        </p:spPr>
      </p:pic>
      <p:sp>
        <p:nvSpPr>
          <p:cNvPr id="8194" name="Название 1"/>
          <p:cNvSpPr>
            <a:spLocks noGrp="1"/>
          </p:cNvSpPr>
          <p:nvPr>
            <p:ph type="title"/>
          </p:nvPr>
        </p:nvSpPr>
        <p:spPr>
          <a:xfrm>
            <a:off x="3765176" y="1152525"/>
            <a:ext cx="16553237" cy="26479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УПРАВЛЕНИЯ</a:t>
            </a:r>
            <a:r>
              <a:rPr lang="en-US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РАЗРАБОТКИ УЧЕБНО-МЕТОДИЧЕСКОГО ОБЕСПЕЧЕНИЯ ОБРАЗОВАТЕЛЬНОГО ПРОЦЕССА</a:t>
            </a:r>
            <a:endParaRPr lang="ru-RU" altLang="ru-RU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77" y="11541251"/>
            <a:ext cx="46638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учебно-методических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объединений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7144" y="8767716"/>
            <a:ext cx="6846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укрупненных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 профессий, специальностей и направлений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82781" y="7640243"/>
            <a:ext cx="3710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областей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1919" y="11480422"/>
            <a:ext cx="5720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1919" y="4951882"/>
            <a:ext cx="572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МИНОБРНАУКИ РОССИИ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26463" y="4823355"/>
            <a:ext cx="466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координационных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советов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областям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0639" y="4776551"/>
            <a:ext cx="10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25485" y="11474623"/>
            <a:ext cx="10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57</a:t>
            </a:r>
            <a:endParaRPr lang="ru-RU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0635" y="7394022"/>
            <a:ext cx="10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C3E50"/>
                </a:solidFill>
                <a:latin typeface="+mn-lt"/>
              </a:rPr>
              <a:t>9</a:t>
            </a:r>
            <a:endParaRPr lang="ru-RU" sz="6000" b="1" dirty="0">
              <a:solidFill>
                <a:srgbClr val="2C3E5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0152" y="8764840"/>
            <a:ext cx="1056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33740" y="12654585"/>
            <a:ext cx="11295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Научно-методические, экспертные и иные советы, секции, рабочие группы, </a:t>
            </a:r>
            <a:endParaRPr lang="ru-RU" altLang="ru-RU" sz="2200" i="1" dirty="0" smtClean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altLang="ru-RU" sz="22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отделения: 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ru-RU" altLang="ru-RU" sz="22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</a:t>
            </a:r>
            <a:r>
              <a:rPr lang="ru-RU" altLang="ru-RU" sz="2200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уровням высшего образования;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ru-RU" altLang="ru-RU" sz="2200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направленностям (профилям) образовательных </a:t>
            </a:r>
            <a:r>
              <a:rPr lang="ru-RU" altLang="ru-RU" sz="22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программ; 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ru-RU" altLang="ru-RU" sz="2200" i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</a:t>
            </a:r>
            <a:r>
              <a:rPr lang="ru-RU" altLang="ru-RU" sz="2200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направлениям подготовки и специальностям;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ru-RU" altLang="ru-RU" sz="2200" i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 обеспечению деятельности УМО в отдельных субъектах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2736" y="12654585"/>
            <a:ext cx="1056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4400" b="1" dirty="0">
              <a:solidFill>
                <a:srgbClr val="2C3E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1"/>
          <p:cNvSpPr>
            <a:spLocks noGrp="1"/>
          </p:cNvSpPr>
          <p:nvPr>
            <p:ph type="title" idx="4294967295"/>
          </p:nvPr>
        </p:nvSpPr>
        <p:spPr>
          <a:xfrm>
            <a:off x="4110431" y="579339"/>
            <a:ext cx="17126025" cy="2646385"/>
          </a:xfrm>
        </p:spPr>
        <p:txBody>
          <a:bodyPr lIns="203094" tIns="101548" rIns="203094" bIns="101548"/>
          <a:lstStyle/>
          <a:p>
            <a:pPr defTabSz="2028544"/>
            <a:r>
              <a:rPr lang="ru-RU" alt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КООРДИНАЦИОННОГО СОВЕТА</a:t>
            </a:r>
            <a:br>
              <a:rPr lang="ru-RU" alt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ОБЛАСТИ ОБРАЗОВАНИЯ </a:t>
            </a:r>
            <a:r>
              <a:rPr lang="ru-RU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50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Инженерное дело, технологии и технические </a:t>
            </a:r>
            <a:r>
              <a:rPr lang="ru-RU" altLang="ru-RU" sz="50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alt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8052" y="3943114"/>
            <a:ext cx="2938410" cy="920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chemeClr val="bg1"/>
                </a:solidFill>
                <a:cs typeface="Arial" charset="0"/>
              </a:rPr>
              <a:t>ЦЕЛЬ</a:t>
            </a:r>
          </a:p>
        </p:txBody>
      </p:sp>
      <p:sp>
        <p:nvSpPr>
          <p:cNvPr id="3076" name="Прямоугольник 15"/>
          <p:cNvSpPr>
            <a:spLocks noChangeArrowheads="1"/>
          </p:cNvSpPr>
          <p:nvPr/>
        </p:nvSpPr>
        <p:spPr bwMode="auto">
          <a:xfrm>
            <a:off x="4441127" y="3465000"/>
            <a:ext cx="14589749" cy="15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i="1" dirty="0">
                <a:latin typeface="Times New Roman" pitchFamily="18" charset="0"/>
                <a:cs typeface="Times New Roman" pitchFamily="18" charset="0"/>
              </a:rPr>
              <a:t>создание консультативных органов при Минобрнауки России, обеспечивающих взаимодействие между участниками отношений в сфере образования, связанных с совершенствованием системы образования</a:t>
            </a:r>
          </a:p>
        </p:txBody>
      </p:sp>
      <p:sp>
        <p:nvSpPr>
          <p:cNvPr id="3077" name="Прямоугольник 16"/>
          <p:cNvSpPr>
            <a:spLocks noChangeArrowheads="1"/>
          </p:cNvSpPr>
          <p:nvPr/>
        </p:nvSpPr>
        <p:spPr bwMode="auto">
          <a:xfrm>
            <a:off x="10991698" y="6436047"/>
            <a:ext cx="8783481" cy="231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ОРГАНИЗАЦИЯ ДЕЯТЕЛЬНОСТИ ВУЗОВ, РАБОТОДАТЕЛЕЙ И ИХ ОБЪЕДИНЕНИЙ, ОБЩЕСТВЕННЫХ ОБЪЕДИНЕНИЙ ПО РЕАЛИЗАЦИИ ГОСУДАРСТВЕННОЙ ПОЛИТИКИ В ОБРАЗОВАТЕЛЬНОЙ ОБЛАСТИ</a:t>
            </a:r>
          </a:p>
        </p:txBody>
      </p:sp>
      <p:sp>
        <p:nvSpPr>
          <p:cNvPr id="227334" name="Овал 18"/>
          <p:cNvSpPr>
            <a:spLocks noChangeArrowheads="1"/>
          </p:cNvSpPr>
          <p:nvPr/>
        </p:nvSpPr>
        <p:spPr bwMode="auto">
          <a:xfrm>
            <a:off x="10533123" y="6616003"/>
            <a:ext cx="317475" cy="317566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79" name="Прямоугольник 21"/>
          <p:cNvSpPr>
            <a:spLocks noChangeArrowheads="1"/>
          </p:cNvSpPr>
          <p:nvPr/>
        </p:nvSpPr>
        <p:spPr bwMode="auto">
          <a:xfrm>
            <a:off x="11030502" y="9025975"/>
            <a:ext cx="8557720" cy="5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ПРОВЕДЕНИЕ ОЛИМПИАД И КОНКУРСОВ</a:t>
            </a:r>
          </a:p>
        </p:txBody>
      </p:sp>
      <p:sp>
        <p:nvSpPr>
          <p:cNvPr id="227336" name="Овал 23"/>
          <p:cNvSpPr>
            <a:spLocks noChangeArrowheads="1"/>
          </p:cNvSpPr>
          <p:nvPr/>
        </p:nvSpPr>
        <p:spPr bwMode="auto">
          <a:xfrm>
            <a:off x="10543707" y="9135360"/>
            <a:ext cx="317475" cy="321094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81" name="Прямоугольник 25"/>
          <p:cNvSpPr>
            <a:spLocks noChangeArrowheads="1"/>
          </p:cNvSpPr>
          <p:nvPr/>
        </p:nvSpPr>
        <p:spPr bwMode="auto">
          <a:xfrm>
            <a:off x="11026973" y="9851648"/>
            <a:ext cx="8557720" cy="14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ТИРАЖИРОВАНИЕ ЛУЧШИХ ПРАКТИК ВЕДУЩИХ ВУЗОВ В ОБЛАСТИ МОДЕРНИЗАЦИИ ОБРАЗОВАНИЯ</a:t>
            </a:r>
          </a:p>
        </p:txBody>
      </p:sp>
      <p:sp>
        <p:nvSpPr>
          <p:cNvPr id="227338" name="Овал 29"/>
          <p:cNvSpPr>
            <a:spLocks noChangeArrowheads="1"/>
          </p:cNvSpPr>
          <p:nvPr/>
        </p:nvSpPr>
        <p:spPr bwMode="auto">
          <a:xfrm>
            <a:off x="10533123" y="10006903"/>
            <a:ext cx="317475" cy="321096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83" name="Прямоугольник 16"/>
          <p:cNvSpPr>
            <a:spLocks noChangeArrowheads="1"/>
          </p:cNvSpPr>
          <p:nvPr/>
        </p:nvSpPr>
        <p:spPr bwMode="auto">
          <a:xfrm>
            <a:off x="1767281" y="6446634"/>
            <a:ext cx="8328432" cy="9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КООРДИНАЦИЯ ДЕЯТЕЛЬНОСТИ УЧЕБНО-МЕТОДИЧЕСКИХ ОБЪЕДИНЕНИЙ</a:t>
            </a:r>
          </a:p>
        </p:txBody>
      </p:sp>
      <p:sp>
        <p:nvSpPr>
          <p:cNvPr id="227340" name="Овал 22"/>
          <p:cNvSpPr>
            <a:spLocks noChangeArrowheads="1"/>
          </p:cNvSpPr>
          <p:nvPr/>
        </p:nvSpPr>
        <p:spPr bwMode="auto">
          <a:xfrm>
            <a:off x="1322814" y="6520732"/>
            <a:ext cx="321002" cy="321096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85" name="Прямоугольник 19"/>
          <p:cNvSpPr>
            <a:spLocks noChangeArrowheads="1"/>
          </p:cNvSpPr>
          <p:nvPr/>
        </p:nvSpPr>
        <p:spPr bwMode="auto">
          <a:xfrm>
            <a:off x="1820191" y="7646329"/>
            <a:ext cx="8681184" cy="18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ВЫРАБОТКА ПРЕДЛОЖЕНИЙ ПО ОБЩЕЙ ПОЛИТИКЕ  </a:t>
            </a:r>
          </a:p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В ОБРАЗОВАТЕЛЬНОЙ </a:t>
            </a:r>
            <a:r>
              <a:rPr lang="ru-RU" altLang="ru-RU" sz="29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endParaRPr lang="ru-RU" alt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342" name="Овал 26"/>
          <p:cNvSpPr>
            <a:spLocks noChangeArrowheads="1"/>
          </p:cNvSpPr>
          <p:nvPr/>
        </p:nvSpPr>
        <p:spPr bwMode="auto">
          <a:xfrm>
            <a:off x="1340452" y="7723955"/>
            <a:ext cx="321004" cy="321094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087" name="Прямоугольник 21"/>
          <p:cNvSpPr>
            <a:spLocks noChangeArrowheads="1"/>
          </p:cNvSpPr>
          <p:nvPr/>
        </p:nvSpPr>
        <p:spPr bwMode="auto">
          <a:xfrm>
            <a:off x="1820193" y="9295907"/>
            <a:ext cx="8557720" cy="18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900" dirty="0">
                <a:latin typeface="Times New Roman" pitchFamily="18" charset="0"/>
                <a:cs typeface="Times New Roman" pitchFamily="18" charset="0"/>
              </a:rPr>
              <a:t>ПОДГОТОВКА ПРЕДЛОЖЕНИЙ ПО ОПТИМИЗАЦИИ ПЕРЕЧНЯ ПРОФЕССИЙ, СПЕЦИАЛЬНОСТЕЙ И НАПРАВЛЕНИЙ ПОДГОТОВКИ</a:t>
            </a:r>
          </a:p>
        </p:txBody>
      </p:sp>
      <p:sp>
        <p:nvSpPr>
          <p:cNvPr id="227344" name="Овал 28"/>
          <p:cNvSpPr>
            <a:spLocks noChangeArrowheads="1"/>
          </p:cNvSpPr>
          <p:nvPr/>
        </p:nvSpPr>
        <p:spPr bwMode="auto">
          <a:xfrm>
            <a:off x="1343979" y="9325269"/>
            <a:ext cx="321002" cy="321096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55792" y="5338641"/>
            <a:ext cx="18000845" cy="8433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255792" y="11288902"/>
            <a:ext cx="18261880" cy="3798698"/>
          </a:xfrm>
          <a:prstGeom prst="round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03207" tIns="101604" rIns="203207" bIns="1016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Сопредседатели КС: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Рудской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Андрей Иванович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ректор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Санкт-Петербургского политехнического университета Петра Великого;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Александров Анатолий Александрович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ректор Московского государственного технического университета 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имени Н.Э.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Баумана;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Чубик Петр Савельевич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ректор </a:t>
            </a:r>
            <a:r>
              <a:rPr lang="ru-RU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Национального исследовательского Томского политехнического университета</a:t>
            </a:r>
            <a:endParaRPr lang="ru-RU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877282" y="1666543"/>
            <a:ext cx="16640549" cy="1907975"/>
          </a:xfrm>
        </p:spPr>
        <p:txBody>
          <a:bodyPr lIns="203094" tIns="101548" rIns="203094" bIns="101548">
            <a:normAutofit/>
          </a:bodyPr>
          <a:lstStyle/>
          <a:p>
            <a:pPr eaLnBrk="1" hangingPunct="1"/>
            <a: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УКРУПНЕНИЕ СПЕЦИАЛЬНОСТЕЙ И НАПРАВЛЕНИЙ ПОДГОТОВКИ</a:t>
            </a:r>
            <a:endParaRPr lang="ru-RU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1752" y="4670717"/>
            <a:ext cx="2938410" cy="920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chemeClr val="bg1"/>
                </a:solidFill>
                <a:cs typeface="Arial" charset="0"/>
              </a:rPr>
              <a:t>ЦЕЛЬ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633983"/>
            <a:ext cx="16516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Укрупнение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специальностей и направлений подготовки высшего образования, относящихся к одной профессиональной области, по всем уровням высшего образования, а также сокращение количества специальностей высшего образования – специалитета в области инженерного дела, технологии и технических наук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752" y="10546347"/>
            <a:ext cx="2938410" cy="920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cs typeface="Arial" charset="0"/>
              </a:rPr>
              <a:t>ОСНОВАНИЕ</a:t>
            </a:r>
            <a:endParaRPr lang="ru-RU" altLang="ru-RU" sz="36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0497792"/>
            <a:ext cx="16516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Подпункт «б» пункта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Президента РФ от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      1 июля 2014 года №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–1627 по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итогам заседания Совета по науке и образованию, состоявшегося 23 июня 2014 года  </a:t>
            </a:r>
          </a:p>
        </p:txBody>
      </p:sp>
    </p:spTree>
    <p:extLst>
      <p:ext uri="{BB962C8B-B14F-4D97-AF65-F5344CB8AC3E}">
        <p14:creationId xmlns:p14="http://schemas.microsoft.com/office/powerpoint/2010/main" val="1333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877282" y="1666543"/>
            <a:ext cx="16640549" cy="1907975"/>
          </a:xfrm>
        </p:spPr>
        <p:txBody>
          <a:bodyPr lIns="203094" tIns="101548" rIns="203094" bIns="101548">
            <a:normAutofit/>
          </a:bodyPr>
          <a:lstStyle/>
          <a:p>
            <a:pPr eaLnBrk="1" hangingPunct="1"/>
            <a:r>
              <a:rPr lang="ru-RU" sz="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УКРУПНЕНИЕ СПЕЦИАЛЬНОСТЕЙ И НАПРАВЛЕНИЙ ПОДГОТОВКИ</a:t>
            </a:r>
            <a:endParaRPr lang="ru-RU" sz="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1752" y="4670717"/>
            <a:ext cx="2938410" cy="920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chemeClr val="bg1"/>
                </a:solidFill>
                <a:cs typeface="Arial" charset="0"/>
              </a:rPr>
              <a:t>ЦЕЛЬ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4633983"/>
            <a:ext cx="16516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Укрупнение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специальностей и направлений подготовки высшего образования, относящихся к одной профессиональной области, по всем уровням высшего образования, а также сокращение количества специальностей высшего образования – специалитета в области инженерного дела, технологии и технических наук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752" y="10546347"/>
            <a:ext cx="2938410" cy="920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chemeClr val="bg1"/>
                </a:solidFill>
                <a:cs typeface="Arial" charset="0"/>
              </a:rPr>
              <a:t>ОСНОВАНИЕ</a:t>
            </a:r>
            <a:endParaRPr lang="ru-RU" altLang="ru-RU" sz="36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0497792"/>
            <a:ext cx="16516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Подпункт «б» пункта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Президента РФ от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      1 июля 2014 года № 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4800" b="1" i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–1627 по </a:t>
            </a:r>
            <a:r>
              <a:rPr lang="ru-RU" sz="4800" b="1" i="1" dirty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итогам заседания Совета по науке и образованию, состоявшегося 23 июня 2014 года  </a:t>
            </a:r>
          </a:p>
        </p:txBody>
      </p:sp>
    </p:spTree>
    <p:extLst>
      <p:ext uri="{BB962C8B-B14F-4D97-AF65-F5344CB8AC3E}">
        <p14:creationId xmlns:p14="http://schemas.microsoft.com/office/powerpoint/2010/main" val="7671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азвание 1"/>
          <p:cNvSpPr>
            <a:spLocks noGrp="1"/>
          </p:cNvSpPr>
          <p:nvPr>
            <p:ph type="title"/>
          </p:nvPr>
        </p:nvSpPr>
        <p:spPr>
          <a:xfrm>
            <a:off x="3847687" y="1257720"/>
            <a:ext cx="16470726" cy="2400769"/>
          </a:xfrm>
        </p:spPr>
        <p:txBody>
          <a:bodyPr>
            <a:normAutofit fontScale="90000"/>
          </a:bodyPr>
          <a:lstStyle/>
          <a:p>
            <a:r>
              <a:rPr lang="ru-RU" altLang="ru-RU" sz="490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УГСН, ВХОДЯЩИЕ В ОБЛАСТЬ ОБРАЗОВАНИЯ </a:t>
            </a:r>
            <a:r>
              <a:rPr lang="ru-RU" alt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8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Инженерное дело, технологии и технические науки</a:t>
            </a:r>
            <a:r>
              <a:rPr lang="ru-RU" alt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4900" dirty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62785"/>
              </p:ext>
            </p:extLst>
          </p:nvPr>
        </p:nvGraphicFramePr>
        <p:xfrm>
          <a:off x="233083" y="3733140"/>
          <a:ext cx="19985317" cy="114276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623603"/>
                <a:gridCol w="9361714"/>
              </a:tblGrid>
              <a:tr h="996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УГСН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T="45721" marB="45721" anchor="ctr" horzOverflow="overflow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Председатели УМО по УГСН</a:t>
                      </a:r>
                      <a:endParaRPr kumimoji="0" lang="uk-UA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Arial" pitchFamily="34" charset="0"/>
                        <a:cs typeface="Calibri" pitchFamily="34" charset="0"/>
                      </a:endParaRPr>
                    </a:p>
                  </a:txBody>
                  <a:tcPr marT="45721" marB="45721" anchor="ctr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07.00.00 Архитектура</a:t>
                      </a:r>
                    </a:p>
                  </a:txBody>
                  <a:tcPr marL="9525" marR="9525" marT="9525" marB="0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Есаулов Георгий Васильевич, проректор МАРХИ</a:t>
                      </a:r>
                    </a:p>
                  </a:txBody>
                  <a:tcPr marT="45721" marB="45721" anchor="ctr" horzOverflow="overflow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0018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08.00.00 Техника и технологии строительства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Теличенко Валерий Иванович, профессор МГСУ</a:t>
                      </a:r>
                    </a:p>
                  </a:txBody>
                  <a:tcPr marT="45721" marB="45721" anchor="ctr" horzOverflow="overflow"/>
                </a:tc>
              </a:tr>
              <a:tr h="355852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09.00.00 Информатика и вычислительная техника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Пролетарский Андрей Викторович, декан МГТУ им. Н.Э. Баумана</a:t>
                      </a:r>
                    </a:p>
                  </a:txBody>
                  <a:tcPr marT="45721" marB="45721" anchor="ctr" horzOverflow="overflow"/>
                </a:tc>
              </a:tr>
              <a:tr h="306320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10.00.00 Информационная безопасность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Пичкур Андрей Борисович, начальник института академии ФСБ</a:t>
                      </a:r>
                    </a:p>
                  </a:txBody>
                  <a:tcPr marT="45721" marB="45721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11.00.00 Электроника, радиотехника и системы связи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Соломонов Александр Васильевич, декан факультета ЛЭТИ</a:t>
                      </a:r>
                    </a:p>
                  </a:txBody>
                  <a:tcPr marT="45721" marB="45721" anchor="ctr" horzOverflow="overflow"/>
                </a:tc>
              </a:tr>
              <a:tr h="302506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12.00.00 Фотоника, приборостроение, оптические и биотехнические системы и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Шехонин Александр Александрович, проректор ИТМО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13.00.00 Электро- и теплоэнергетика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6500">
                          <a:solidFill>
                            <a:srgbClr val="2C3E50"/>
                          </a:solidFill>
                          <a:latin typeface="Myriad Pro" charset="0"/>
                          <a:ea typeface="Arial" pitchFamily="34" charset="0"/>
                          <a:cs typeface="Myriad Pro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56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9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4000">
                          <a:solidFill>
                            <a:srgbClr val="2C3E50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Комов Александр Тимофеевич, заслуженный профессор МЭИ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14.00.00 Ядерная энергетика и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Нагорнов Олег Викторович, первый проректор МИФИ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15.00.00 Машиностроение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Алёшин Николай Павлович, зав. кафедрой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МГТУ им. Н.Э. Баумана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16.00.00 Физико-технические науки и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Макаров Сергей Борисович, директор института СПбГПУ 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17.00.00 Оружие и системы вооружения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Коршунов Сергей Валерьевич, проректор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МГТУ им. Н.Э. Баумана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18.00.00 Химические 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Аристов Виталий Михайлович, зав. кафедрой РХТУ им. Д.И. Менделеева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19.00.00 Промышленная экология и биотехнологии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Мирошников Анатолий Иванович, зам. директора Института биоорганической химии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20.00.00 Техносферная безопасность и природообустройство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Девисилов Владимир Аркадьевич, зам. зав. кафедрой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МГТУ им. Баумана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21.00.00 Прикладная геология, горное дело, нефтегазовое дело и геодезия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Петров Вадим Леонидович, проректор МИСиС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22.00.00 Технологии материалов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Тарасов Вадим Петрович, зав. кафедрой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МИСиС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23.00.00 Техника и технологии наземного транспорта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Загарин Денис Александрович, руководитель центра НАМИ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24.00.00 Авиационная и ракетно-космическая техника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Калугин Владимир Тимофеевич, декан ф-та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МГТУ им. Н.Э. Баумана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25.00.00 Аэронавигация и эксплуатация авиационной и ракетно-космической техники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Смуров Михаил Юрьевич, ректор СПбГУ ГА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26.00.00 Техника и технологии кораблестроения и водного транспорта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Барышников Сергей Олегович, ректор ГУМРФ им. адм. С.О. Макарова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27.00.00 Управление в технических системах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Шкодырев Вячеслав Петрович, зав. кафедрой </a:t>
                      </a:r>
                      <a:r>
                        <a:rPr kumimoji="0" lang="ru-RU" altLang="ru-RU" sz="2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34" charset="0"/>
                          <a:cs typeface="Arial" pitchFamily="34" charset="0"/>
                        </a:rPr>
                        <a:t>СПбГПУ </a:t>
                      </a:r>
                      <a:endParaRPr kumimoji="0" lang="ru-RU" alt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28.00.00 Нанотехнологии и наноматериалы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Панин Сергей Викторович, профессор ТПУ</a:t>
                      </a:r>
                    </a:p>
                  </a:txBody>
                  <a:tcPr marT="45721" marB="45721" anchor="ctr" horzOverflow="overflow"/>
                </a:tc>
              </a:tr>
              <a:tr h="19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29.00.00 Технологии легкой промышленности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34" charset="0"/>
                          <a:cs typeface="Arial" pitchFamily="34" charset="0"/>
                        </a:rPr>
                        <a:t>Юхин Сергей Семенович, зав. кафедрой МГУДиТ</a:t>
                      </a:r>
                    </a:p>
                  </a:txBody>
                  <a:tcPr marT="45721" marB="4572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4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5"/>
          <p:cNvSpPr>
            <a:spLocks noChangeArrowheads="1"/>
          </p:cNvSpPr>
          <p:nvPr/>
        </p:nvSpPr>
        <p:spPr bwMode="auto">
          <a:xfrm>
            <a:off x="4102443" y="1463432"/>
            <a:ext cx="16685527" cy="18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565" tIns="101268" rIns="202565" bIns="1012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5300" b="1" dirty="0" smtClean="0">
                <a:latin typeface="Times New Roman" pitchFamily="18" charset="0"/>
                <a:cs typeface="Times New Roman" pitchFamily="18" charset="0"/>
              </a:rPr>
              <a:t>ПАРАМЕТРЫ СИСТЕМЫ ИНЖЕНЕРНОГО ОБРАЗОВАНИЯ</a:t>
            </a:r>
            <a:endParaRPr lang="ru-RU" altLang="ru-RU" sz="5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Изображение 3" descr="Снимок экрана 2012-07-12 в 9.2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16737" r="52802" b="75133"/>
          <a:stretch>
            <a:fillRect/>
          </a:stretch>
        </p:blipFill>
        <p:spPr bwMode="auto">
          <a:xfrm>
            <a:off x="398610" y="257584"/>
            <a:ext cx="5919149" cy="10338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712555" y="11047774"/>
            <a:ext cx="18953271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Скругленный прямоугольник 45"/>
          <p:cNvSpPr/>
          <p:nvPr/>
        </p:nvSpPr>
        <p:spPr>
          <a:xfrm>
            <a:off x="398610" y="8115580"/>
            <a:ext cx="16201817" cy="108325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/>
          <a:p>
            <a:pPr marL="0" lvl="2" indent="0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kern="0" dirty="0">
                <a:latin typeface="Times New Roman" pitchFamily="18" charset="0"/>
                <a:cs typeface="Times New Roman" pitchFamily="18" charset="0"/>
              </a:rPr>
              <a:t> Контингент студентов, обучающихся за счёт  средств </a:t>
            </a:r>
            <a:br>
              <a:rPr lang="ru-RU" sz="3100" b="1" i="1" kern="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kern="0" dirty="0">
                <a:latin typeface="Times New Roman" pitchFamily="18" charset="0"/>
                <a:cs typeface="Times New Roman" pitchFamily="18" charset="0"/>
              </a:rPr>
              <a:t>федерального бюджета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8610" y="5864389"/>
            <a:ext cx="16201817" cy="107972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/>
          <a:p>
            <a:pPr marL="0" lvl="2" indent="0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kern="0" dirty="0">
                <a:latin typeface="Times New Roman" pitchFamily="18" charset="0"/>
                <a:cs typeface="Times New Roman" pitchFamily="18" charset="0"/>
              </a:rPr>
              <a:t>Контингент студентов, обучающихся по инженерным НПС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8610" y="3655540"/>
            <a:ext cx="16201817" cy="107972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/>
          <a:p>
            <a:pPr marL="0" lvl="1" indent="0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kern="0" dirty="0">
                <a:latin typeface="Times New Roman" pitchFamily="18" charset="0"/>
                <a:cs typeface="Times New Roman" pitchFamily="18" charset="0"/>
              </a:rPr>
              <a:t>Образовательные организации высшего образования, </a:t>
            </a:r>
            <a:br>
              <a:rPr lang="ru-RU" sz="3100" b="1" i="1" kern="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kern="0" dirty="0">
                <a:latin typeface="Times New Roman" pitchFamily="18" charset="0"/>
                <a:cs typeface="Times New Roman" pitchFamily="18" charset="0"/>
              </a:rPr>
              <a:t>реализующие образовательные программы в области инженерии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679654" y="3299162"/>
            <a:ext cx="2881970" cy="179954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prstClr val="white"/>
                </a:solidFill>
                <a:latin typeface="Calibri"/>
                <a:cs typeface="+mn-cs"/>
              </a:rPr>
              <a:t>539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3718459" y="5490367"/>
            <a:ext cx="2881968" cy="180307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>
            <a:lvl1pPr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0" b="1" dirty="0">
                <a:solidFill>
                  <a:srgbClr val="FFFFFF"/>
                </a:solidFill>
              </a:rPr>
              <a:t>1,4</a:t>
            </a:r>
            <a:br>
              <a:rPr lang="ru-RU" altLang="ru-RU" sz="6000" b="1" dirty="0">
                <a:solidFill>
                  <a:srgbClr val="FFFFFF"/>
                </a:solidFill>
              </a:rPr>
            </a:br>
            <a:r>
              <a:rPr lang="ru-RU" altLang="ru-RU" sz="3600" b="1" dirty="0">
                <a:solidFill>
                  <a:srgbClr val="FFFFFF"/>
                </a:solidFill>
              </a:rPr>
              <a:t>млн. чел.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718459" y="7741558"/>
            <a:ext cx="2881968" cy="179954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prstClr val="white"/>
                </a:solidFill>
                <a:latin typeface="Calibri"/>
                <a:cs typeface="+mn-cs"/>
              </a:rPr>
              <a:t>0,8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prstClr val="white"/>
                </a:solidFill>
                <a:latin typeface="Calibri"/>
                <a:cs typeface="+mn-cs"/>
              </a:rPr>
              <a:t>млн. чел.</a:t>
            </a:r>
          </a:p>
        </p:txBody>
      </p:sp>
      <p:sp>
        <p:nvSpPr>
          <p:cNvPr id="6157" name="Номер слайда 1"/>
          <p:cNvSpPr txBox="1">
            <a:spLocks/>
          </p:cNvSpPr>
          <p:nvPr/>
        </p:nvSpPr>
        <p:spPr bwMode="auto">
          <a:xfrm>
            <a:off x="-5136043" y="13627117"/>
            <a:ext cx="4740963" cy="8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7" rIns="91317" bIns="45657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D384C4A1-390A-4A92-9B04-FF6644211FF6}" type="slidenum">
              <a:rPr lang="ru-RU" altLang="ru-RU" sz="1100">
                <a:solidFill>
                  <a:srgbClr val="8DACCE"/>
                </a:solidFill>
              </a:rPr>
              <a:pPr algn="r"/>
              <a:t>2</a:t>
            </a:fld>
            <a:endParaRPr lang="ru-RU" altLang="ru-RU" sz="1100" dirty="0">
              <a:solidFill>
                <a:srgbClr val="8DACCE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888932" y="11379455"/>
          <a:ext cx="19030876" cy="34544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911104"/>
                <a:gridCol w="4799878"/>
                <a:gridCol w="4319894"/>
              </a:tblGrid>
              <a:tr h="69088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</a:t>
                      </a:r>
                      <a:endParaRPr lang="ru-RU" sz="29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sz="2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2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</a:t>
                      </a:r>
                      <a:endParaRPr lang="ru-RU" sz="29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0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2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бакалавриата (74 направления</a:t>
                      </a:r>
                      <a:r>
                        <a:rPr lang="ru-RU" sz="29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подготовки)</a:t>
                      </a:r>
                      <a:endParaRPr lang="ru-RU" sz="2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тыс.</a:t>
                      </a:r>
                      <a:r>
                        <a:rPr lang="ru-RU" sz="2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r>
                        <a:rPr lang="ru-RU" sz="2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</a:tr>
              <a:tr h="690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2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магистратуры (78 направлений подготовки) </a:t>
                      </a:r>
                      <a:endParaRPr lang="ru-RU" sz="2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тыс.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r>
                        <a:rPr lang="ru-RU" sz="2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</a:tr>
              <a:tr h="690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29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специалитета  (51 специальность)</a:t>
                      </a:r>
                      <a:endParaRPr lang="ru-RU" sz="2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  <a:r>
                        <a:rPr lang="ru-RU" sz="29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тыс. человек</a:t>
                      </a:r>
                      <a:endParaRPr lang="ru-RU" sz="2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1163" marR="21163" marT="21171" marB="21171"/>
                </a:tc>
              </a:tr>
            </a:tbl>
          </a:graphicData>
        </a:graphic>
      </p:graphicFrame>
      <p:sp>
        <p:nvSpPr>
          <p:cNvPr id="67" name="Прямоугольник 45"/>
          <p:cNvSpPr>
            <a:spLocks noChangeArrowheads="1"/>
          </p:cNvSpPr>
          <p:nvPr/>
        </p:nvSpPr>
        <p:spPr bwMode="auto">
          <a:xfrm>
            <a:off x="16240621" y="3500285"/>
            <a:ext cx="4236531" cy="15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4" tIns="45595" rIns="91194" bIns="45595">
            <a:spAutoFit/>
          </a:bodyPr>
          <a:lstStyle/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50 %</a:t>
            </a:r>
          </a:p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00" kern="0" dirty="0">
                <a:latin typeface="Times New Roman" pitchFamily="18" charset="0"/>
                <a:cs typeface="Times New Roman" pitchFamily="18" charset="0"/>
              </a:rPr>
              <a:t> от общего количества вузов РФ</a:t>
            </a:r>
          </a:p>
        </p:txBody>
      </p:sp>
      <p:sp>
        <p:nvSpPr>
          <p:cNvPr id="70" name="Прямоугольник 45"/>
          <p:cNvSpPr>
            <a:spLocks noChangeArrowheads="1"/>
          </p:cNvSpPr>
          <p:nvPr/>
        </p:nvSpPr>
        <p:spPr bwMode="auto">
          <a:xfrm>
            <a:off x="16307645" y="5539765"/>
            <a:ext cx="4236529" cy="15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4" tIns="45595" rIns="91194" bIns="45595">
            <a:spAutoFit/>
          </a:bodyPr>
          <a:lstStyle/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27 %</a:t>
            </a:r>
          </a:p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00" kern="0" dirty="0">
                <a:latin typeface="Times New Roman" pitchFamily="18" charset="0"/>
                <a:cs typeface="Times New Roman" pitchFamily="18" charset="0"/>
              </a:rPr>
              <a:t> от общей численности студентов вузов РФ</a:t>
            </a:r>
          </a:p>
        </p:txBody>
      </p:sp>
      <p:sp>
        <p:nvSpPr>
          <p:cNvPr id="71" name="Прямоугольник 45"/>
          <p:cNvSpPr>
            <a:spLocks noChangeArrowheads="1"/>
          </p:cNvSpPr>
          <p:nvPr/>
        </p:nvSpPr>
        <p:spPr bwMode="auto">
          <a:xfrm>
            <a:off x="16307645" y="7300495"/>
            <a:ext cx="4169508" cy="275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4" tIns="45595" rIns="91194" bIns="45595">
            <a:spAutoFit/>
          </a:bodyPr>
          <a:lstStyle/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40,5 %</a:t>
            </a:r>
          </a:p>
          <a:p>
            <a:pPr algn="ctr" defTabSz="10117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700" kern="0" dirty="0">
                <a:latin typeface="Times New Roman" pitchFamily="18" charset="0"/>
                <a:cs typeface="Times New Roman" pitchFamily="18" charset="0"/>
              </a:rPr>
              <a:t> от общей численности студентов вузов РФ, обучающихся за счёт средств федерального бюджета</a:t>
            </a:r>
          </a:p>
        </p:txBody>
      </p:sp>
      <p:sp>
        <p:nvSpPr>
          <p:cNvPr id="6185" name="Прямоугольник 62"/>
          <p:cNvSpPr>
            <a:spLocks noChangeArrowheads="1"/>
          </p:cNvSpPr>
          <p:nvPr/>
        </p:nvSpPr>
        <p:spPr bwMode="auto">
          <a:xfrm>
            <a:off x="557345" y="9703410"/>
            <a:ext cx="19362461" cy="12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207" tIns="101604" rIns="203207" bIns="10160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sz="3100" b="1" i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С 2013 по 2015 гг. на область инженерии выделяется объем бюджетных мест, </a:t>
            </a:r>
            <a:br>
              <a:rPr lang="ru-RU" altLang="ru-RU" sz="3100" b="1" i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равный в пределах </a:t>
            </a:r>
            <a:r>
              <a:rPr lang="en-US" alt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altLang="ru-RU" sz="3100" b="1" i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% от общего объема  выделяемых контрольных цифр приема.</a:t>
            </a:r>
          </a:p>
        </p:txBody>
      </p:sp>
    </p:spTree>
    <p:extLst>
      <p:ext uri="{BB962C8B-B14F-4D97-AF65-F5344CB8AC3E}">
        <p14:creationId xmlns:p14="http://schemas.microsoft.com/office/powerpoint/2010/main" val="3888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азвание 1"/>
          <p:cNvSpPr>
            <a:spLocks noGrp="1"/>
          </p:cNvSpPr>
          <p:nvPr>
            <p:ph type="title" idx="4294967295"/>
          </p:nvPr>
        </p:nvSpPr>
        <p:spPr>
          <a:xfrm>
            <a:off x="3944471" y="843010"/>
            <a:ext cx="19010779" cy="1919511"/>
          </a:xfrm>
        </p:spPr>
        <p:txBody>
          <a:bodyPr lIns="203094" tIns="101548" rIns="203094" bIns="101548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53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altLang="ru-RU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УЧЕБНО-МЕТОДИЧЕСКИХ ОБЪЕДИНЕНИЙ</a:t>
            </a:r>
            <a:endParaRPr lang="ru-RU" altLang="ru-RU" sz="5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12" y="4139796"/>
            <a:ext cx="2938408" cy="9209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4100" name="Прямоугольник 15"/>
          <p:cNvSpPr>
            <a:spLocks noChangeArrowheads="1"/>
          </p:cNvSpPr>
          <p:nvPr/>
        </p:nvSpPr>
        <p:spPr bwMode="auto">
          <a:xfrm>
            <a:off x="4331773" y="2946895"/>
            <a:ext cx="15090655" cy="212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3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участие педагогических, научных работников, представителей работодателей в разработке ФГОС, примерных образовательных программ, координации действий организаций, осуществляющих образовательную деятельность, в обеспечении качества и развития содержания образования в системе образования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11" y="5659734"/>
            <a:ext cx="7873385" cy="11749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ФГОС ВЫСШЕГО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07362" y="5659734"/>
            <a:ext cx="9115066" cy="11749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ПРИМЕРНЫЕ ОБРАЗОВАТЕЛЬНЫЕ ПРОГРАММЫ</a:t>
            </a:r>
          </a:p>
        </p:txBody>
      </p:sp>
      <p:sp>
        <p:nvSpPr>
          <p:cNvPr id="4103" name="Прямоугольник 16"/>
          <p:cNvSpPr>
            <a:spLocks noChangeArrowheads="1"/>
          </p:cNvSpPr>
          <p:nvPr/>
        </p:nvSpPr>
        <p:spPr bwMode="auto">
          <a:xfrm>
            <a:off x="10716552" y="7078197"/>
            <a:ext cx="8554194" cy="19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УЧАСТИЕ В ЭКСПЕРТИЗЕ СОДЕРЖАНИЯ И ФОНДОВ ОЦЕНОЧНЫХ СРЕДСТВ ОРГАНИЗАЦИЯ РАЗРАБОТКИ И ПРОВЕДЕНИЯ ЭКСПЕРТИЗЫ ПРОЕКТОВ ПРИМЕРНЫХ ОБРАЗОВАТЕЛЬНЫХ ПРОГРАММ ВЫСШЕГО ОБРАЗОВАНИЯ</a:t>
            </a:r>
          </a:p>
        </p:txBody>
      </p:sp>
      <p:sp>
        <p:nvSpPr>
          <p:cNvPr id="226312" name="Овал 18"/>
          <p:cNvSpPr>
            <a:spLocks noChangeArrowheads="1"/>
          </p:cNvSpPr>
          <p:nvPr/>
        </p:nvSpPr>
        <p:spPr bwMode="auto">
          <a:xfrm>
            <a:off x="10282670" y="7203155"/>
            <a:ext cx="321002" cy="321094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05" name="Прямоугольник 21"/>
          <p:cNvSpPr>
            <a:spLocks noChangeArrowheads="1"/>
          </p:cNvSpPr>
          <p:nvPr/>
        </p:nvSpPr>
        <p:spPr bwMode="auto">
          <a:xfrm>
            <a:off x="10716552" y="9162415"/>
            <a:ext cx="8557720" cy="122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ОБЕСПЕЧЕНИЕ НАУЧНО-МЕТОДИЧЕСКОГО И УЧЕБНО-МЕТОДИЧЕСКОГО СОПРОВОЖДЕНИЯ РАЗРАБОТКИ И РЕАЛИЗАЦИИ ОБРАЗОВАТЕЛЬНЫХ ПРОГРАММ</a:t>
            </a:r>
          </a:p>
        </p:txBody>
      </p:sp>
      <p:sp>
        <p:nvSpPr>
          <p:cNvPr id="226314" name="Овал 23"/>
          <p:cNvSpPr>
            <a:spLocks noChangeArrowheads="1"/>
          </p:cNvSpPr>
          <p:nvPr/>
        </p:nvSpPr>
        <p:spPr bwMode="auto">
          <a:xfrm>
            <a:off x="10307362" y="9367038"/>
            <a:ext cx="321002" cy="321096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07" name="Прямоугольник 25"/>
          <p:cNvSpPr>
            <a:spLocks noChangeArrowheads="1"/>
          </p:cNvSpPr>
          <p:nvPr/>
        </p:nvSpPr>
        <p:spPr bwMode="auto">
          <a:xfrm>
            <a:off x="10751828" y="10447929"/>
            <a:ext cx="8557720" cy="15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ОТКРЫТЫХ ОНЛАЙН-КУРСОВ И ФОРМИРОВАНИЕ РЕКОМЕНДАЦИЙ ПО ИХ ИСПОЛЬЗОВАНИЮ ПРИ РЕАЛИЗАЦИИ ОБРАЗОВАТЕЛЬНЫХ ПРОГРАММ ВЫСШЕГО ОБРАЗОВАНИЯ</a:t>
            </a:r>
          </a:p>
        </p:txBody>
      </p:sp>
      <p:sp>
        <p:nvSpPr>
          <p:cNvPr id="226316" name="Овал 29"/>
          <p:cNvSpPr>
            <a:spLocks noChangeArrowheads="1"/>
          </p:cNvSpPr>
          <p:nvPr/>
        </p:nvSpPr>
        <p:spPr bwMode="auto">
          <a:xfrm>
            <a:off x="10307362" y="10550254"/>
            <a:ext cx="321002" cy="321096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09" name="Прямоугольник 16"/>
          <p:cNvSpPr>
            <a:spLocks noChangeArrowheads="1"/>
          </p:cNvSpPr>
          <p:nvPr/>
        </p:nvSpPr>
        <p:spPr bwMode="auto">
          <a:xfrm>
            <a:off x="1566212" y="7057026"/>
            <a:ext cx="8377819" cy="120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ПОДГОТОВКА ПРЕДЛОЖЕНИЙ В МИНОБРНАУКИ РОССИИ ПО ПРОЕКТАМ ФГОС ВО, УЧАСТИЕ В ИХ РАЗРАБОТКЕ</a:t>
            </a:r>
          </a:p>
        </p:txBody>
      </p:sp>
      <p:sp>
        <p:nvSpPr>
          <p:cNvPr id="226318" name="Овал 22"/>
          <p:cNvSpPr>
            <a:spLocks noChangeArrowheads="1"/>
          </p:cNvSpPr>
          <p:nvPr/>
        </p:nvSpPr>
        <p:spPr bwMode="auto">
          <a:xfrm>
            <a:off x="1142912" y="7169939"/>
            <a:ext cx="321004" cy="321096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11" name="Прямоугольник 19"/>
          <p:cNvSpPr>
            <a:spLocks noChangeArrowheads="1"/>
          </p:cNvSpPr>
          <p:nvPr/>
        </p:nvSpPr>
        <p:spPr bwMode="auto">
          <a:xfrm>
            <a:off x="1590903" y="8194109"/>
            <a:ext cx="8406039" cy="8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АКТУАЛИЗАЦИИ ФГОС ВО </a:t>
            </a:r>
          </a:p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УЧЕТОМ ПРОФЕССИОНАЛЬНЫХ СТАНДАРТОВ</a:t>
            </a:r>
          </a:p>
        </p:txBody>
      </p:sp>
      <p:sp>
        <p:nvSpPr>
          <p:cNvPr id="226320" name="Овал 26"/>
          <p:cNvSpPr>
            <a:spLocks noChangeArrowheads="1"/>
          </p:cNvSpPr>
          <p:nvPr/>
        </p:nvSpPr>
        <p:spPr bwMode="auto">
          <a:xfrm>
            <a:off x="1142912" y="8296434"/>
            <a:ext cx="321004" cy="321096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13" name="Прямоугольник 21"/>
          <p:cNvSpPr>
            <a:spLocks noChangeArrowheads="1"/>
          </p:cNvSpPr>
          <p:nvPr/>
        </p:nvSpPr>
        <p:spPr bwMode="auto">
          <a:xfrm>
            <a:off x="1566212" y="9121207"/>
            <a:ext cx="8377819" cy="8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ОСУЩЕСТВЛЕНИЕ МЕТОДИЧЕСКОГО СОПРОВОЖДЕНИЯ РЕАЛИЗАЦИИ ФГОС ВО</a:t>
            </a:r>
          </a:p>
        </p:txBody>
      </p:sp>
      <p:sp>
        <p:nvSpPr>
          <p:cNvPr id="226322" name="Овал 28"/>
          <p:cNvSpPr>
            <a:spLocks noChangeArrowheads="1"/>
          </p:cNvSpPr>
          <p:nvPr/>
        </p:nvSpPr>
        <p:spPr bwMode="auto">
          <a:xfrm>
            <a:off x="1142912" y="9223533"/>
            <a:ext cx="321004" cy="317566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115" name="Прямоугольник 25"/>
          <p:cNvSpPr>
            <a:spLocks noChangeArrowheads="1"/>
          </p:cNvSpPr>
          <p:nvPr/>
        </p:nvSpPr>
        <p:spPr bwMode="auto">
          <a:xfrm>
            <a:off x="1534465" y="10073905"/>
            <a:ext cx="8518917" cy="193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РЕАЛИЗАЦИИ ФГОС ВО ПО РЕЗУЛЬТАТАМ ГОСУДАРСТВЕННОЙ АККРЕДИТАЦИИ ОБРАЗОВАТЕЛЬНОЙ ДЕЯТЕЛЬНОСТИ, ГОСУДАРСТВЕННОГО КОНТРОЛЯ (НАДЗОРА) В СФЕРЕ ОБРАЗОВАНИЯ</a:t>
            </a:r>
          </a:p>
        </p:txBody>
      </p:sp>
      <p:sp>
        <p:nvSpPr>
          <p:cNvPr id="226324" name="Овал 32"/>
          <p:cNvSpPr>
            <a:spLocks noChangeArrowheads="1"/>
          </p:cNvSpPr>
          <p:nvPr/>
        </p:nvSpPr>
        <p:spPr bwMode="auto">
          <a:xfrm>
            <a:off x="1139384" y="10165646"/>
            <a:ext cx="321002" cy="321094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23" tIns="45710" rIns="91423" bIns="45710" anchor="ctr"/>
          <a:lstStyle/>
          <a:p>
            <a:pPr algn="ctr" defTabSz="10142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2912" y="12169841"/>
            <a:ext cx="18279517" cy="6174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ОСУЩЕСТВЛЕНИЕ АУДИТА </a:t>
            </a:r>
            <a:r>
              <a:rPr lang="ru-RU" altLang="ru-RU" sz="3300" b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 ПРОГРАММ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213461" y="13062554"/>
            <a:ext cx="8730570" cy="155607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03207" tIns="101604" rIns="203207" bIns="1016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УМО по УГСН 17.00.00 </a:t>
            </a: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Есаулов Георгий Васильевич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проректор по научной работе МАРХИ</a:t>
            </a:r>
            <a:endParaRPr lang="ru-RU" sz="33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0578978" y="13081604"/>
            <a:ext cx="8730570" cy="155607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03207" tIns="101604" rIns="203207" bIns="1016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Председатель УМО по УГСН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24.00.00 – </a:t>
            </a:r>
            <a:r>
              <a:rPr lang="ru-RU" sz="3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Есаулов Георгий Васильевич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проректор по научной работе МАРХИ</a:t>
            </a:r>
            <a:endParaRPr lang="ru-RU" sz="33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354004"/>
            <a:ext cx="184754" cy="7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0" rIns="91423" bIns="4571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47404"/>
              </p:ext>
            </p:extLst>
          </p:nvPr>
        </p:nvGraphicFramePr>
        <p:xfrm>
          <a:off x="-269329" y="3105399"/>
          <a:ext cx="20943222" cy="1206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r:id="rId3" imgW="10172640" imgH="5743415" progId="">
                  <p:embed/>
                </p:oleObj>
              </mc:Choice>
              <mc:Fallback>
                <p:oleObj r:id="rId3" imgW="10172640" imgH="5743415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329" y="3105399"/>
                        <a:ext cx="20943222" cy="12061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азвание 1"/>
          <p:cNvSpPr txBox="1">
            <a:spLocks/>
          </p:cNvSpPr>
          <p:nvPr/>
        </p:nvSpPr>
        <p:spPr bwMode="auto">
          <a:xfrm>
            <a:off x="6639089" y="459312"/>
            <a:ext cx="9152845" cy="26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094" tIns="101548" rIns="203094" bIns="101548" numCol="1" anchor="ctr" anchorCtr="0" compatLnSpc="1">
            <a:prstTxWarp prst="textNoShape">
              <a:avLst/>
            </a:prstTxWarp>
          </a:bodyPr>
          <a:lstStyle>
            <a:lvl1pPr algn="l" defTabSz="1001713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017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2pPr>
            <a:lvl3pPr algn="l" defTabSz="10017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3pPr>
            <a:lvl4pPr algn="l" defTabSz="10017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4pPr>
            <a:lvl5pPr algn="l" defTabSz="10017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Arial" charset="0"/>
                <a:cs typeface="Myriad Pro" pitchFamily="34" charset="0"/>
              </a:defRPr>
            </a:lvl5pPr>
            <a:lvl6pPr marL="451942" algn="l" defTabSz="1002697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6pPr>
            <a:lvl7pPr marL="903849" algn="l" defTabSz="1002697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7pPr>
            <a:lvl8pPr marL="1355765" algn="l" defTabSz="1002697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8pPr>
            <a:lvl9pPr marL="1807688" algn="l" defTabSz="1002697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9pPr>
          </a:lstStyle>
          <a:p>
            <a:pPr defTabSz="2031620"/>
            <a:r>
              <a:rPr lang="ru-RU" altLang="ru-RU" sz="53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МОДЕЛЬ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42308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9838" y="741405"/>
            <a:ext cx="15342320" cy="2075936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ПЕРСПЕКТИВНАЯ МОДЕЛЬ ИНЖЕНЕРНОГО  БАКАЛАВРИАТА</a:t>
            </a:r>
            <a:endParaRPr lang="ru-RU" sz="5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860" y="10662559"/>
            <a:ext cx="15284611" cy="1253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9104" y="8207159"/>
            <a:ext cx="11200367" cy="245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Широкий, базовый (общеинженерный)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Бакалавриат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4860" y="8180353"/>
            <a:ext cx="3764230" cy="2482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 заказ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(прикладной)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79139" y="4075516"/>
            <a:ext cx="4122191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Инженерная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магистратура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99333" y="4100463"/>
            <a:ext cx="4160137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Научно-исследовательская</a:t>
            </a:r>
          </a:p>
          <a:p>
            <a:pPr algn="ctr"/>
            <a:r>
              <a:rPr lang="ru-RU" sz="3100" dirty="0">
                <a:solidFill>
                  <a:schemeClr val="tx1"/>
                </a:solidFill>
              </a:rPr>
              <a:t>магистратура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607853" y="5927990"/>
            <a:ext cx="0" cy="22396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2"/>
          </p:cNvCxnSpPr>
          <p:nvPr/>
        </p:nvCxnSpPr>
        <p:spPr>
          <a:xfrm flipV="1">
            <a:off x="10140234" y="6156180"/>
            <a:ext cx="2" cy="1957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8" idx="2"/>
          </p:cNvCxnSpPr>
          <p:nvPr/>
        </p:nvCxnSpPr>
        <p:spPr>
          <a:xfrm flipV="1">
            <a:off x="4607854" y="6156180"/>
            <a:ext cx="5532381" cy="1957746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62827" y="3300207"/>
            <a:ext cx="6518478" cy="26277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Рынок труда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9979252" y="6501230"/>
            <a:ext cx="5940145" cy="155370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2" idx="0"/>
          </p:cNvCxnSpPr>
          <p:nvPr/>
        </p:nvCxnSpPr>
        <p:spPr>
          <a:xfrm flipV="1">
            <a:off x="4756976" y="6234552"/>
            <a:ext cx="11686725" cy="194580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159074" y="10982662"/>
            <a:ext cx="9440312" cy="1026136"/>
          </a:xfrm>
          <a:prstGeom prst="rect">
            <a:avLst/>
          </a:prstGeom>
        </p:spPr>
        <p:txBody>
          <a:bodyPr wrap="square" lIns="203207" tIns="101604" rIns="203207" bIns="101604">
            <a:spAutoFit/>
          </a:bodyPr>
          <a:lstStyle/>
          <a:p>
            <a:pPr algn="ctr"/>
            <a:r>
              <a:rPr lang="ru-RU" sz="5300" dirty="0"/>
              <a:t>Базовые курсы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756976" y="5927990"/>
            <a:ext cx="5297922" cy="225815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113" y="585154"/>
            <a:ext cx="14651882" cy="2080664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ПЕРСПЕКТИВНАЯ МОДЕЛЬ ИНЖЕНЕРНОЙ МАГИСТРАТУРЫ</a:t>
            </a:r>
            <a:endParaRPr lang="ru-RU" sz="5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577" y="3508071"/>
            <a:ext cx="3681477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Технолог</a:t>
            </a:r>
          </a:p>
          <a:p>
            <a:pPr algn="ctr"/>
            <a:r>
              <a:rPr lang="ru-RU" sz="3100" dirty="0">
                <a:solidFill>
                  <a:schemeClr val="tx1"/>
                </a:solidFill>
              </a:rPr>
              <a:t>Проектировщик</a:t>
            </a:r>
          </a:p>
          <a:p>
            <a:pPr algn="ctr"/>
            <a:r>
              <a:rPr lang="ru-RU" sz="3100" dirty="0">
                <a:solidFill>
                  <a:schemeClr val="tx1"/>
                </a:solidFill>
              </a:rPr>
              <a:t>Конструктор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57626" y="3460259"/>
            <a:ext cx="3200106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Инженер-экономист (менеджер)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27474" y="3474637"/>
            <a:ext cx="3200106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Инженер-исследователь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7474" y="6870527"/>
            <a:ext cx="3200106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Естественно-научная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7576" y="11912137"/>
            <a:ext cx="14790003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Бакалавриат</a:t>
            </a:r>
            <a:r>
              <a:rPr lang="ru-RU" sz="3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100" dirty="0">
                <a:solidFill>
                  <a:schemeClr val="tx1"/>
                </a:solidFill>
              </a:rPr>
              <a:t>в области инженерного дела, технологий и технических наук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57626" y="6925180"/>
            <a:ext cx="3200106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Управленческая</a:t>
            </a:r>
            <a:r>
              <a:rPr lang="ru-RU" sz="27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Экономическая</a:t>
            </a:r>
            <a:r>
              <a:rPr lang="ru-RU" sz="27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700" dirty="0">
                <a:solidFill>
                  <a:schemeClr val="tx1"/>
                </a:solidFill>
              </a:rPr>
              <a:t>Юридическая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7577" y="6870527"/>
            <a:ext cx="3107162" cy="1920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0847" y="7004655"/>
            <a:ext cx="3146843" cy="1920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endParaRPr lang="ru-RU" sz="27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8" idx="0"/>
            <a:endCxn id="7" idx="2"/>
          </p:cNvCxnSpPr>
          <p:nvPr/>
        </p:nvCxnSpPr>
        <p:spPr>
          <a:xfrm flipV="1">
            <a:off x="9732579" y="8951191"/>
            <a:ext cx="5794950" cy="296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  <a:endCxn id="9" idx="2"/>
          </p:cNvCxnSpPr>
          <p:nvPr/>
        </p:nvCxnSpPr>
        <p:spPr>
          <a:xfrm flipV="1">
            <a:off x="9732579" y="9005846"/>
            <a:ext cx="2025102" cy="2906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0"/>
          </p:cNvCxnSpPr>
          <p:nvPr/>
        </p:nvCxnSpPr>
        <p:spPr>
          <a:xfrm flipH="1" flipV="1">
            <a:off x="3638174" y="8963265"/>
            <a:ext cx="6094404" cy="2948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2"/>
          </p:cNvCxnSpPr>
          <p:nvPr/>
        </p:nvCxnSpPr>
        <p:spPr>
          <a:xfrm flipV="1">
            <a:off x="11751524" y="5540924"/>
            <a:ext cx="6155" cy="1420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5528631" y="5387939"/>
            <a:ext cx="2" cy="1537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420847" y="3474637"/>
            <a:ext cx="3146843" cy="208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207" tIns="101604" rIns="203207" bIns="101604" rtlCol="0" anchor="ctr"/>
          <a:lstStyle/>
          <a:p>
            <a:pPr algn="ctr"/>
            <a:r>
              <a:rPr lang="ru-RU" sz="3100" dirty="0">
                <a:solidFill>
                  <a:schemeClr val="tx1"/>
                </a:solidFill>
              </a:rPr>
              <a:t>Системный инженер в области металлургии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7577" y="7317765"/>
            <a:ext cx="3051747" cy="1036189"/>
          </a:xfrm>
          <a:prstGeom prst="rect">
            <a:avLst/>
          </a:prstGeom>
        </p:spPr>
        <p:txBody>
          <a:bodyPr wrap="none" lIns="203207" tIns="101604" rIns="203207" bIns="101604">
            <a:spAutoFit/>
          </a:bodyPr>
          <a:lstStyle/>
          <a:p>
            <a:pPr lvl="0"/>
            <a:r>
              <a:rPr lang="ru-RU" sz="2700" dirty="0">
                <a:solidFill>
                  <a:srgbClr val="0070C0"/>
                </a:solidFill>
              </a:rPr>
              <a:t>Инженерно-</a:t>
            </a:r>
          </a:p>
          <a:p>
            <a:pPr lvl="0"/>
            <a:r>
              <a:rPr lang="ru-RU" sz="2700" dirty="0">
                <a:solidFill>
                  <a:srgbClr val="0070C0"/>
                </a:solidFill>
              </a:rPr>
              <a:t>конструкторская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139582" y="5555303"/>
            <a:ext cx="6155" cy="1420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070334" y="5387939"/>
            <a:ext cx="6155" cy="1420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858534" y="7402967"/>
            <a:ext cx="2271470" cy="1036189"/>
          </a:xfrm>
          <a:prstGeom prst="rect">
            <a:avLst/>
          </a:prstGeom>
        </p:spPr>
        <p:txBody>
          <a:bodyPr wrap="none" lIns="203207" tIns="101604" rIns="203207" bIns="101604">
            <a:spAutoFit/>
          </a:bodyPr>
          <a:lstStyle/>
          <a:p>
            <a:pPr algn="ctr"/>
            <a:r>
              <a:rPr lang="ru-RU" sz="2700" dirty="0"/>
              <a:t>Системная</a:t>
            </a:r>
          </a:p>
          <a:p>
            <a:pPr algn="ctr"/>
            <a:r>
              <a:rPr lang="ru-RU" sz="2700" dirty="0"/>
              <a:t> инженерия</a:t>
            </a:r>
          </a:p>
        </p:txBody>
      </p:sp>
      <p:cxnSp>
        <p:nvCxnSpPr>
          <p:cNvPr id="33" name="Прямая со стрелкой 32"/>
          <p:cNvCxnSpPr>
            <a:stCxn id="8" idx="0"/>
            <a:endCxn id="12" idx="2"/>
          </p:cNvCxnSpPr>
          <p:nvPr/>
        </p:nvCxnSpPr>
        <p:spPr>
          <a:xfrm flipH="1" flipV="1">
            <a:off x="7994269" y="8925269"/>
            <a:ext cx="1738309" cy="2986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3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/>
        </p:nvSpPr>
        <p:spPr bwMode="auto">
          <a:xfrm>
            <a:off x="4107665" y="1478915"/>
            <a:ext cx="16009136" cy="27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094" tIns="101548" rIns="203094" bIns="101548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53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Ключевые инженерные компетенции, на формирование которых должны быть направлены новые </a:t>
            </a:r>
            <a:r>
              <a:rPr lang="ru-RU" altLang="ru-RU" sz="53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  <a:endParaRPr lang="ru-RU" altLang="ru-RU" sz="53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699" y="4588401"/>
            <a:ext cx="19469101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Критическое мышление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Системное мышление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Постановка проблем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Решение задач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Рефлексия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Управление жизненным </a:t>
            </a:r>
            <a:r>
              <a:rPr lang="ru-RU" sz="5400" dirty="0" smtClean="0"/>
              <a:t>циклом </a:t>
            </a:r>
            <a:r>
              <a:rPr lang="ru-RU" sz="5400" dirty="0"/>
              <a:t>инженерного </a:t>
            </a:r>
            <a:r>
              <a:rPr lang="ru-RU" sz="5400" dirty="0" smtClean="0"/>
              <a:t>продукта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Моделирование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Конструирование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Проектирование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Эффективная коммуникация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Работа в команде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5400" dirty="0"/>
              <a:t>Информационные </a:t>
            </a:r>
            <a:r>
              <a:rPr lang="ru-RU" sz="5400" dirty="0" smtClean="0"/>
              <a:t>технологии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424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 txBox="1">
            <a:spLocks/>
          </p:cNvSpPr>
          <p:nvPr/>
        </p:nvSpPr>
        <p:spPr bwMode="auto">
          <a:xfrm>
            <a:off x="2627313" y="6297613"/>
            <a:ext cx="150637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5" tIns="45702" rIns="91405" bIns="45702" anchor="ctr"/>
          <a:lstStyle>
            <a:lvl1pPr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60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НАСТУПАЮЩИМ НОВЫМ ГОДОМ!</a:t>
            </a:r>
            <a:endParaRPr lang="ru-RU" altLang="ru-RU" sz="88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 bwMode="auto">
          <a:xfrm>
            <a:off x="4107664" y="1802765"/>
            <a:ext cx="19010779" cy="19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094" tIns="101548" rIns="203094" bIns="101548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53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содержательные проблемы</a:t>
            </a:r>
            <a:br>
              <a:rPr lang="ru-RU" altLang="ru-RU" sz="53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300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инженерного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65" y="4484738"/>
            <a:ext cx="19495286" cy="1516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Упор </a:t>
            </a: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на фундаментальную научно-исследовательскую подготовку, игнорирование трендов на </a:t>
            </a: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практикоориентированность</a:t>
            </a: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и запросы индустрии на инженерные </a:t>
            </a: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altLang="ru-RU" sz="3300" b="1" i="1" dirty="0">
              <a:solidFill>
                <a:srgbClr val="161F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64" y="6637388"/>
            <a:ext cx="19495286" cy="1516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Оторванность </a:t>
            </a: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от реального рынка инжиниринга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65" y="8923388"/>
            <a:ext cx="19495286" cy="15160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300" b="1" i="1" dirty="0" smtClean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Формальная </a:t>
            </a:r>
            <a:r>
              <a:rPr lang="ru-RU" altLang="ru-RU" sz="3300" b="1" i="1" dirty="0">
                <a:solidFill>
                  <a:srgbClr val="161F28"/>
                </a:solidFill>
                <a:latin typeface="Times New Roman" pitchFamily="18" charset="0"/>
                <a:cs typeface="Times New Roman" pitchFamily="18" charset="0"/>
              </a:rPr>
              <a:t>перестройка программ бакалавриата и магистратуры при переходе на двухуровневую систему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2514" y="11966373"/>
            <a:ext cx="4179086" cy="2299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СЛЕДСТВИЕ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0715" y="11125200"/>
            <a:ext cx="14408935" cy="37528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8100000" scaled="1"/>
            <a:tileRect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 i="1" dirty="0" smtClean="0">
              <a:solidFill>
                <a:srgbClr val="161F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полноценного рынка конкурентоспособных прикладных образовательных программ в области инженерии, кадровый голод предприятий и слабый человеческий потенциал для их развития, несмотря на увеличение КЦП по инженерным направлениям (сейчас в общем объёме составляет более 50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alt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 i="1" dirty="0">
              <a:solidFill>
                <a:srgbClr val="161F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167909"/>
              </p:ext>
            </p:extLst>
          </p:nvPr>
        </p:nvGraphicFramePr>
        <p:xfrm>
          <a:off x="2318948" y="4554261"/>
          <a:ext cx="15840523" cy="1015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4107664" y="843009"/>
            <a:ext cx="19010779" cy="19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094" tIns="101548" rIns="203094" bIns="101548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53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СОВРЕМЕННАЯ ПОЛИТИКА В ОБЛАСТИ </a:t>
            </a:r>
            <a:r>
              <a:rPr lang="ru-RU" altLang="ru-RU" sz="53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инженерноГО</a:t>
            </a:r>
            <a:r>
              <a:rPr lang="ru-RU" altLang="ru-RU" sz="53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300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altLang="ru-RU" sz="5300" cap="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437" y="3169265"/>
            <a:ext cx="1499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Повышение качества  за счет практичности</a:t>
            </a:r>
          </a:p>
          <a:p>
            <a:r>
              <a:rPr lang="ru-RU" sz="3600" b="1" dirty="0" smtClean="0">
                <a:solidFill>
                  <a:srgbClr val="2C3E50"/>
                </a:solidFill>
                <a:latin typeface="Times New Roman" pitchFamily="18" charset="0"/>
                <a:cs typeface="Times New Roman" pitchFamily="18" charset="0"/>
              </a:rPr>
              <a:t> инженерной подготовки</a:t>
            </a:r>
            <a:endParaRPr lang="ru-RU" sz="3600" b="1" dirty="0">
              <a:solidFill>
                <a:srgbClr val="2C3E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39064" y="3308959"/>
            <a:ext cx="2938408" cy="9209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0" rIns="91423" bIns="45710" anchor="ctr"/>
          <a:lstStyle/>
          <a:p>
            <a:pPr algn="ctr" defTabSz="101422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1787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9435" y="1287969"/>
            <a:ext cx="15063061" cy="1711263"/>
          </a:xfrm>
        </p:spPr>
        <p:txBody>
          <a:bodyPr>
            <a:normAutofit/>
          </a:bodyPr>
          <a:lstStyle/>
          <a:p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КЦП ПО ИНЖЕНЕРИИ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dirty="0" smtClean="0">
                <a:solidFill>
                  <a:schemeClr val="tx1"/>
                </a:solidFill>
              </a:rPr>
              <a:t>Бакалавриат</a:t>
            </a:r>
            <a:r>
              <a:rPr lang="ru-RU" sz="3600" dirty="0" smtClean="0">
                <a:solidFill>
                  <a:schemeClr val="tx1"/>
                </a:solidFill>
              </a:rPr>
              <a:t> + </a:t>
            </a:r>
            <a:r>
              <a:rPr lang="ru-RU" sz="3600" dirty="0" smtClean="0">
                <a:solidFill>
                  <a:schemeClr val="tx1"/>
                </a:solidFill>
              </a:rPr>
              <a:t>специалитет</a:t>
            </a:r>
            <a:r>
              <a:rPr lang="ru-RU" sz="3600" dirty="0" smtClean="0">
                <a:solidFill>
                  <a:schemeClr val="tx1"/>
                </a:solidFill>
              </a:rPr>
              <a:t> , очная форма)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251752"/>
              </p:ext>
            </p:extLst>
          </p:nvPr>
        </p:nvGraphicFramePr>
        <p:xfrm>
          <a:off x="3259720" y="3445599"/>
          <a:ext cx="15063062" cy="10563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5163"/>
                <a:gridCol w="3515362"/>
                <a:gridCol w="3542537"/>
              </a:tblGrid>
              <a:tr h="1311379">
                <a:tc>
                  <a:txBody>
                    <a:bodyPr/>
                    <a:lstStyle/>
                    <a:p>
                      <a:endParaRPr lang="ru-RU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ЦО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КЦП 2017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Минобрнауки России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57220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 России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31358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1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Ассоциация защиты информации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5310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Росатом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Союз машиностроителей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13715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Минсельхоз России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8049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3985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11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ТП "Материалы и технологии металлургии"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Минтранс России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15678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Роскосмос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1836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Роснано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35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142751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94613" y="7215188"/>
            <a:ext cx="2031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8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15"/>
          <p:cNvSpPr>
            <a:spLocks noChangeArrowheads="1"/>
          </p:cNvSpPr>
          <p:nvPr/>
        </p:nvSpPr>
        <p:spPr bwMode="auto">
          <a:xfrm>
            <a:off x="3745369" y="1379651"/>
            <a:ext cx="19736374" cy="8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2565" tIns="101268" rIns="202565" bIns="1012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4400" b="1" dirty="0">
                <a:latin typeface="Times New Roman" pitchFamily="18" charset="0"/>
                <a:cs typeface="Times New Roman" pitchFamily="18" charset="0"/>
              </a:rPr>
              <a:t>Основные проекты по модернизации инженерного образования</a:t>
            </a:r>
          </a:p>
        </p:txBody>
      </p:sp>
      <p:pic>
        <p:nvPicPr>
          <p:cNvPr id="8196" name="Изображение 3" descr="Снимок экрана 2012-07-12 в 9.22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16737" r="52802" b="75133"/>
          <a:stretch>
            <a:fillRect/>
          </a:stretch>
        </p:blipFill>
        <p:spPr bwMode="auto">
          <a:xfrm>
            <a:off x="398610" y="257584"/>
            <a:ext cx="5919149" cy="10338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1301649" y="3800210"/>
            <a:ext cx="18000843" cy="1418462"/>
          </a:xfrm>
          <a:prstGeom prst="roundRect">
            <a:avLst>
              <a:gd name="adj" fmla="val 5000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0985" tIns="45488" rIns="90985" bIns="45488" anchor="ctr"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i="1" kern="0" dirty="0">
                <a:solidFill>
                  <a:srgbClr val="2C3E50"/>
                </a:solidFill>
                <a:latin typeface="Calibri" pitchFamily="34" charset="0"/>
              </a:rPr>
              <a:t>ПРОЕКТЫ ПО ПОВЫШЕНИЮ ЭФФЕКТИВНОСТИ ЦЕЛЕВОГО ОБУЧЕНИЯ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59319" y="11781706"/>
            <a:ext cx="18000843" cy="1489032"/>
          </a:xfrm>
          <a:prstGeom prst="roundRect">
            <a:avLst>
              <a:gd name="adj" fmla="val 5000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0985" tIns="45488" rIns="90985" bIns="45488" anchor="ctr"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400" b="1" i="1" kern="0" dirty="0">
                <a:solidFill>
                  <a:srgbClr val="2C3E50"/>
                </a:solidFill>
                <a:latin typeface="Calibri" pitchFamily="34" charset="0"/>
              </a:rPr>
              <a:t>ПРОЕКТЫ ПО РАЗВИТИЮ ИНФРАСТРУКТУРЫ ЦЕЛЕВОГО ОБУЧЕНИЯ </a:t>
            </a: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1157280" y="9551686"/>
            <a:ext cx="3463492" cy="21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b="1" i="1" kern="0" dirty="0">
                <a:solidFill>
                  <a:srgbClr val="F79646"/>
                </a:solidFill>
              </a:rPr>
              <a:t>10-12</a:t>
            </a:r>
          </a:p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srgbClr val="F79646"/>
                </a:solidFill>
              </a:rPr>
              <a:t>ПРОЕКТОВ</a:t>
            </a:r>
          </a:p>
        </p:txBody>
      </p:sp>
      <p:sp>
        <p:nvSpPr>
          <p:cNvPr id="36" name="Прямоугольник 41"/>
          <p:cNvSpPr>
            <a:spLocks noChangeArrowheads="1"/>
          </p:cNvSpPr>
          <p:nvPr/>
        </p:nvSpPr>
        <p:spPr bwMode="auto">
          <a:xfrm>
            <a:off x="4497567" y="9678713"/>
            <a:ext cx="5181900" cy="206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  <a:t>ВУЗЫ МИНОБРНАУКИ, </a:t>
            </a:r>
          </a:p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  <a:t>НЕ ЯВЛЯЮЩИЕСЯ ВЕДУЩИМИ, </a:t>
            </a:r>
          </a:p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  <a:t>ФИЛИАЛЫ ФУ и НИУ</a:t>
            </a:r>
          </a:p>
        </p:txBody>
      </p:sp>
      <p:sp>
        <p:nvSpPr>
          <p:cNvPr id="37" name="Прямоугольник 42"/>
          <p:cNvSpPr>
            <a:spLocks noChangeArrowheads="1"/>
          </p:cNvSpPr>
          <p:nvPr/>
        </p:nvSpPr>
        <p:spPr bwMode="auto">
          <a:xfrm>
            <a:off x="10804741" y="10204460"/>
            <a:ext cx="7146720" cy="180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  <a:t>ЗАКУПКА УЧЕБНОГО ОБОРУДОВАНИЯ</a:t>
            </a:r>
            <a:b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ru-RU" altLang="ru-RU" sz="4900" b="1" i="1" kern="0" dirty="0">
                <a:solidFill>
                  <a:srgbClr val="F79646"/>
                </a:solidFill>
              </a:rPr>
              <a:t>30 – 50</a:t>
            </a:r>
            <a:r>
              <a:rPr lang="ru-RU" altLang="ru-RU" sz="4400" b="1" i="1" kern="0" dirty="0">
                <a:solidFill>
                  <a:srgbClr val="F79646"/>
                </a:solidFill>
              </a:rPr>
              <a:t> </a:t>
            </a:r>
            <a:r>
              <a:rPr lang="ru-RU" altLang="ru-RU" sz="4400" b="1" i="1" kern="0" dirty="0">
                <a:solidFill>
                  <a:prstClr val="white">
                    <a:lumMod val="50000"/>
                  </a:prstClr>
                </a:solidFill>
              </a:rPr>
              <a:t>МЛН. РУБ.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99352" y="8260250"/>
            <a:ext cx="17997317" cy="1291436"/>
          </a:xfrm>
          <a:prstGeom prst="roundRect">
            <a:avLst>
              <a:gd name="adj" fmla="val 5000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90985" tIns="45488" rIns="90985" bIns="45488" anchor="ctr"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i="1" kern="0" dirty="0">
              <a:solidFill>
                <a:srgbClr val="2C3E50"/>
              </a:solidFill>
              <a:latin typeface="Calibri" pitchFamily="34" charset="0"/>
            </a:endParaRPr>
          </a:p>
        </p:txBody>
      </p:sp>
      <p:sp>
        <p:nvSpPr>
          <p:cNvPr id="39" name="Прямоугольник 1"/>
          <p:cNvSpPr>
            <a:spLocks noChangeArrowheads="1"/>
          </p:cNvSpPr>
          <p:nvPr/>
        </p:nvSpPr>
        <p:spPr bwMode="auto">
          <a:xfrm>
            <a:off x="4418278" y="2981594"/>
            <a:ext cx="13414933" cy="70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0" dirty="0">
                <a:solidFill>
                  <a:srgbClr val="2C3E50"/>
                </a:solidFill>
              </a:rPr>
              <a:t>ПАРАМЕТРЫ КОНКУРСА ПРОЕКТОВ НА 2014 – 2017</a:t>
            </a:r>
          </a:p>
        </p:txBody>
      </p:sp>
      <p:sp>
        <p:nvSpPr>
          <p:cNvPr id="40" name="Прямоугольник 44"/>
          <p:cNvSpPr>
            <a:spLocks noChangeArrowheads="1"/>
          </p:cNvSpPr>
          <p:nvPr/>
        </p:nvSpPr>
        <p:spPr bwMode="auto">
          <a:xfrm>
            <a:off x="1349724" y="5426853"/>
            <a:ext cx="3748827" cy="21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000" b="1" i="1" kern="0" dirty="0">
                <a:solidFill>
                  <a:schemeClr val="accent6"/>
                </a:solidFill>
              </a:rPr>
              <a:t>3 000 </a:t>
            </a:r>
          </a:p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schemeClr val="accent6"/>
                </a:solidFill>
              </a:rPr>
              <a:t>ЦЕЛЕВИКОВ</a:t>
            </a:r>
          </a:p>
        </p:txBody>
      </p:sp>
      <p:sp>
        <p:nvSpPr>
          <p:cNvPr id="41" name="Прямоугольник 45"/>
          <p:cNvSpPr>
            <a:spLocks noChangeArrowheads="1"/>
          </p:cNvSpPr>
          <p:nvPr/>
        </p:nvSpPr>
        <p:spPr bwMode="auto">
          <a:xfrm>
            <a:off x="4476403" y="6132555"/>
            <a:ext cx="4476399" cy="10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i="1" kern="0" dirty="0">
                <a:solidFill>
                  <a:prstClr val="white">
                    <a:lumMod val="50000"/>
                  </a:prstClr>
                </a:solidFill>
              </a:rPr>
              <a:t>ВСЕ ВУЗЫ МИНОБРНАУКИ</a:t>
            </a:r>
          </a:p>
        </p:txBody>
      </p:sp>
      <p:sp>
        <p:nvSpPr>
          <p:cNvPr id="42" name="Прямоугольник 21"/>
          <p:cNvSpPr>
            <a:spLocks noChangeArrowheads="1"/>
          </p:cNvSpPr>
          <p:nvPr/>
        </p:nvSpPr>
        <p:spPr bwMode="auto">
          <a:xfrm>
            <a:off x="7785200" y="5391567"/>
            <a:ext cx="4352938" cy="10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i="1" kern="0" dirty="0">
                <a:solidFill>
                  <a:srgbClr val="2C3E50"/>
                </a:solidFill>
              </a:rPr>
              <a:t>ДОПОЛНИТЕЛЬНОЕ БЮДЖЕТНОЕ ФИНАНСИРОВАНИЕ</a:t>
            </a:r>
          </a:p>
        </p:txBody>
      </p:sp>
      <p:sp>
        <p:nvSpPr>
          <p:cNvPr id="43" name="Прямоугольник 21"/>
          <p:cNvSpPr>
            <a:spLocks noChangeArrowheads="1"/>
          </p:cNvSpPr>
          <p:nvPr/>
        </p:nvSpPr>
        <p:spPr bwMode="auto">
          <a:xfrm>
            <a:off x="15746770" y="5426852"/>
            <a:ext cx="3555722" cy="10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i="1" kern="0" dirty="0">
                <a:solidFill>
                  <a:srgbClr val="2C3E50"/>
                </a:solidFill>
              </a:rPr>
              <a:t>ФИНАНСИРОВАНИЕ ПРЕДПРИЯТИЯ-ЗАКАЗЧИКА</a:t>
            </a:r>
          </a:p>
        </p:txBody>
      </p:sp>
      <p:sp>
        <p:nvSpPr>
          <p:cNvPr id="44" name="Прямоугольник 49"/>
          <p:cNvSpPr>
            <a:spLocks noChangeArrowheads="1"/>
          </p:cNvSpPr>
          <p:nvPr/>
        </p:nvSpPr>
        <p:spPr bwMode="auto">
          <a:xfrm>
            <a:off x="11397362" y="6284283"/>
            <a:ext cx="5040800" cy="98092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lIns="90985" tIns="45488" rIns="90985" bIns="45488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4413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900" b="1" i="1" kern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</a:rPr>
              <a:t>Базовый норматив </a:t>
            </a:r>
          </a:p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900" b="1" i="1" kern="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</a:rPr>
              <a:t>на подготовку 1 чел.</a:t>
            </a:r>
            <a:endParaRPr lang="ru-RU" altLang="ru-RU" sz="2900" b="1" kern="0" dirty="0">
              <a:solidFill>
                <a:prstClr val="white">
                  <a:lumMod val="50000"/>
                </a:prstClr>
              </a:solidFill>
              <a:latin typeface="Calibri" pitchFamily="34" charset="0"/>
            </a:endParaRPr>
          </a:p>
        </p:txBody>
      </p:sp>
      <p:grpSp>
        <p:nvGrpSpPr>
          <p:cNvPr id="8209" name="Группа 56"/>
          <p:cNvGrpSpPr>
            <a:grpSpLocks/>
          </p:cNvGrpSpPr>
          <p:nvPr/>
        </p:nvGrpSpPr>
        <p:grpSpPr bwMode="auto">
          <a:xfrm flipH="1">
            <a:off x="15933730" y="6030229"/>
            <a:ext cx="3135948" cy="1492560"/>
            <a:chOff x="10136170" y="6688644"/>
            <a:chExt cx="4121006" cy="2335465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12222169" y="6688644"/>
              <a:ext cx="2035007" cy="2335465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Прямоугольник 46"/>
            <p:cNvSpPr>
              <a:spLocks noChangeArrowheads="1"/>
            </p:cNvSpPr>
            <p:nvPr/>
          </p:nvSpPr>
          <p:spPr bwMode="auto">
            <a:xfrm>
              <a:off x="11197710" y="7279410"/>
              <a:ext cx="820495" cy="11373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48" name="Прямоугольник 47"/>
            <p:cNvSpPr>
              <a:spLocks noChangeArrowheads="1"/>
            </p:cNvSpPr>
            <p:nvPr/>
          </p:nvSpPr>
          <p:spPr bwMode="auto">
            <a:xfrm>
              <a:off x="10136170" y="7279410"/>
              <a:ext cx="820492" cy="11373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</p:grpSp>
      <p:grpSp>
        <p:nvGrpSpPr>
          <p:cNvPr id="8210" name="Группа 56"/>
          <p:cNvGrpSpPr>
            <a:grpSpLocks/>
          </p:cNvGrpSpPr>
          <p:nvPr/>
        </p:nvGrpSpPr>
        <p:grpSpPr bwMode="auto">
          <a:xfrm rot="10800000" flipH="1">
            <a:off x="8871671" y="6058457"/>
            <a:ext cx="3135948" cy="1492560"/>
            <a:chOff x="10136170" y="6688644"/>
            <a:chExt cx="4121006" cy="2335465"/>
          </a:xfrm>
        </p:grpSpPr>
        <p:sp>
          <p:nvSpPr>
            <p:cNvPr id="50" name="Стрелка вправо 49"/>
            <p:cNvSpPr/>
            <p:nvPr/>
          </p:nvSpPr>
          <p:spPr>
            <a:xfrm>
              <a:off x="12222169" y="6694163"/>
              <a:ext cx="2035007" cy="2335468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1" name="Прямоугольник 50"/>
            <p:cNvSpPr>
              <a:spLocks noChangeArrowheads="1"/>
            </p:cNvSpPr>
            <p:nvPr/>
          </p:nvSpPr>
          <p:spPr bwMode="auto">
            <a:xfrm>
              <a:off x="11188439" y="7251806"/>
              <a:ext cx="820495" cy="11373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  <p:sp>
          <p:nvSpPr>
            <p:cNvPr id="52" name="Прямоугольник 51"/>
            <p:cNvSpPr>
              <a:spLocks noChangeArrowheads="1"/>
            </p:cNvSpPr>
            <p:nvPr/>
          </p:nvSpPr>
          <p:spPr bwMode="auto">
            <a:xfrm>
              <a:off x="10136170" y="7246283"/>
              <a:ext cx="820492" cy="113736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/>
            <a:p>
              <a:pPr algn="ctr" defTabSz="100949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prstClr val="white"/>
                </a:solidFill>
                <a:latin typeface="Calibri"/>
                <a:ea typeface="Arial" charset="0"/>
                <a:cs typeface="Arial" charset="0"/>
              </a:endParaRPr>
            </a:p>
          </p:txBody>
        </p:sp>
      </p:grpSp>
      <p:sp>
        <p:nvSpPr>
          <p:cNvPr id="8211" name="TextBox 55"/>
          <p:cNvSpPr txBox="1">
            <a:spLocks noChangeArrowheads="1"/>
          </p:cNvSpPr>
          <p:nvPr/>
        </p:nvSpPr>
        <p:spPr bwMode="auto">
          <a:xfrm>
            <a:off x="8501281" y="7272266"/>
            <a:ext cx="4095431" cy="77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>
            <a:lvl1pPr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79646"/>
                </a:solidFill>
              </a:rPr>
              <a:t> </a:t>
            </a:r>
            <a:r>
              <a:rPr lang="ru-RU" altLang="ru-RU" sz="4400" b="1" i="1" dirty="0">
                <a:solidFill>
                  <a:srgbClr val="F79646"/>
                </a:solidFill>
              </a:rPr>
              <a:t>43 тыс. руб.</a:t>
            </a:r>
          </a:p>
        </p:txBody>
      </p:sp>
      <p:sp>
        <p:nvSpPr>
          <p:cNvPr id="8212" name="TextBox 55"/>
          <p:cNvSpPr txBox="1">
            <a:spLocks noChangeArrowheads="1"/>
          </p:cNvSpPr>
          <p:nvPr/>
        </p:nvSpPr>
        <p:spPr bwMode="auto">
          <a:xfrm>
            <a:off x="15263503" y="7272266"/>
            <a:ext cx="3806174" cy="77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>
            <a:lvl1pPr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40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79646"/>
                </a:solidFill>
              </a:rPr>
              <a:t> </a:t>
            </a:r>
            <a:r>
              <a:rPr lang="ru-RU" altLang="ru-RU" sz="4400" b="1" i="1" dirty="0">
                <a:solidFill>
                  <a:srgbClr val="F79646"/>
                </a:solidFill>
              </a:rPr>
              <a:t>43 тыс. руб.</a:t>
            </a:r>
          </a:p>
        </p:txBody>
      </p:sp>
      <p:sp>
        <p:nvSpPr>
          <p:cNvPr id="8213" name="Номер слайда 1"/>
          <p:cNvSpPr txBox="1">
            <a:spLocks/>
          </p:cNvSpPr>
          <p:nvPr/>
        </p:nvSpPr>
        <p:spPr bwMode="auto">
          <a:xfrm>
            <a:off x="14561529" y="13648288"/>
            <a:ext cx="4740963" cy="8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3" tIns="45497" rIns="91003" bIns="45497" anchor="ctr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F4CC6E22-A474-4850-80E5-D725AFC5F2E2}" type="slidenum">
              <a:rPr lang="ru-RU" altLang="ru-RU" sz="1100">
                <a:solidFill>
                  <a:srgbClr val="8DACCE"/>
                </a:solidFill>
              </a:rPr>
              <a:pPr algn="r"/>
              <a:t>6</a:t>
            </a:fld>
            <a:endParaRPr lang="ru-RU" altLang="ru-RU" sz="1100" dirty="0">
              <a:solidFill>
                <a:srgbClr val="8DACCE"/>
              </a:solidFill>
            </a:endParaRPr>
          </a:p>
        </p:txBody>
      </p:sp>
      <p:sp>
        <p:nvSpPr>
          <p:cNvPr id="56" name="Прямоугольник 42"/>
          <p:cNvSpPr>
            <a:spLocks noChangeArrowheads="1"/>
          </p:cNvSpPr>
          <p:nvPr/>
        </p:nvSpPr>
        <p:spPr bwMode="auto">
          <a:xfrm>
            <a:off x="719611" y="13454221"/>
            <a:ext cx="18879192" cy="153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100" b="1" kern="0" dirty="0"/>
              <a:t>Разработана в</a:t>
            </a:r>
            <a:r>
              <a:rPr lang="ru-RU" sz="3100" b="1" kern="0" dirty="0"/>
              <a:t>едомственная целевая программа </a:t>
            </a:r>
            <a:br>
              <a:rPr lang="ru-RU" sz="3100" b="1" kern="0" dirty="0"/>
            </a:br>
            <a:r>
              <a:rPr lang="ru-RU" sz="3100" b="1" kern="0" dirty="0"/>
              <a:t>«Развитие интегрированной системы обеспечения высококвалифицированными кадрами организаций оборонно-промышленного комплекса Российской Федерации в 2016-2020 годах»</a:t>
            </a:r>
            <a:endParaRPr lang="ru-RU" altLang="ru-RU" sz="4400" b="1" kern="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509772" y="8581343"/>
            <a:ext cx="4067210" cy="820511"/>
          </a:xfrm>
          <a:prstGeom prst="rect">
            <a:avLst/>
          </a:prstGeom>
        </p:spPr>
        <p:txBody>
          <a:bodyPr wrap="square" lIns="202980" tIns="101488" rIns="202980" bIns="101488">
            <a:spAutoFit/>
          </a:bodyPr>
          <a:lstStyle/>
          <a:p>
            <a:pPr defTabSz="20297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2C3E50"/>
                </a:solidFill>
              </a:rPr>
              <a:t>КОЛИЧЕСТВО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79280" y="8581343"/>
            <a:ext cx="3563032" cy="820511"/>
          </a:xfrm>
          <a:prstGeom prst="rect">
            <a:avLst/>
          </a:prstGeom>
        </p:spPr>
        <p:txBody>
          <a:bodyPr wrap="none" lIns="202980" tIns="101488" rIns="202980" bIns="101488">
            <a:spAutoFit/>
          </a:bodyPr>
          <a:lstStyle/>
          <a:p>
            <a:pPr defTabSz="20297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2C3E50"/>
                </a:solidFill>
              </a:rPr>
              <a:t>УЧАСТНИКИ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143286" y="8274363"/>
            <a:ext cx="10159207" cy="1436104"/>
          </a:xfrm>
          <a:prstGeom prst="rect">
            <a:avLst/>
          </a:prstGeom>
        </p:spPr>
        <p:txBody>
          <a:bodyPr lIns="202980" tIns="101488" rIns="202980" bIns="101488">
            <a:spAutoFit/>
          </a:bodyPr>
          <a:lstStyle/>
          <a:p>
            <a:pPr algn="ctr" defTabSz="20297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2C3E50"/>
                </a:solidFill>
              </a:rPr>
              <a:t>МЕХАНИЗМ ФИНАНСИРОВАНИЯ  </a:t>
            </a:r>
          </a:p>
          <a:p>
            <a:pPr algn="ctr" defTabSz="20297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2C3E50"/>
                </a:solidFill>
              </a:rPr>
              <a:t>ПРОЕКТА</a:t>
            </a:r>
          </a:p>
        </p:txBody>
      </p:sp>
      <p:sp>
        <p:nvSpPr>
          <p:cNvPr id="60" name="Прямоугольник 1"/>
          <p:cNvSpPr>
            <a:spLocks noChangeArrowheads="1"/>
          </p:cNvSpPr>
          <p:nvPr/>
        </p:nvSpPr>
        <p:spPr bwMode="auto">
          <a:xfrm>
            <a:off x="5576982" y="2180621"/>
            <a:ext cx="9242056" cy="7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5" tIns="45488" rIns="90985" bIns="45488">
            <a:spAutoFit/>
          </a:bodyPr>
          <a:lstStyle/>
          <a:p>
            <a:pPr algn="ctr" defTabSz="10094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kern="0" dirty="0">
                <a:latin typeface="Times New Roman" pitchFamily="18" charset="0"/>
                <a:cs typeface="Times New Roman" pitchFamily="18" charset="0"/>
              </a:rPr>
              <a:t>Программа «Новые кадры для ОПК»</a:t>
            </a:r>
            <a:endParaRPr lang="ru-RU" altLang="ru-RU" b="1" kern="0" dirty="0"/>
          </a:p>
        </p:txBody>
      </p:sp>
    </p:spTree>
    <p:extLst>
      <p:ext uri="{BB962C8B-B14F-4D97-AF65-F5344CB8AC3E}">
        <p14:creationId xmlns:p14="http://schemas.microsoft.com/office/powerpoint/2010/main" val="1727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712555" y="11047774"/>
            <a:ext cx="18953271" cy="0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Скругленный прямоугольник 45"/>
          <p:cNvSpPr/>
          <p:nvPr/>
        </p:nvSpPr>
        <p:spPr>
          <a:xfrm>
            <a:off x="398610" y="9004945"/>
            <a:ext cx="16030367" cy="1457277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3571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КОНТИНГЕНТ БЮДЖЕТНИКОВ, ОБУЧАЮЩИХСЯ</a:t>
            </a:r>
          </a:p>
          <a:p>
            <a:pPr marL="3571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</a:t>
            </a:r>
            <a:r>
              <a:rPr lang="ru-RU" sz="30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17.00.00 ОРУЖИЕ И СИСТЕМЫ ВООРУЖЕНИЯ </a:t>
            </a:r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(ЧЕЛОВЕК)</a:t>
            </a:r>
            <a:endParaRPr lang="ru-RU" sz="3000" b="1" i="1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8610" y="6459063"/>
            <a:ext cx="15507697" cy="1597252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КОНТИНГЕНТ СТУДЕНТОВ, ОБУЧАЮЩИХСЯ </a:t>
            </a:r>
          </a:p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17.00.00 ОРУЖИЕ И СИСТЕМЫ ВООРУЖЕНИЯ</a:t>
            </a:r>
          </a:p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в том числе по заочной форме (ЧЕЛОВЕК)</a:t>
            </a:r>
            <a:endParaRPr lang="ru-RU" sz="3000" b="1" i="1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8610" y="3993242"/>
            <a:ext cx="16201817" cy="1583415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357188" lvl="1" indent="0" defTabSz="1012509"/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ВУЗЫ, РЕАЛИЗУЮЩИЕ ОБРАЗОВАТЕЛЬНЫЕ ПРОГРАММЫ </a:t>
            </a:r>
            <a:b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</a:br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В ОБЛАСТИ ОРУЖИЯ И СИСТЕМ ВООРУЖЕНИЯ,</a:t>
            </a:r>
          </a:p>
          <a:p>
            <a:pPr marL="357188" lvl="1" indent="0" defTabSz="1012509"/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А ТАКЖЕ ФИЛИАЛЫ</a:t>
            </a:r>
            <a:endParaRPr lang="ru-RU" sz="3000" b="1" i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396686" y="3866016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17 / 3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3396686" y="6338304"/>
            <a:ext cx="3203741" cy="180307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509"/>
            <a:r>
              <a:rPr lang="ru-RU" sz="4600" b="1" dirty="0" smtClean="0">
                <a:solidFill>
                  <a:srgbClr val="FFFFFF"/>
                </a:solidFill>
              </a:rPr>
              <a:t>2 954 / 15</a:t>
            </a:r>
            <a:endParaRPr lang="ru-RU" sz="4600" b="1" dirty="0">
              <a:solidFill>
                <a:srgbClr val="FFFFFF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482411" y="8822065"/>
            <a:ext cx="3203741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509"/>
            <a:r>
              <a:rPr lang="ru-RU" sz="4800" b="1" dirty="0" smtClean="0">
                <a:solidFill>
                  <a:srgbClr val="FFFFFF"/>
                </a:solidFill>
              </a:rPr>
              <a:t>2 859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6157" name="Номер слайда 1"/>
          <p:cNvSpPr txBox="1">
            <a:spLocks/>
          </p:cNvSpPr>
          <p:nvPr/>
        </p:nvSpPr>
        <p:spPr bwMode="auto">
          <a:xfrm>
            <a:off x="-5136043" y="13627117"/>
            <a:ext cx="4740963" cy="8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7" rIns="91317" bIns="45657" anchor="ctr"/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/>
            <a:fld id="{637FAEFD-6D0A-4B44-B5A1-C4CD5B076C52}" type="slidenum">
              <a:rPr lang="ru-RU" sz="1100">
                <a:solidFill>
                  <a:srgbClr val="8DACCE"/>
                </a:solidFill>
              </a:rPr>
              <a:pPr algn="r"/>
              <a:t>7</a:t>
            </a:fld>
            <a:endParaRPr lang="ru-RU" sz="1100" dirty="0">
              <a:solidFill>
                <a:srgbClr val="8DACCE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574946"/>
              </p:ext>
            </p:extLst>
          </p:nvPr>
        </p:nvGraphicFramePr>
        <p:xfrm>
          <a:off x="888932" y="10903205"/>
          <a:ext cx="19030877" cy="38675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12281"/>
                <a:gridCol w="2398702"/>
                <a:gridCol w="2398702"/>
                <a:gridCol w="2160596"/>
                <a:gridCol w="2160596"/>
              </a:tblGrid>
              <a:tr h="691588">
                <a:tc gridSpan="5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 СТУДЕНТОВ (человек)</a:t>
                      </a:r>
                      <a:endParaRPr kumimoji="0" lang="ru-RU" sz="29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794">
                <a:tc row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ОБРАЗОВАНИЯ</a:t>
                      </a:r>
                      <a:endParaRPr kumimoji="0" lang="ru-RU" sz="29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Внебюджет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</a:tr>
              <a:tr h="34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Заочная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Заочная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бакалавриата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405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8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17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7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магистратуры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38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1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специалитета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2 408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70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</a:tbl>
          </a:graphicData>
        </a:graphic>
      </p:graphicFrame>
      <p:sp>
        <p:nvSpPr>
          <p:cNvPr id="67" name="Прямоугольник 45"/>
          <p:cNvSpPr>
            <a:spLocks noChangeArrowheads="1"/>
          </p:cNvSpPr>
          <p:nvPr/>
        </p:nvSpPr>
        <p:spPr bwMode="auto">
          <a:xfrm>
            <a:off x="16948298" y="4012835"/>
            <a:ext cx="3271154" cy="13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4" tIns="45595" rIns="91194" bIns="45595">
            <a:spAutoFit/>
          </a:bodyPr>
          <a:lstStyle/>
          <a:p>
            <a:pPr algn="ctr" defTabSz="1008980"/>
            <a:r>
              <a:rPr lang="ru-RU" sz="36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2</a:t>
            </a:r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% / </a:t>
            </a:r>
            <a:r>
              <a:rPr lang="en-US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&lt; 1</a:t>
            </a:r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%</a:t>
            </a:r>
            <a:endParaRPr lang="ru-RU" sz="36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1008980"/>
            <a:r>
              <a:rPr lang="ru-RU" sz="2400" dirty="0">
                <a:latin typeface="Times New Roman" charset="0"/>
                <a:cs typeface="Times New Roman" charset="0"/>
              </a:rPr>
              <a:t>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общего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количества вузов и филиалов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0" name="Прямоугольник 45"/>
          <p:cNvSpPr>
            <a:spLocks noChangeArrowheads="1"/>
          </p:cNvSpPr>
          <p:nvPr/>
        </p:nvSpPr>
        <p:spPr bwMode="auto">
          <a:xfrm>
            <a:off x="16642238" y="6733167"/>
            <a:ext cx="3676175" cy="10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4" tIns="45595" rIns="91194" bIns="45595">
            <a:spAutoFit/>
          </a:bodyPr>
          <a:lstStyle/>
          <a:p>
            <a:pPr algn="ctr" defTabSz="1008980"/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0,06 %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общей численности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студентов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1" name="Прямоугольник 45"/>
          <p:cNvSpPr>
            <a:spLocks noChangeArrowheads="1"/>
          </p:cNvSpPr>
          <p:nvPr/>
        </p:nvSpPr>
        <p:spPr bwMode="auto">
          <a:xfrm>
            <a:off x="16193509" y="8998289"/>
            <a:ext cx="4169508" cy="13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4" tIns="45595" rIns="91194" bIns="45595">
            <a:spAutoFit/>
          </a:bodyPr>
          <a:lstStyle/>
          <a:p>
            <a:pPr algn="ctr" defTabSz="1008980"/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0,15 %</a:t>
            </a:r>
            <a:endParaRPr lang="ru-RU" sz="36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1008980"/>
            <a:r>
              <a:rPr lang="ru-RU" sz="2400" dirty="0">
                <a:latin typeface="Times New Roman" charset="0"/>
                <a:cs typeface="Times New Roman" charset="0"/>
              </a:rPr>
              <a:t>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общей численности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бюджетников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177553" y="1231900"/>
            <a:ext cx="15742256" cy="2647950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СТРУКТУРА ОБРАЗОВАТЕЛЬНОЙ СЕТИ</a:t>
            </a:r>
            <a:b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</a:br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(17.00.00 ОРУЖИЕ И СИСТЕМЫ ВООРУЖЕНИЯ</a:t>
            </a:r>
            <a:r>
              <a:rPr lang="en-US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)</a:t>
            </a:r>
            <a:endParaRPr lang="ru-RU" altLang="ru-RU" sz="5400" dirty="0" smtClean="0">
              <a:solidFill>
                <a:schemeClr val="tx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H="1">
            <a:off x="712555" y="11047774"/>
            <a:ext cx="18953271" cy="0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Скругленный прямоугольник 45"/>
          <p:cNvSpPr/>
          <p:nvPr/>
        </p:nvSpPr>
        <p:spPr>
          <a:xfrm>
            <a:off x="398610" y="9004945"/>
            <a:ext cx="16030367" cy="1457277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3571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КОНТИНГЕНТ БЮДЖЕТНИКОВ, ОБУЧАЮЩИХСЯ</a:t>
            </a:r>
          </a:p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</a:t>
            </a:r>
            <a:r>
              <a:rPr lang="en-US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24</a:t>
            </a:r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.00.00 </a:t>
            </a:r>
            <a:r>
              <a:rPr lang="ru-RU" sz="3000" b="1" i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АВИАЦИОННАЯ И РАКЕТНО-КОСМИЧЕСКАЯ</a:t>
            </a:r>
          </a:p>
          <a:p>
            <a:pPr marL="446088" lvl="2" indent="0" defTabSz="1012509"/>
            <a:r>
              <a:rPr lang="ru-RU" sz="3000" b="1" i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ТЕХНИКА</a:t>
            </a:r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(ЧЕЛОВЕК)</a:t>
            </a:r>
            <a:endParaRPr lang="ru-RU" sz="3000" b="1" i="1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98610" y="6459063"/>
            <a:ext cx="15507697" cy="1597252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КОНТИНГЕНТ СТУДЕНТОВ, ОБУЧАЮЩИХСЯ </a:t>
            </a:r>
          </a:p>
          <a:p>
            <a:pPr marL="446088" lvl="2" indent="0" defTabSz="1012509"/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24.00.00 </a:t>
            </a:r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АВИАЦИОННАЯ </a:t>
            </a:r>
            <a:r>
              <a:rPr lang="ru-RU" sz="3000" b="1" i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И </a:t>
            </a:r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РАКЕТНО-КОСМИЧЕСКАЯ</a:t>
            </a:r>
          </a:p>
          <a:p>
            <a:pPr marL="446088" lvl="2" indent="0" defTabSz="1012509"/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ТЕХНИКА, </a:t>
            </a:r>
            <a:r>
              <a:rPr lang="ru-RU" sz="3000" b="1" i="1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в том числе по заочной форме (ЧЕЛОВЕК)</a:t>
            </a:r>
            <a:endParaRPr lang="ru-RU" sz="3000" b="1" i="1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98610" y="3993242"/>
            <a:ext cx="16201817" cy="1583415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marL="357188" lvl="1" indent="0" defTabSz="1012509"/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ВУЗЫ, РЕАЛИЗУЮЩИЕ ОБРАЗОВАТЕЛЬНЫЕ ПРОГРАММЫ </a:t>
            </a:r>
            <a:b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</a:br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В ОБЛАСТИ АВИАЦИОННОЙ И РАКЕТНО-КОСМИЧЕСКОЙ ТЕХНИКЕ,</a:t>
            </a:r>
          </a:p>
          <a:p>
            <a:pPr marL="357188" lvl="1" indent="0" defTabSz="1012509"/>
            <a:r>
              <a:rPr lang="ru-RU" sz="3000" b="1" i="1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А ТАКЖЕ ФИЛИАЛЫ</a:t>
            </a:r>
            <a:endParaRPr lang="ru-RU" sz="3000" b="1" i="1" dirty="0">
              <a:solidFill>
                <a:schemeClr val="bg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944600" y="3866016"/>
            <a:ext cx="3036828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35 / 9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3853886" y="6338304"/>
            <a:ext cx="3203741" cy="180307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509"/>
            <a:r>
              <a:rPr lang="ru-RU" sz="4600" b="1" dirty="0" smtClean="0">
                <a:solidFill>
                  <a:srgbClr val="FFFFFF"/>
                </a:solidFill>
              </a:rPr>
              <a:t>18 471/</a:t>
            </a:r>
            <a:endParaRPr lang="en-US" sz="4600" b="1" dirty="0" smtClean="0">
              <a:solidFill>
                <a:srgbClr val="FFFFFF"/>
              </a:solidFill>
            </a:endParaRPr>
          </a:p>
          <a:p>
            <a:pPr algn="ctr" defTabSz="1012509"/>
            <a:r>
              <a:rPr lang="ru-RU" sz="4600" b="1" dirty="0" smtClean="0">
                <a:solidFill>
                  <a:srgbClr val="FFFFFF"/>
                </a:solidFill>
              </a:rPr>
              <a:t> 774</a:t>
            </a:r>
            <a:endParaRPr lang="ru-RU" sz="4600" b="1" dirty="0">
              <a:solidFill>
                <a:srgbClr val="FFFFFF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3901069" y="8822065"/>
            <a:ext cx="3047229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509"/>
            <a:r>
              <a:rPr lang="ru-RU" sz="4800" b="1" dirty="0" smtClean="0">
                <a:solidFill>
                  <a:srgbClr val="FFFFFF"/>
                </a:solidFill>
              </a:rPr>
              <a:t>16 274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6157" name="Номер слайда 1"/>
          <p:cNvSpPr txBox="1">
            <a:spLocks/>
          </p:cNvSpPr>
          <p:nvPr/>
        </p:nvSpPr>
        <p:spPr bwMode="auto">
          <a:xfrm>
            <a:off x="-5136043" y="13627117"/>
            <a:ext cx="4740963" cy="81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7" rIns="91317" bIns="45657" anchor="ctr"/>
          <a:lstStyle>
            <a:lvl1pPr defTabSz="9128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/>
            <a:fld id="{637FAEFD-6D0A-4B44-B5A1-C4CD5B076C52}" type="slidenum">
              <a:rPr lang="ru-RU" sz="1100">
                <a:solidFill>
                  <a:srgbClr val="8DACCE"/>
                </a:solidFill>
              </a:rPr>
              <a:pPr algn="r"/>
              <a:t>8</a:t>
            </a:fld>
            <a:endParaRPr lang="ru-RU" sz="1100" dirty="0">
              <a:solidFill>
                <a:srgbClr val="8DACCE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81979"/>
              </p:ext>
            </p:extLst>
          </p:nvPr>
        </p:nvGraphicFramePr>
        <p:xfrm>
          <a:off x="888932" y="10903205"/>
          <a:ext cx="19030877" cy="38675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12281"/>
                <a:gridCol w="2398702"/>
                <a:gridCol w="2398702"/>
                <a:gridCol w="2160596"/>
                <a:gridCol w="2160596"/>
              </a:tblGrid>
              <a:tr h="691588">
                <a:tc gridSpan="5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КОНТИНГЕНТ СТУДЕНТОВ (человек)</a:t>
                      </a:r>
                      <a:endParaRPr kumimoji="0" lang="ru-RU" sz="29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794">
                <a:tc row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ОБРАЗОВАНИЯ</a:t>
                      </a:r>
                      <a:endParaRPr kumimoji="0" lang="ru-RU" sz="29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Внебюджет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</a:tr>
              <a:tr h="34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Заочная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Заочная</a:t>
                      </a:r>
                      <a:endParaRPr kumimoji="0" lang="ru-RU" sz="29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бакалавриата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3 251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202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358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442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магистратуры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883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0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129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59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  <a:tr h="691588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9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kumimoji="0" lang="ru-RU" sz="2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специалитета</a:t>
                      </a: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11 387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551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504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705</a:t>
                      </a:r>
                      <a:endParaRPr kumimoji="0" 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horzOverflow="overflow"/>
                </a:tc>
              </a:tr>
            </a:tbl>
          </a:graphicData>
        </a:graphic>
      </p:graphicFrame>
      <p:sp>
        <p:nvSpPr>
          <p:cNvPr id="67" name="Прямоугольник 45"/>
          <p:cNvSpPr>
            <a:spLocks noChangeArrowheads="1"/>
          </p:cNvSpPr>
          <p:nvPr/>
        </p:nvSpPr>
        <p:spPr bwMode="auto">
          <a:xfrm>
            <a:off x="16948298" y="4012835"/>
            <a:ext cx="3271154" cy="13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4" tIns="45595" rIns="91194" bIns="45595">
            <a:spAutoFit/>
          </a:bodyPr>
          <a:lstStyle/>
          <a:p>
            <a:pPr algn="ctr" defTabSz="1008980"/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4 % / </a:t>
            </a:r>
            <a:r>
              <a:rPr lang="en-US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1</a:t>
            </a:r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%</a:t>
            </a:r>
            <a:endParaRPr lang="ru-RU" sz="36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1008980"/>
            <a:r>
              <a:rPr lang="ru-RU" sz="2400" dirty="0">
                <a:latin typeface="Times New Roman" charset="0"/>
                <a:cs typeface="Times New Roman" charset="0"/>
              </a:rPr>
              <a:t>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общего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количества вузов и филиалов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0" name="Прямоугольник 45"/>
          <p:cNvSpPr>
            <a:spLocks noChangeArrowheads="1"/>
          </p:cNvSpPr>
          <p:nvPr/>
        </p:nvSpPr>
        <p:spPr bwMode="auto">
          <a:xfrm>
            <a:off x="17042288" y="6733167"/>
            <a:ext cx="3676175" cy="13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94" tIns="45595" rIns="91194" bIns="45595">
            <a:spAutoFit/>
          </a:bodyPr>
          <a:lstStyle/>
          <a:p>
            <a:pPr algn="ctr" defTabSz="1008980"/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0,4 %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общей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численности</a:t>
            </a:r>
          </a:p>
          <a:p>
            <a:pPr algn="ctr" defTabSz="1008980"/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студентов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1" name="Прямоугольник 45"/>
          <p:cNvSpPr>
            <a:spLocks noChangeArrowheads="1"/>
          </p:cNvSpPr>
          <p:nvPr/>
        </p:nvSpPr>
        <p:spPr bwMode="auto">
          <a:xfrm>
            <a:off x="16507834" y="8998289"/>
            <a:ext cx="4169508" cy="13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94" tIns="45595" rIns="91194" bIns="45595">
            <a:spAutoFit/>
          </a:bodyPr>
          <a:lstStyle/>
          <a:p>
            <a:pPr algn="ctr" defTabSz="1008980"/>
            <a:r>
              <a:rPr lang="ru-RU" sz="3600" b="1" dirty="0" smtClean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0,9 %</a:t>
            </a:r>
            <a:endParaRPr lang="ru-RU" sz="3600" b="1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1008980"/>
            <a:r>
              <a:rPr lang="ru-RU" sz="2400" dirty="0">
                <a:latin typeface="Times New Roman" charset="0"/>
                <a:cs typeface="Times New Roman" charset="0"/>
              </a:rPr>
              <a:t> </a:t>
            </a:r>
            <a:r>
              <a:rPr lang="ru-RU" sz="24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общей </a:t>
            </a:r>
            <a:r>
              <a:rPr lang="ru-RU" sz="2400" dirty="0" smtClean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численности бюджетников</a:t>
            </a:r>
            <a:endParaRPr lang="ru-RU" sz="2400" dirty="0">
              <a:solidFill>
                <a:srgbClr val="2C3E5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177553" y="1231900"/>
            <a:ext cx="14988988" cy="2647950"/>
          </a:xfrm>
        </p:spPr>
        <p:txBody>
          <a:bodyPr>
            <a:normAutofit fontScale="90000"/>
          </a:bodyPr>
          <a:lstStyle/>
          <a:p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СТРУКТУРА ОБРАЗОВАТЕЛЬНОЙ СЕТИ</a:t>
            </a:r>
            <a:b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</a:br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(</a:t>
            </a:r>
            <a:r>
              <a:rPr lang="ru-RU" altLang="ru-RU" sz="5400" dirty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24.00.00 </a:t>
            </a:r>
            <a:r>
              <a:rPr lang="ru-RU" altLang="ru-RU" sz="5400" cap="all" dirty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Авиационная и ракетно-космическая </a:t>
            </a:r>
            <a:r>
              <a:rPr lang="ru-RU" altLang="ru-RU" sz="5400" cap="all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техника</a:t>
            </a:r>
            <a:r>
              <a:rPr lang="en-US" altLang="ru-RU" sz="5400" cap="all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)</a:t>
            </a:r>
            <a:endParaRPr lang="ru-RU" altLang="ru-RU" sz="5400" cap="all" dirty="0" smtClean="0">
              <a:solidFill>
                <a:schemeClr val="tx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4177553" y="1231900"/>
            <a:ext cx="149889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3132" tIns="101568" rIns="203132" bIns="101568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2C3E50"/>
                </a:solidFill>
                <a:latin typeface="Myriad Pro"/>
                <a:ea typeface="Arial" charset="0"/>
                <a:cs typeface="Myriad Pro"/>
              </a:defRPr>
            </a:lvl1pPr>
            <a:lvl2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2pPr>
            <a:lvl3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3pPr>
            <a:lvl4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4pPr>
            <a:lvl5pPr algn="l" defTabSz="1014413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5pPr>
            <a:lvl6pPr marL="4572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6pPr>
            <a:lvl7pPr marL="9144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7pPr>
            <a:lvl8pPr marL="13716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8pPr>
            <a:lvl9pPr marL="1828800" algn="l" defTabSz="1014413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C3E50"/>
                </a:solidFill>
                <a:latin typeface="Myriad Pro" charset="0"/>
                <a:ea typeface="Arial" charset="0"/>
                <a:cs typeface="Myriad Pro" charset="0"/>
              </a:defRPr>
            </a:lvl9pPr>
          </a:lstStyle>
          <a:p>
            <a:r>
              <a:rPr lang="ru-RU" altLang="ru-RU" sz="5400" dirty="0" smtClean="0">
                <a:solidFill>
                  <a:schemeClr val="tx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ГЕОГРАФИЯ ПОДГОТОВКИ СПЕЦИАЛИСТОВ ПО УГСН 17.00.00</a:t>
            </a:r>
            <a:endParaRPr lang="ru-RU" altLang="ru-RU" sz="5400" cap="all" dirty="0" smtClean="0">
              <a:solidFill>
                <a:schemeClr val="tx1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4000500"/>
            <a:ext cx="6311153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ВЕДУЩИЕ ОБРАЗОВАТЕЛЬНЫЕ ОРГАНИЗАЦИИ ВЫСШЕГО ОБРАЗОВАНИЯ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(6)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54902" y="4019550"/>
            <a:ext cx="6471397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РЕГИОНАЛЬНЫЕ ОБРАЗОВАТЕЛЬНЫЕ ОРГАНИЗАЦИИ ВЫСШЕГО ОБРАЗОВАНИЯ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(10)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0803" y="4019550"/>
            <a:ext cx="5981700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ОБРАЗОВАТЕЛЬНЫЕ ОРГАНИЗАЦИИ ВЫСШЕГО ОБРАЗОВАНИЯ МОСКВЫ И САНКТ-ПЕТЕРБУРГА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(4)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69523" y="710565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232223" y="7162800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6709223" y="7134225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bject 18"/>
          <p:cNvSpPr/>
          <p:nvPr/>
        </p:nvSpPr>
        <p:spPr>
          <a:xfrm>
            <a:off x="9974528" y="116892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6545">
            <a:solidFill>
              <a:srgbClr val="004B8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9"/>
          <p:cNvSpPr/>
          <p:nvPr/>
        </p:nvSpPr>
        <p:spPr>
          <a:xfrm>
            <a:off x="4495578" y="116892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6545">
            <a:solidFill>
              <a:srgbClr val="004B8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3"/>
          <p:cNvSpPr/>
          <p:nvPr/>
        </p:nvSpPr>
        <p:spPr>
          <a:xfrm>
            <a:off x="15578137" y="116892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6545">
            <a:solidFill>
              <a:srgbClr val="004B8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50" y="8691831"/>
            <a:ext cx="6267450" cy="288104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50037" marR="1304910" algn="ctr">
              <a:spcBef>
                <a:spcPts val="1296"/>
              </a:spcBef>
            </a:pPr>
            <a:endParaRPr lang="ru-RU" sz="28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48550" y="8668947"/>
            <a:ext cx="6286500" cy="290392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96853" marR="577625">
              <a:spcBef>
                <a:spcPts val="1296"/>
              </a:spcBef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982700" y="8691831"/>
            <a:ext cx="5943600" cy="288104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Подготовка осуществляется в Алтайском крае, Владимирской, Волгоградской, Нижегородской, Новосибирской, Пензенской, Самарской, Тульской областях, Удмуртской Республике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00125" y="8850850"/>
            <a:ext cx="6076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- Московский </a:t>
            </a:r>
            <a:r>
              <a:rPr lang="ru-RU" sz="1800" dirty="0"/>
              <a:t>государственный технический университет имени Н.Э. </a:t>
            </a:r>
            <a:r>
              <a:rPr lang="ru-RU" sz="1800" dirty="0" smtClean="0"/>
              <a:t>Баумана;</a:t>
            </a:r>
            <a:endParaRPr lang="ru-RU" sz="1800" dirty="0"/>
          </a:p>
          <a:p>
            <a:r>
              <a:rPr lang="ru-RU" sz="1800" dirty="0" smtClean="0"/>
              <a:t>- Пермский </a:t>
            </a:r>
            <a:r>
              <a:rPr lang="ru-RU" sz="1800" dirty="0"/>
              <a:t>национальный исследовательский политехнический </a:t>
            </a:r>
            <a:r>
              <a:rPr lang="ru-RU" sz="1800" dirty="0" smtClean="0"/>
              <a:t>университет;</a:t>
            </a:r>
            <a:endParaRPr lang="ru-RU" sz="1800" dirty="0"/>
          </a:p>
          <a:p>
            <a:r>
              <a:rPr lang="ru-RU" sz="1800" dirty="0" smtClean="0"/>
              <a:t>- Южный </a:t>
            </a:r>
            <a:r>
              <a:rPr lang="ru-RU" sz="1800" dirty="0"/>
              <a:t>федеральный </a:t>
            </a:r>
            <a:r>
              <a:rPr lang="ru-RU" sz="1800" dirty="0" smtClean="0"/>
              <a:t>университет;</a:t>
            </a:r>
            <a:endParaRPr lang="ru-RU" sz="1800" dirty="0"/>
          </a:p>
          <a:p>
            <a:r>
              <a:rPr lang="ru-RU" sz="1800" dirty="0" smtClean="0"/>
              <a:t>- НТИ </a:t>
            </a:r>
            <a:r>
              <a:rPr lang="ru-RU" sz="1800" dirty="0"/>
              <a:t>(филиал) </a:t>
            </a:r>
            <a:r>
              <a:rPr lang="ru-RU" sz="1800" dirty="0" smtClean="0"/>
              <a:t>УрФУ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dirty="0" smtClean="0"/>
              <a:t>- </a:t>
            </a:r>
            <a:r>
              <a:rPr lang="ru-RU" sz="1800" dirty="0" smtClean="0"/>
              <a:t>Снежинский</a:t>
            </a:r>
            <a:r>
              <a:rPr lang="ru-RU" sz="1800" dirty="0" smtClean="0"/>
              <a:t> </a:t>
            </a:r>
            <a:r>
              <a:rPr lang="ru-RU" sz="1800" dirty="0"/>
              <a:t>физико-технический институт - филиал </a:t>
            </a:r>
            <a:r>
              <a:rPr lang="ru-RU" sz="1800" dirty="0" smtClean="0"/>
              <a:t>«</a:t>
            </a:r>
            <a:r>
              <a:rPr lang="ru-RU" sz="1800" dirty="0"/>
              <a:t>МИФИ</a:t>
            </a:r>
            <a:r>
              <a:rPr lang="ru-RU" sz="1800" dirty="0" smtClean="0"/>
              <a:t>»;</a:t>
            </a:r>
            <a:endParaRPr lang="ru-RU" sz="1800" dirty="0"/>
          </a:p>
          <a:p>
            <a:r>
              <a:rPr lang="ru-RU" sz="1800" dirty="0" smtClean="0"/>
              <a:t>- Южно-Уральский </a:t>
            </a:r>
            <a:r>
              <a:rPr lang="ru-RU" sz="1800" dirty="0"/>
              <a:t>государственный </a:t>
            </a:r>
            <a:r>
              <a:rPr lang="ru-RU" sz="1800" dirty="0" smtClean="0"/>
              <a:t>университет</a:t>
            </a:r>
            <a:endParaRPr lang="ru-RU" sz="1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27264" y="9089859"/>
            <a:ext cx="62077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- Балтийский </a:t>
            </a:r>
            <a:r>
              <a:rPr lang="ru-RU" sz="1800" dirty="0"/>
              <a:t>государственный технический университет "ВОЕНМЕХ" им. Д.Ф. </a:t>
            </a:r>
            <a:r>
              <a:rPr lang="ru-RU" sz="1800" dirty="0" smtClean="0"/>
              <a:t>Устинова;</a:t>
            </a:r>
            <a:endParaRPr lang="ru-RU" sz="1800" dirty="0"/>
          </a:p>
          <a:p>
            <a:r>
              <a:rPr lang="ru-RU" sz="1800" dirty="0" smtClean="0"/>
              <a:t>- Российский </a:t>
            </a:r>
            <a:r>
              <a:rPr lang="ru-RU" sz="1800" dirty="0"/>
              <a:t>государственный гидрометеорологический </a:t>
            </a:r>
            <a:r>
              <a:rPr lang="ru-RU" sz="1800" dirty="0" smtClean="0"/>
              <a:t>университет;</a:t>
            </a:r>
            <a:endParaRPr lang="ru-RU" sz="1800" dirty="0"/>
          </a:p>
          <a:p>
            <a:r>
              <a:rPr lang="ru-RU" sz="1800" dirty="0" smtClean="0"/>
              <a:t>- Санкт-Петербургский </a:t>
            </a:r>
            <a:r>
              <a:rPr lang="ru-RU" sz="1800" dirty="0"/>
              <a:t>государственный морской технический </a:t>
            </a:r>
            <a:r>
              <a:rPr lang="ru-RU" sz="1800" dirty="0" smtClean="0"/>
              <a:t>университет;</a:t>
            </a:r>
            <a:endParaRPr lang="ru-RU" sz="1800" dirty="0"/>
          </a:p>
          <a:p>
            <a:r>
              <a:rPr lang="ru-RU" sz="1800" dirty="0" smtClean="0"/>
              <a:t>- Санкт-Петербургский </a:t>
            </a:r>
            <a:r>
              <a:rPr lang="ru-RU" sz="1800" dirty="0"/>
              <a:t>государственный морской технический </a:t>
            </a:r>
            <a:r>
              <a:rPr lang="ru-RU" sz="1800" dirty="0" smtClean="0"/>
              <a:t>университет</a:t>
            </a:r>
            <a:endParaRPr lang="ru-RU" sz="18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3771900" y="11689282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10134600" y="11746432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16611600" y="11717857"/>
            <a:ext cx="533400" cy="1371600"/>
          </a:xfrm>
          <a:prstGeom prst="downArrow">
            <a:avLst>
              <a:gd name="adj1" fmla="val 50000"/>
              <a:gd name="adj2" fmla="val 96429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10955" y="13295766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611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(20 %)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99429" y="13295765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1115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(38 %)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352629" y="13295764"/>
            <a:ext cx="3203742" cy="17995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01" tIns="45648" rIns="91301" bIns="45648" anchor="ctr"/>
          <a:lstStyle/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1228 </a:t>
            </a:r>
          </a:p>
          <a:p>
            <a:pPr algn="ctr" defTabSz="10128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0" dirty="0" smtClean="0">
                <a:solidFill>
                  <a:prstClr val="white"/>
                </a:solidFill>
                <a:latin typeface="Calibri"/>
              </a:rPr>
              <a:t>(42 %)</a:t>
            </a:r>
            <a:endParaRPr lang="ru-RU" sz="48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2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presentation_rf">
      <a:dk1>
        <a:srgbClr val="2980B9"/>
      </a:dk1>
      <a:lt1>
        <a:sysClr val="window" lastClr="FFFFFF"/>
      </a:lt1>
      <a:dk2>
        <a:srgbClr val="C0392B"/>
      </a:dk2>
      <a:lt2>
        <a:srgbClr val="2C3E5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7021</TotalTime>
  <Words>2172</Words>
  <Application>Microsoft Office PowerPoint</Application>
  <PresentationFormat>Произвольный</PresentationFormat>
  <Paragraphs>497</Paragraphs>
  <Slides>25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КЦП ПО ИНЖЕНЕРИИ  (Бакалавриат + специалитет , очная форма)</vt:lpstr>
      <vt:lpstr>Презентация PowerPoint</vt:lpstr>
      <vt:lpstr>СТРУКТУРА ОБРАЗОВАТЕЛЬНОЙ СЕТИ (17.00.00 ОРУЖИЕ И СИСТЕМЫ ВООРУЖЕНИЯ)</vt:lpstr>
      <vt:lpstr>СТРУКТУРА ОБРАЗОВАТЕЛЬНОЙ СЕТИ (24.00.00 Авиационная и ракетно-космическая техника)</vt:lpstr>
      <vt:lpstr>Презентация PowerPoint</vt:lpstr>
      <vt:lpstr>Презентация PowerPoint</vt:lpstr>
      <vt:lpstr>Презентация PowerPoint</vt:lpstr>
      <vt:lpstr>МОДЕЛИ ПОДГОТОВКИ ИНЖЕНЕРНЫХ КАДРОВ</vt:lpstr>
      <vt:lpstr>БАЗОВЫЕ КАФЕДРЫ / СЕТЕВЫЕ ПРОГРАММЫ</vt:lpstr>
      <vt:lpstr>НОВЫЙ ПЕРЕЧЕНЬ НАПРАВЛЕНИЙ  ПОДГОТОВКИ И СПЕЦИАЛЬНОСТЕЙ </vt:lpstr>
      <vt:lpstr>ОРГАНИЗАЦИОННАЯ СТРУКТУРА УПРАВЛЕНИЯ РАЗРАБОТКИ УЧЕБНО-МЕТОДИЧЕСКОГО ОБЕСПЕЧЕНИЯ ОБРАЗОВАТЕЛЬНОГО ПРОЦЕССА</vt:lpstr>
      <vt:lpstr>ЗАДАЧИ КООРДИНАЦИОННОГО СОВЕТА ПО ОБЛАСТИ ОБРАЗОВАНИЯ  «Инженерное дело, технологии и технические науки»</vt:lpstr>
      <vt:lpstr>УКРУПНЕНИЕ СПЕЦИАЛЬНОСТЕЙ И НАПРАВЛЕНИЙ ПОДГОТОВКИ</vt:lpstr>
      <vt:lpstr>УКРУПНЕНИЕ СПЕЦИАЛЬНОСТЕЙ И НАПРАВЛЕНИЙ ПОДГОТОВКИ</vt:lpstr>
      <vt:lpstr>УГСН, ВХОДЯЩИЕ В ОБЛАСТЬ ОБРАЗОВАНИЯ «Инженерное дело, технологии и технические науки»</vt:lpstr>
      <vt:lpstr>ЦЕЛИ И ЗАДАЧИ  УЧЕБНО-МЕТОДИЧЕСКИХ ОБЪЕДИНЕНИЙ</vt:lpstr>
      <vt:lpstr>Презентация PowerPoint</vt:lpstr>
      <vt:lpstr>ПЕРСПЕКТИВНАЯ МОДЕЛЬ ИНЖЕНЕРНОГО  БАКАЛАВРИАТА</vt:lpstr>
      <vt:lpstr>ПЕРСПЕКТИВНАЯ МОДЕЛЬ ИНЖЕНЕРНОЙ МАГИСТРАТУРЫ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Телицин</dc:creator>
  <cp:lastModifiedBy>Ионкина Елена Юрьевна</cp:lastModifiedBy>
  <cp:revision>402</cp:revision>
  <cp:lastPrinted>2015-10-07T09:15:57Z</cp:lastPrinted>
  <dcterms:created xsi:type="dcterms:W3CDTF">2014-01-28T10:22:52Z</dcterms:created>
  <dcterms:modified xsi:type="dcterms:W3CDTF">2015-12-22T10:44:34Z</dcterms:modified>
</cp:coreProperties>
</file>