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5" r:id="rId3"/>
    <p:sldId id="260" r:id="rId4"/>
    <p:sldId id="279" r:id="rId5"/>
    <p:sldId id="293" r:id="rId6"/>
    <p:sldId id="291" r:id="rId7"/>
    <p:sldId id="294" r:id="rId8"/>
    <p:sldId id="295" r:id="rId9"/>
    <p:sldId id="258" r:id="rId1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386F"/>
    <a:srgbClr val="1C2A55"/>
    <a:srgbClr val="003F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2017" autoAdjust="0"/>
    <p:restoredTop sz="90857" autoAdjust="0"/>
  </p:normalViewPr>
  <p:slideViewPr>
    <p:cSldViewPr snapToGrid="0" snapToObjects="1">
      <p:cViewPr>
        <p:scale>
          <a:sx n="118" d="100"/>
          <a:sy n="118" d="100"/>
        </p:scale>
        <p:origin x="-135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FE2CFA-747F-4804-948F-A880AFCF122E}" type="datetimeFigureOut">
              <a:rPr lang="ru-RU" smtClean="0"/>
              <a:t>19.09.2016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55693-56DE-4901-A86C-000A7BD292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07132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63419-A163-4E4E-95CA-7087CBB9E804}" type="datetimeFigureOut">
              <a:rPr lang="ru-RU" smtClean="0"/>
              <a:t>19.09.2016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03A07-DF5A-47BE-8FDB-AA4404656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71955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690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E8AE6-8C29-40F6-ABFE-27D9ACCA1196}" type="datetime1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57FFD-70CD-4C5C-8117-5884EA760D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0C5A8-A1D9-49CC-9F4C-D00CF17AE7DE}" type="datetime1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BE88E-3ED5-4852-8D89-B50379241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4BBDA-6355-42B7-A82F-5E95C84B55A8}" type="datetime1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4C045-341C-4E2D-AF88-1D9C50388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1BE52-2DDF-467C-90B3-EDD3E55FC7F4}" type="datetime1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5F501-F5CC-4E12-934E-78BB5E4DA2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C2D87-5FF5-4BAA-9A7D-AC0F346667C1}" type="datetime1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318A3-27E7-4D27-924C-4173717FF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E60BB-FB4B-4C93-9849-855D82C27EFE}" type="datetime1">
              <a:rPr lang="en-US" smtClean="0"/>
              <a:t>9/19/2016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1699C-A097-4533-BEFF-B1452833F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F99E3-5096-48BE-8147-A41267E05D6D}" type="datetime1">
              <a:rPr lang="en-US" smtClean="0"/>
              <a:t>9/19/2016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8C458-4B9D-4501-AB19-9D129E2810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ACFEA-05BE-458F-ACD9-F5F6D3A278D3}" type="datetime1">
              <a:rPr lang="en-US" smtClean="0"/>
              <a:t>9/19/2016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1CD07-29D6-4A4D-ADEA-1E0E2DFE29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45210-96AA-4FCE-9502-05A9403D2E1D}" type="datetime1">
              <a:rPr lang="en-US" smtClean="0"/>
              <a:t>9/19/2016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36B3D-EFD3-47A2-82AF-07B5235D9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C8102-3766-4606-B141-AE7447A6BB17}" type="datetime1">
              <a:rPr lang="en-US" smtClean="0"/>
              <a:t>9/19/2016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45757-2996-489D-9DE7-5C2053F788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4389E-F29C-4C3C-A7F0-8B6012A7493C}" type="datetime1">
              <a:rPr lang="en-US" smtClean="0"/>
              <a:t>9/19/2016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60040B-1B69-4DF3-82DE-71CA80F2D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AF7E576F-41BE-4225-B9E8-4D41CD463687}" type="datetime1">
              <a:rPr lang="en-US" smtClean="0"/>
              <a:t>9/19/2016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B1F37826-9FC6-4A47-B435-94C6280B7F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spkrf.ru/soveti.html" TargetMode="External"/><Relationship Id="rId2" Type="http://schemas.openxmlformats.org/officeDocument/2006/relationships/hyperlink" Target="http://profstandart.rosmintrud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spkrf.ru/vzaimodeystvie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nspkrf.ru/vzaimodeystvie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nspkrf.ru/doc/74-fgos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zhidkov@hse.ru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315589" y="1885445"/>
            <a:ext cx="8545189" cy="2492346"/>
          </a:xfrm>
        </p:spPr>
        <p:txBody>
          <a:bodyPr/>
          <a:lstStyle/>
          <a:p>
            <a:pPr eaLnBrk="1" hangingPunct="1"/>
            <a:r>
              <a:rPr lang="ru-RU" sz="2200" b="1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О согласовании проектов ФГОС высшего образования, актуализированных на основе профессиональных стандартов, с советами по профессиональным квалификациям, ведущими работодателями отрасли и их объединениями</a:t>
            </a:r>
            <a:endParaRPr lang="en-US" sz="2200" b="1" dirty="0" smtClean="0">
              <a:solidFill>
                <a:srgbClr val="21386F"/>
              </a:solidFill>
              <a:latin typeface="Myriad Pro Semibold"/>
              <a:ea typeface="ＭＳ Ｐゴシック"/>
              <a:cs typeface="ＭＳ Ｐゴシック"/>
            </a:endParaRP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5106075" y="4491080"/>
            <a:ext cx="3904407" cy="1497025"/>
          </a:xfrm>
        </p:spPr>
        <p:txBody>
          <a:bodyPr/>
          <a:lstStyle/>
          <a:p>
            <a:pPr algn="r" eaLnBrk="1" hangingPunct="1"/>
            <a:r>
              <a:rPr lang="ru-RU" sz="1400" dirty="0" smtClean="0">
                <a:solidFill>
                  <a:srgbClr val="000066"/>
                </a:solidFill>
                <a:latin typeface="Myriad Pro"/>
                <a:ea typeface="ＭＳ Ｐゴシック"/>
                <a:cs typeface="ＭＳ Ｐゴシック"/>
              </a:rPr>
              <a:t>Жидков Александр Александрович, ответственный секретарь рабочей группы НСПК по применению профессиональных стандартов в системе профессионального образования и обучения, </a:t>
            </a:r>
          </a:p>
          <a:p>
            <a:pPr algn="r" eaLnBrk="1" hangingPunct="1"/>
            <a:r>
              <a:rPr lang="ru-RU" sz="1400" dirty="0" smtClean="0">
                <a:solidFill>
                  <a:srgbClr val="000066"/>
                </a:solidFill>
                <a:latin typeface="Myriad Pro"/>
                <a:ea typeface="ＭＳ Ｐゴシック"/>
                <a:cs typeface="ＭＳ Ｐゴシック"/>
              </a:rPr>
              <a:t>помощник ректора НИУ ВШЭ</a:t>
            </a:r>
            <a:endParaRPr kumimoji="1" lang="ru-RU" sz="1400" dirty="0" smtClean="0">
              <a:solidFill>
                <a:srgbClr val="000066"/>
              </a:solidFill>
              <a:latin typeface="Myriad Pro"/>
              <a:ea typeface="ＭＳ Ｐゴシック"/>
              <a:cs typeface="ＭＳ Ｐゴシック"/>
            </a:endParaRPr>
          </a:p>
        </p:txBody>
      </p:sp>
      <p:sp>
        <p:nvSpPr>
          <p:cNvPr id="13316" name="Subtitle 2"/>
          <p:cNvSpPr txBox="1">
            <a:spLocks/>
          </p:cNvSpPr>
          <p:nvPr/>
        </p:nvSpPr>
        <p:spPr bwMode="auto">
          <a:xfrm>
            <a:off x="1395877" y="6491105"/>
            <a:ext cx="64008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ru-RU" sz="800" dirty="0" smtClean="0">
                <a:solidFill>
                  <a:schemeClr val="bg1"/>
                </a:solidFill>
              </a:rPr>
              <a:t>Москва, 2016</a:t>
            </a:r>
            <a:endParaRPr lang="ru-RU" sz="800" dirty="0">
              <a:solidFill>
                <a:schemeClr val="bg1"/>
              </a:solidFill>
            </a:endParaRPr>
          </a:p>
        </p:txBody>
      </p:sp>
      <p:pic>
        <p:nvPicPr>
          <p:cNvPr id="1026" name="Picture 2" descr="Национальный совет при Президенте Российской Федерации по профессиональным квалификациям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335"/>
          <a:stretch/>
        </p:blipFill>
        <p:spPr bwMode="auto">
          <a:xfrm>
            <a:off x="-4046" y="0"/>
            <a:ext cx="1157162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 bwMode="auto">
          <a:xfrm>
            <a:off x="1068150" y="0"/>
            <a:ext cx="4037925" cy="1043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ru-RU" sz="900" b="1" dirty="0" smtClean="0">
                <a:solidFill>
                  <a:schemeClr val="bg1"/>
                </a:solidFill>
                <a:latin typeface="Myriad Pro"/>
                <a:ea typeface="ＭＳ Ｐゴシック"/>
                <a:cs typeface="ＭＳ Ｐゴシック"/>
              </a:rPr>
              <a:t>РАБОЧАЯ ГРУППА ПО ПРИМЕНЕНИЮ ПРОФЕССИОНАЛЬНЫХ СТАНДАРТОВ В СИСТЕМЕ ПРОФЕССИОНАЛЬНОГО ОБРАЗОВАНИЯ И ОБУЧЕНИЯ</a:t>
            </a:r>
          </a:p>
          <a:p>
            <a:pPr algn="l" eaLnBrk="1" hangingPunct="1"/>
            <a:r>
              <a:rPr kumimoji="1" lang="ru-RU" sz="900" b="1" dirty="0" smtClean="0">
                <a:solidFill>
                  <a:schemeClr val="bg1"/>
                </a:solidFill>
                <a:latin typeface="Myriad Pro"/>
                <a:ea typeface="ＭＳ Ｐゴシック"/>
                <a:cs typeface="ＭＳ Ｐゴシック"/>
              </a:rPr>
              <a:t>НАЦИОНАЛЬНОГО СОВЕТА </a:t>
            </a:r>
          </a:p>
          <a:p>
            <a:pPr algn="l" eaLnBrk="1" hangingPunct="1"/>
            <a:r>
              <a:rPr kumimoji="1" lang="ru-RU" sz="900" b="1" dirty="0" smtClean="0">
                <a:solidFill>
                  <a:schemeClr val="bg1"/>
                </a:solidFill>
                <a:latin typeface="Myriad Pro"/>
                <a:ea typeface="ＭＳ Ｐゴシック"/>
                <a:cs typeface="ＭＳ Ｐゴシック"/>
              </a:rPr>
              <a:t>ПРИ ПРЕЗИДЕНТЕ РОССИЙСКОЙ ФЕДЕРАЦИИ </a:t>
            </a:r>
          </a:p>
          <a:p>
            <a:pPr algn="l" eaLnBrk="1" hangingPunct="1"/>
            <a:r>
              <a:rPr kumimoji="1" lang="ru-RU" sz="900" b="1" dirty="0" smtClean="0">
                <a:solidFill>
                  <a:schemeClr val="bg1"/>
                </a:solidFill>
                <a:latin typeface="Myriad Pro"/>
                <a:ea typeface="ＭＳ Ｐゴシック"/>
                <a:cs typeface="ＭＳ Ｐゴシック"/>
              </a:rPr>
              <a:t>ПО ПРОФЕССИОНАЛЬНЫМ КВАЛИФИКАЦИЯМ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255" y="384427"/>
            <a:ext cx="8573512" cy="6081109"/>
          </a:xfrm>
        </p:spPr>
        <p:txBody>
          <a:bodyPr/>
          <a:lstStyle/>
          <a:p>
            <a:pPr algn="just">
              <a:lnSpc>
                <a:spcPct val="150000"/>
              </a:lnSpc>
              <a:buFont typeface="Arial" charset="0"/>
              <a:buAutoNum type="arabicPeriod"/>
            </a:pPr>
            <a:endParaRPr lang="ru-RU" sz="1200" b="1" dirty="0" smtClean="0">
              <a:solidFill>
                <a:srgbClr val="002060"/>
              </a:solidFill>
              <a:latin typeface="Myriad Pro Semibold"/>
              <a:ea typeface="ＭＳ Ｐゴシック"/>
              <a:cs typeface="ＭＳ Ｐゴシック"/>
            </a:endParaRPr>
          </a:p>
          <a:p>
            <a:pPr algn="just">
              <a:lnSpc>
                <a:spcPct val="150000"/>
              </a:lnSpc>
              <a:buFont typeface="Arial" charset="0"/>
              <a:buAutoNum type="arabicPeriod"/>
            </a:pPr>
            <a:r>
              <a:rPr lang="ru-RU" sz="1200" b="1" dirty="0" smtClean="0">
                <a:solidFill>
                  <a:srgbClr val="002060"/>
                </a:solidFill>
                <a:latin typeface="Myriad Pro Semibold"/>
                <a:ea typeface="ＭＳ Ｐゴシック"/>
                <a:cs typeface="ＭＳ Ｐゴシック"/>
              </a:rPr>
              <a:t>Утверждённые </a:t>
            </a:r>
            <a:r>
              <a:rPr lang="ru-RU" sz="1200" b="1" dirty="0">
                <a:solidFill>
                  <a:srgbClr val="002060"/>
                </a:solidFill>
                <a:latin typeface="Myriad Pro Semibold"/>
                <a:ea typeface="ＭＳ Ｐゴシック"/>
                <a:cs typeface="ＭＳ Ｐゴシック"/>
              </a:rPr>
              <a:t>профессиональные стандарты и их закрепление за советами по профессиональным </a:t>
            </a:r>
            <a:r>
              <a:rPr lang="ru-RU" sz="1200" b="1" dirty="0" smtClean="0">
                <a:solidFill>
                  <a:srgbClr val="002060"/>
                </a:solidFill>
                <a:latin typeface="Myriad Pro Semibold"/>
                <a:ea typeface="ＭＳ Ｐゴシック"/>
                <a:cs typeface="ＭＳ Ｐゴシック"/>
              </a:rPr>
              <a:t>квалификациям. </a:t>
            </a:r>
          </a:p>
          <a:p>
            <a:pPr algn="just">
              <a:lnSpc>
                <a:spcPct val="150000"/>
              </a:lnSpc>
              <a:buAutoNum type="arabicPeriod"/>
            </a:pPr>
            <a:r>
              <a:rPr lang="ru-RU" sz="1200" b="1" dirty="0">
                <a:solidFill>
                  <a:srgbClr val="002060"/>
                </a:solidFill>
                <a:latin typeface="Myriad Pro Semibold"/>
                <a:ea typeface="ＭＳ Ｐゴシック"/>
                <a:cs typeface="ＭＳ Ｐゴシック"/>
              </a:rPr>
              <a:t>Нормативно-методические основы отбора ПС, сопряжённых с ФГОС ВО, и организации взаимодействия с СПК при актуализации </a:t>
            </a:r>
            <a:r>
              <a:rPr lang="ru-RU" sz="1200" b="1" dirty="0" smtClean="0">
                <a:solidFill>
                  <a:srgbClr val="002060"/>
                </a:solidFill>
                <a:latin typeface="Myriad Pro Semibold"/>
                <a:ea typeface="ＭＳ Ｐゴシック"/>
                <a:cs typeface="ＭＳ Ｐゴシック"/>
              </a:rPr>
              <a:t>ФГОС. </a:t>
            </a:r>
            <a:endParaRPr lang="ru-RU" sz="1200" b="1" dirty="0">
              <a:solidFill>
                <a:srgbClr val="002060"/>
              </a:solidFill>
              <a:latin typeface="Myriad Pro Semibold"/>
              <a:ea typeface="ＭＳ Ｐゴシック"/>
              <a:cs typeface="ＭＳ Ｐゴシック"/>
            </a:endParaRPr>
          </a:p>
          <a:p>
            <a:pPr algn="just">
              <a:lnSpc>
                <a:spcPct val="150000"/>
              </a:lnSpc>
              <a:buAutoNum type="arabicPeriod"/>
            </a:pPr>
            <a:r>
              <a:rPr lang="ru-RU" sz="1200" b="1" dirty="0">
                <a:solidFill>
                  <a:srgbClr val="002060"/>
                </a:solidFill>
                <a:latin typeface="Myriad Pro Semibold"/>
                <a:ea typeface="ＭＳ Ｐゴシック"/>
                <a:cs typeface="ＭＳ Ｐゴシック"/>
              </a:rPr>
              <a:t>Сведения о количестве проектов ФГОС ВО, поступивших в советы по профессиональным квалификациям для экспертизы.</a:t>
            </a:r>
            <a:endParaRPr lang="ru-RU" sz="1200" b="1" dirty="0">
              <a:solidFill>
                <a:srgbClr val="002060"/>
              </a:solidFill>
              <a:latin typeface="Myriad Pro Semibold"/>
              <a:ea typeface="ＭＳ Ｐゴシック"/>
              <a:cs typeface="ＭＳ Ｐゴシック"/>
            </a:endParaRPr>
          </a:p>
          <a:p>
            <a:pPr algn="just">
              <a:lnSpc>
                <a:spcPct val="150000"/>
              </a:lnSpc>
              <a:buAutoNum type="arabicPeriod"/>
            </a:pPr>
            <a:r>
              <a:rPr lang="ru-RU" sz="1200" b="1" dirty="0">
                <a:solidFill>
                  <a:srgbClr val="002060"/>
                </a:solidFill>
                <a:latin typeface="Myriad Pro Semibold"/>
                <a:ea typeface="ＭＳ Ｐゴシック"/>
                <a:cs typeface="ＭＳ Ｐゴシック"/>
              </a:rPr>
              <a:t>Взаимодействие на этапе отбора </a:t>
            </a:r>
            <a:r>
              <a:rPr lang="ru-RU" sz="1200" b="1" dirty="0" smtClean="0">
                <a:solidFill>
                  <a:srgbClr val="002060"/>
                </a:solidFill>
                <a:latin typeface="Myriad Pro Semibold"/>
                <a:ea typeface="ＭＳ Ｐゴシック"/>
                <a:cs typeface="ＭＳ Ｐゴシック"/>
              </a:rPr>
              <a:t>ПС.</a:t>
            </a:r>
          </a:p>
          <a:p>
            <a:pPr algn="just">
              <a:lnSpc>
                <a:spcPct val="150000"/>
              </a:lnSpc>
              <a:buAutoNum type="arabicPeriod"/>
            </a:pPr>
            <a:r>
              <a:rPr lang="ru-RU" sz="1200" b="1" dirty="0">
                <a:solidFill>
                  <a:srgbClr val="002060"/>
                </a:solidFill>
                <a:latin typeface="Myriad Pro Semibold"/>
              </a:rPr>
              <a:t>Направление проекта ФГОС ВО на </a:t>
            </a:r>
            <a:r>
              <a:rPr lang="ru-RU" sz="1200" b="1" dirty="0" smtClean="0">
                <a:solidFill>
                  <a:srgbClr val="002060"/>
                </a:solidFill>
                <a:latin typeface="Myriad Pro Semibold"/>
              </a:rPr>
              <a:t>согласование.</a:t>
            </a:r>
          </a:p>
          <a:p>
            <a:pPr algn="just">
              <a:lnSpc>
                <a:spcPct val="150000"/>
              </a:lnSpc>
              <a:buAutoNum type="arabicPeriod"/>
            </a:pPr>
            <a:r>
              <a:rPr lang="ru-RU" sz="1200" b="1" dirty="0">
                <a:solidFill>
                  <a:srgbClr val="002060"/>
                </a:solidFill>
                <a:latin typeface="Myriad Pro Semibold"/>
                <a:ea typeface="ＭＳ Ｐゴシック"/>
                <a:cs typeface="ＭＳ Ｐゴシック"/>
              </a:rPr>
              <a:t>Взаимодействие в процессе экспертизы проекта ФГОС </a:t>
            </a:r>
            <a:r>
              <a:rPr lang="ru-RU" sz="1200" b="1" dirty="0" smtClean="0">
                <a:solidFill>
                  <a:srgbClr val="002060"/>
                </a:solidFill>
                <a:latin typeface="Myriad Pro Semibold"/>
                <a:ea typeface="ＭＳ Ｐゴシック"/>
                <a:cs typeface="ＭＳ Ｐゴシック"/>
              </a:rPr>
              <a:t>ВО</a:t>
            </a:r>
          </a:p>
          <a:p>
            <a:pPr algn="just">
              <a:lnSpc>
                <a:spcPct val="150000"/>
              </a:lnSpc>
              <a:buAutoNum type="arabicPeriod"/>
            </a:pPr>
            <a:endParaRPr lang="ru-RU" sz="1200" b="1" dirty="0">
              <a:solidFill>
                <a:srgbClr val="002060"/>
              </a:solidFill>
              <a:latin typeface="Myriad Pro Semibold"/>
              <a:ea typeface="ＭＳ Ｐゴシック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ru-RU" sz="1200" b="1" dirty="0" smtClean="0">
              <a:solidFill>
                <a:srgbClr val="002060"/>
              </a:solidFill>
              <a:latin typeface="Myriad Pro Semibold"/>
              <a:ea typeface="ＭＳ Ｐゴシック"/>
              <a:cs typeface="ＭＳ Ｐゴシック"/>
            </a:endParaRPr>
          </a:p>
          <a:p>
            <a:pPr algn="just">
              <a:lnSpc>
                <a:spcPct val="150000"/>
              </a:lnSpc>
              <a:buAutoNum type="arabicPeriod"/>
            </a:pPr>
            <a:endParaRPr lang="ru-RU" sz="1400" b="1" dirty="0" smtClean="0">
              <a:solidFill>
                <a:srgbClr val="000066"/>
              </a:solidFill>
              <a:latin typeface="Myriad Pro Semibold"/>
              <a:ea typeface="ＭＳ Ｐゴシック"/>
              <a:cs typeface="ＭＳ Ｐゴシック"/>
            </a:endParaRPr>
          </a:p>
          <a:p>
            <a:pPr algn="just">
              <a:lnSpc>
                <a:spcPct val="150000"/>
              </a:lnSpc>
              <a:buAutoNum type="arabicPeriod"/>
            </a:pPr>
            <a:endParaRPr lang="ru-RU" sz="1400" b="1" dirty="0" smtClean="0">
              <a:solidFill>
                <a:srgbClr val="000066"/>
              </a:solidFill>
              <a:latin typeface="Myriad Pro Semibold"/>
              <a:ea typeface="ＭＳ Ｐゴシック"/>
              <a:cs typeface="ＭＳ Ｐゴシック"/>
            </a:endParaRPr>
          </a:p>
          <a:p>
            <a:pPr algn="just">
              <a:buAutoNum type="arabicPeriod"/>
            </a:pPr>
            <a:endParaRPr lang="ru-RU" sz="1400" b="1" dirty="0" smtClean="0">
              <a:solidFill>
                <a:srgbClr val="000066"/>
              </a:solidFill>
              <a:latin typeface="Myriad Pro Semibold"/>
            </a:endParaRPr>
          </a:p>
          <a:p>
            <a:pPr algn="just">
              <a:buAutoNum type="arabicPeriod"/>
            </a:pPr>
            <a:endParaRPr lang="ru-RU" sz="1400" dirty="0"/>
          </a:p>
          <a:p>
            <a:pPr marL="0" indent="0" algn="just">
              <a:buNone/>
            </a:pPr>
            <a:endParaRPr lang="ru-RU" sz="1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31736" y="141420"/>
            <a:ext cx="6615239" cy="486013"/>
          </a:xfrm>
        </p:spPr>
        <p:txBody>
          <a:bodyPr/>
          <a:lstStyle/>
          <a:p>
            <a:pPr eaLnBrk="1" hangingPunct="1"/>
            <a:r>
              <a:rPr lang="ru-RU" sz="2000" b="1" dirty="0" smtClean="0">
                <a:solidFill>
                  <a:srgbClr val="002060"/>
                </a:solidFill>
                <a:latin typeface="Myriad Pro Semibold"/>
                <a:ea typeface="ＭＳ Ｐゴシック"/>
                <a:cs typeface="ＭＳ Ｐゴシック"/>
              </a:rPr>
              <a:t>План</a:t>
            </a:r>
            <a:endParaRPr lang="en-US" sz="2000" b="1" dirty="0" smtClean="0">
              <a:solidFill>
                <a:srgbClr val="002060"/>
              </a:solidFill>
              <a:latin typeface="Myriad Pro Semibold"/>
              <a:ea typeface="ＭＳ Ｐゴシック"/>
              <a:cs typeface="ＭＳ Ｐゴシック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50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50853" y="128982"/>
            <a:ext cx="8435947" cy="753050"/>
          </a:xfrm>
        </p:spPr>
        <p:txBody>
          <a:bodyPr/>
          <a:lstStyle/>
          <a:p>
            <a:pPr eaLnBrk="1" hangingPunct="1"/>
            <a:r>
              <a:rPr lang="ru-RU" sz="2000" b="1" dirty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Утверждённые профессиональные стандарты и их закрепление за советами по профессиональным квалификациям</a:t>
            </a:r>
            <a:endParaRPr lang="en-US" sz="2000" b="1" dirty="0">
              <a:solidFill>
                <a:srgbClr val="000066"/>
              </a:solidFill>
              <a:latin typeface="Myriad Pro Semibold"/>
              <a:ea typeface="ＭＳ Ｐゴシック"/>
              <a:cs typeface="ＭＳ Ｐゴシック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6378" y="901281"/>
            <a:ext cx="8445387" cy="55561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На сентябрь </a:t>
            </a:r>
            <a:r>
              <a:rPr lang="ru-RU" sz="1800" dirty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2016 г. Минтрудом России утверждено 838 ПС</a:t>
            </a:r>
            <a:br>
              <a:rPr lang="ru-RU" sz="1800" dirty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</a:br>
            <a:r>
              <a:rPr lang="ru-RU" sz="1800" dirty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(реестр ПС в программно-аппаратном комплексе </a:t>
            </a:r>
            <a:r>
              <a:rPr lang="en-US" sz="1800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  <a:hlinkClick r:id="rId2"/>
              </a:rPr>
              <a:t>profstandart.rosmintrud.ru</a:t>
            </a:r>
            <a:r>
              <a:rPr lang="ru-RU" sz="1800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Примерно 1/3 утверждённых ПС содержит обобщённые трудовые функции, выполнение которых требует наличия высшего образования.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На сентябрь 2016 г. создано 26 советов по профессиональным квалификациям (сведения об СПК - </a:t>
            </a:r>
            <a:r>
              <a:rPr lang="en-US" sz="1800" dirty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  <a:hlinkClick r:id="rId3"/>
              </a:rPr>
              <a:t>http://</a:t>
            </a:r>
            <a:r>
              <a:rPr lang="en-US" sz="1800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  <a:hlinkClick r:id="rId3"/>
              </a:rPr>
              <a:t>nspkrf.ru/soveti.html</a:t>
            </a:r>
            <a:r>
              <a:rPr lang="ru-RU" sz="1800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).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23 СПК наделены полномочиями по определению потребностей в профессиональном образовании и обучении, оставшиеся 3 приглашены к участию в данной работе с последующим наделением полномочиями.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В сентябре 2016 г. будет рассматриваться вопрос о создании 5 новых СПК.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Минтрудом России подготовлены </a:t>
            </a:r>
            <a:r>
              <a:rPr lang="ru-RU" sz="1800" dirty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сведения о профессиональных стандартах, </a:t>
            </a:r>
            <a:r>
              <a:rPr lang="ru-RU" sz="1800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закреплённых </a:t>
            </a:r>
            <a:r>
              <a:rPr lang="ru-RU" sz="1800" dirty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за советами по профессиональным </a:t>
            </a:r>
            <a:r>
              <a:rPr lang="ru-RU" sz="1800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квалификациям (</a:t>
            </a:r>
            <a:r>
              <a:rPr lang="en-US" sz="1800" dirty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  <a:hlinkClick r:id="rId4"/>
              </a:rPr>
              <a:t>http://</a:t>
            </a:r>
            <a:r>
              <a:rPr lang="en-US" sz="1800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  <a:hlinkClick r:id="rId4"/>
              </a:rPr>
              <a:t>nspkrf.ru/vzaimodeystvie.html</a:t>
            </a:r>
            <a:r>
              <a:rPr lang="ru-RU" sz="1800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). При этом </a:t>
            </a:r>
            <a:r>
              <a:rPr lang="ru-RU" sz="1800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140 </a:t>
            </a:r>
            <a:r>
              <a:rPr lang="ru-RU" sz="1800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ПС временно закреплены за НИИ труда и социального страхования. </a:t>
            </a:r>
          </a:p>
          <a:p>
            <a:pPr marL="0" indent="0">
              <a:buNone/>
            </a:pPr>
            <a:endParaRPr lang="ru-RU" sz="1800" b="1" dirty="0" smtClean="0">
              <a:solidFill>
                <a:srgbClr val="000066"/>
              </a:solidFill>
              <a:latin typeface="Myriad Pro Semibold"/>
              <a:ea typeface="ＭＳ Ｐゴシック"/>
              <a:cs typeface="ＭＳ Ｐゴシック"/>
            </a:endParaRPr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10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2828" y="89013"/>
            <a:ext cx="8990252" cy="793019"/>
          </a:xfrm>
        </p:spPr>
        <p:txBody>
          <a:bodyPr/>
          <a:lstStyle/>
          <a:p>
            <a:pPr eaLnBrk="1" hangingPunct="1"/>
            <a:r>
              <a:rPr lang="ru-RU" sz="1800" b="1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Нормативно-методические основы отбора ПС, сопряжённых с ФГОС ВО, и организации взаимодействия с СПК при актуализации ФГОС</a:t>
            </a:r>
            <a:endParaRPr lang="en-US" sz="1800" b="1" dirty="0">
              <a:solidFill>
                <a:srgbClr val="000066"/>
              </a:solidFill>
              <a:latin typeface="Myriad Pro Semibold"/>
              <a:ea typeface="ＭＳ Ｐゴシック"/>
              <a:cs typeface="ＭＳ Ｐゴシック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13" name="Объект 12"/>
          <p:cNvSpPr>
            <a:spLocks noGrp="1"/>
          </p:cNvSpPr>
          <p:nvPr>
            <p:ph idx="1"/>
          </p:nvPr>
        </p:nvSpPr>
        <p:spPr>
          <a:xfrm>
            <a:off x="72828" y="882032"/>
            <a:ext cx="8990252" cy="596082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Межведомственный Регламент взаимодействия участников процесса разработки и актуализации федеральных государственных образовательных стандартов профессионального образования в соответствии с принимаемыми профессиональными стандартами (подписан 24 февраля 2016 г. Министром образования и науки Российской Федерации Д.В. Ливановым и Председателем Национального совета при Президенте Российской Федерации по профессиональным квалификациям А.Н. Шохиным</a:t>
            </a:r>
            <a:r>
              <a:rPr lang="ru-RU" sz="16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Разъяснения и рекомендации Минобрнауки России и НСПК; </a:t>
            </a:r>
            <a:endParaRPr lang="ru-RU" sz="1600" dirty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Проект методических рекомендаций по актуализации ФГОС ВО (общих для ФУМО и СПК – документ будет утверждён Минобрнауки России и НСПК). 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1600" dirty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u-RU" sz="1600" dirty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u-RU" sz="1600" dirty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  <a:p>
            <a:pPr marL="0" indent="0">
              <a:buNone/>
            </a:pPr>
            <a:endParaRPr lang="ru-RU" sz="1600" dirty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  <a:p>
            <a:pPr marL="0" indent="0" algn="ctr">
              <a:buNone/>
            </a:pPr>
            <a:endParaRPr lang="ru-RU" sz="1600" dirty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  <a:p>
            <a:pPr marL="0" indent="0" algn="ctr">
              <a:buNone/>
            </a:pPr>
            <a:r>
              <a:rPr lang="ru-RU" sz="1600" b="1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Основная </a:t>
            </a:r>
            <a:r>
              <a:rPr lang="ru-RU" sz="1600" b="1" dirty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задача взаимодействия ФУМО и СПК -  разработка согласованных проектов ФГОС ВО, в необходимой степени учитывающих положения утверждённых ПС, отвечающих запросам современного рынка труда с учётом перспектив его развития (в том числе с учётом необходимости регулярной актуализации ПС, существования видов профессиональной деятельности, не описанных в ПС. </a:t>
            </a:r>
            <a:endParaRPr lang="ru-RU" sz="1600" b="1" dirty="0" smtClean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  <a:p>
            <a:pPr marL="0" indent="0" algn="ctr">
              <a:buNone/>
            </a:pPr>
            <a:r>
              <a:rPr lang="ru-RU" sz="1600" b="1" u="sng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Межведомственный Регламент не устанавливает императивные бюрократические процедуры и не ограничивает альтернативных вариантов действий при отборе ПС и применении их при актуализации ФГОС</a:t>
            </a:r>
            <a:endParaRPr lang="ru-RU" sz="1600" b="1" u="sng" dirty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  <a:p>
            <a:pPr marL="0" indent="0">
              <a:buNone/>
            </a:pPr>
            <a:r>
              <a:rPr lang="ru-RU" sz="1600" dirty="0">
                <a:solidFill>
                  <a:srgbClr val="002060"/>
                </a:solidFill>
              </a:rPr>
              <a:t/>
            </a:r>
            <a:br>
              <a:rPr lang="ru-RU" sz="1600" dirty="0">
                <a:solidFill>
                  <a:srgbClr val="002060"/>
                </a:solidFill>
              </a:rPr>
            </a:br>
            <a:endParaRPr lang="ru-RU" sz="1600" dirty="0" smtClean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3749" y="3406746"/>
            <a:ext cx="8698938" cy="11895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Методические рекомендации по актуализации действующих федеральных государственных образовательных стандартов высшего образования с учётом принимаемых профессиональных стандартов (утв. Минобрнауки России 22.01.2015 N ДЛ-2/05вн) не могут применяться ввиду несоответствия макету ФГОС и методологии отбора и учёта ПС.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2828" y="5939554"/>
            <a:ext cx="153749" cy="78192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0" dirty="0" smtClean="0">
                <a:solidFill>
                  <a:srgbClr val="FF0000"/>
                </a:solidFill>
              </a:rPr>
              <a:t>!</a:t>
            </a:r>
            <a:endParaRPr lang="ru-RU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6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531" y="1043873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Общее число проектов ФГОС ВО, поступивших на согласование в советы по профессиональным квалификациям (на 20.09.2016 г.) – 70.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Общее количество заключений, выданных советами по профессиональным квалификациям на проекты ФГОС ВО (с учётом проектов ФГОС, которые направлялись для экспертизы в несколько СПК): 72, в том числе 51 положительное, 21 отрицательное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Количество заключений на стадии подготовки в СПК – </a:t>
            </a:r>
            <a:r>
              <a:rPr lang="ru-RU" sz="16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39;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Количество проектов ФГОС ВО, поступивших в Минобрнауки России с приложенными заключениями СПК (ведущих работодателей) – 65. 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1600" dirty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  <a:p>
            <a:pPr>
              <a:buFont typeface="Wingdings" panose="05000000000000000000" pitchFamily="2" charset="2"/>
              <a:buChar char="ü"/>
            </a:pPr>
            <a:endParaRPr lang="ru-RU" sz="1600" dirty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  <a:p>
            <a:pPr marL="0" indent="0">
              <a:buNone/>
            </a:pPr>
            <a:endParaRPr lang="ru-RU" sz="1600" dirty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7921"/>
          </a:xfrm>
        </p:spPr>
        <p:txBody>
          <a:bodyPr/>
          <a:lstStyle/>
          <a:p>
            <a:pPr eaLnBrk="1" hangingPunct="1"/>
            <a:r>
              <a:rPr lang="ru-RU" sz="1800" b="1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Сведения о количестве проектов ФГОС ВО, поступивших в советы по профессиональным квалификациям для экспертизы</a:t>
            </a:r>
            <a:endParaRPr lang="en-US" sz="1800" b="1" dirty="0">
              <a:solidFill>
                <a:srgbClr val="000066"/>
              </a:solidFill>
              <a:latin typeface="Myriad Pro Semibold"/>
              <a:ea typeface="ＭＳ Ｐゴシック"/>
              <a:cs typeface="ＭＳ Ｐゴシック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79175" y="3439115"/>
            <a:ext cx="8464269" cy="106814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 сравнению с планируемым количеством направлений подготовки (специальностей) высшего образования, сопряжённых с утверждёнными ПС, на сентябрь 2016 г. в СПК внесено на экспертизу значительно меньшее количество проектов ФГОС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85737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531" y="752559"/>
            <a:ext cx="8229600" cy="3317735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В соответствии с межведомственным Регламентом, СПК подготовлена позиция о соотнесении ПС и ФГОС профессионального образования. Сведения о соотнесении ПС и ФГОС размещены на сайте НСПК: </a:t>
            </a:r>
            <a:r>
              <a:rPr lang="en-US" sz="1600" dirty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  <a:hlinkClick r:id="rId2"/>
              </a:rPr>
              <a:t>http://</a:t>
            </a:r>
            <a:r>
              <a:rPr lang="en-US" sz="16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  <a:hlinkClick r:id="rId2"/>
              </a:rPr>
              <a:t>nspkrf.ru/vzaimodeystvie.html</a:t>
            </a:r>
            <a:r>
              <a:rPr lang="ru-RU" sz="16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В соответствии с Регламентом, позиция СПК по сопряжению ПС и ФГОС </a:t>
            </a:r>
            <a:r>
              <a:rPr lang="ru-RU" sz="1600" b="1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не является императивной</a:t>
            </a:r>
            <a:r>
              <a:rPr lang="ru-RU" sz="16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 и может быть изменена во взаимодействии ФУМО и СПК.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ФУМО вправе, помимо анализа сведений, представленных СПК, осуществлять отбор сопряжённых ПС из реестра ПС программно-аппаратного комплекса </a:t>
            </a:r>
            <a:r>
              <a:rPr lang="en-US" sz="1600" u="sng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profstandart.rosmintrud.ru</a:t>
            </a:r>
            <a:r>
              <a:rPr lang="ru-RU" sz="1600" u="sng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. </a:t>
            </a:r>
            <a:endParaRPr lang="ru-RU" sz="1600" u="sng" dirty="0" smtClean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ПС могут отбираться из различных областей профессиональной деятельности в зависимости от проектируемых в ФГОС типов профессиональных задач. </a:t>
            </a:r>
            <a:endParaRPr lang="ru-RU" sz="1600" dirty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Один и тот же ПС может выбираться для нескольких направлений подготовки (специальностей) высшего образования, в том числе одного уровня. </a:t>
            </a:r>
          </a:p>
          <a:p>
            <a:pPr marL="0" indent="0">
              <a:buNone/>
            </a:pPr>
            <a:endParaRPr lang="ru-RU" sz="1600" dirty="0" smtClean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7921"/>
          </a:xfrm>
        </p:spPr>
        <p:txBody>
          <a:bodyPr/>
          <a:lstStyle/>
          <a:p>
            <a:pPr eaLnBrk="1" hangingPunct="1"/>
            <a:r>
              <a:rPr lang="ru-RU" sz="1800" b="1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Взаимодействие на этапе отбора ПС</a:t>
            </a:r>
            <a:endParaRPr lang="en-US" sz="1800" b="1" dirty="0">
              <a:solidFill>
                <a:srgbClr val="000066"/>
              </a:solidFill>
              <a:latin typeface="Myriad Pro Semibold"/>
              <a:ea typeface="ＭＳ Ｐゴシック"/>
              <a:cs typeface="ＭＳ Ｐゴシック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2531" y="4070293"/>
            <a:ext cx="8573511" cy="15617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 случае несогласия с позицией СПК о сопряжении ПС и ФГОС ВО, ФУМО проводит процедуру согласования с СПК, итогом которой является включение (исключение) направления подготовки (специальности) из перечня сопряжённых с ПС.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В случае, если СПК отсутствует, либо не сформирована позиция СПК о соотнесении ПС и ФГОС, ФУМО вправе самостоятельно решить вопрос отбора ПС.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2531" y="5810081"/>
            <a:ext cx="8573511" cy="63117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 проектировании областей и сфер профессиональной деятельности, они могут отбираться вне зависимости от наличия/отсутствия утверждённых ПС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6914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530" y="914400"/>
            <a:ext cx="8379303" cy="513035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1800" b="1" u="sng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В случае, если ПС закреплён за СПК</a:t>
            </a:r>
            <a:r>
              <a:rPr lang="ru-RU" sz="18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, проект ФГОС направляется в адрес СПК с сопроводительным письмом за подписью председателя ФУМО либо иного уполномоченного лица), с приложением перечня типов задач профессиональной деятельности*, а также формы экспертного заключения (утв. решением НСПК, протокол от 28.06.2016 г. № 15) - </a:t>
            </a:r>
            <a:r>
              <a:rPr lang="en-US" sz="1800" dirty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  <a:hlinkClick r:id="rId2"/>
              </a:rPr>
              <a:t>http://</a:t>
            </a:r>
            <a:r>
              <a:rPr lang="en-US" sz="18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  <a:hlinkClick r:id="rId2"/>
              </a:rPr>
              <a:t>nspkrf.ru/doc/74-fgos.html</a:t>
            </a:r>
            <a:r>
              <a:rPr lang="ru-RU" sz="18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Проект ФГОС направляется в адрес всех СПК, ответственных за ПС, включённых в приложение к проекту ФГОС ВО.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Вопрос согласования в части соответствия ПС в области образования – задача по централизации процесса согласования (Минобрнауки России, координационные советы по областям образования, НСПК).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b="1" u="sng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Если ПС не закреплён за СПК</a:t>
            </a:r>
            <a:r>
              <a:rPr lang="ru-RU" sz="18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: основная проблема -  выбор ключевого работодателя (объединения работодателей) для согласования проекта ФГОС в части соответстви</a:t>
            </a:r>
            <a:r>
              <a:rPr lang="ru-RU" sz="18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я конкретному(-ым) ПС.  </a:t>
            </a:r>
            <a:r>
              <a:rPr lang="ru-RU" sz="1800" i="1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Вопрос для Минобрнауки России, НСПК, координационных советов по областям образования, Минтруда России. </a:t>
            </a:r>
            <a:endParaRPr lang="ru-RU" sz="1800" i="1" dirty="0" smtClean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7921"/>
          </a:xfrm>
        </p:spPr>
        <p:txBody>
          <a:bodyPr/>
          <a:lstStyle/>
          <a:p>
            <a:pPr eaLnBrk="1" hangingPunct="1"/>
            <a:r>
              <a:rPr lang="ru-RU" sz="1800" b="1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Направление проекта ФГОС ВО на согласование </a:t>
            </a:r>
            <a:endParaRPr lang="en-US" sz="1800" b="1" dirty="0">
              <a:solidFill>
                <a:srgbClr val="000066"/>
              </a:solidFill>
              <a:latin typeface="Myriad Pro Semibold"/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91485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530" y="914400"/>
            <a:ext cx="8379303" cy="513035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СПК, работодатели самостоятельно определяют регламент рассмотрения проекта ФГОС и подготовки экспертного заключения по утверждённой форме.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ru-RU" sz="1800" i="1" dirty="0" smtClean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ru-RU" sz="1800" i="1" dirty="0" smtClean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ru-RU" sz="1800" i="1" dirty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По итогам экспертных процедур СПК (ведущим работодателем) выдаётся одно заключение по утверждённой форме. Заключение подписывается экспертом, а также руководителем (иным уполномоченным лицом).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8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Отрицательное заключение по любому из пунктов экспертной формы должно содержать мотивировку. </a:t>
            </a:r>
            <a:r>
              <a:rPr lang="ru-RU" sz="1800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В случае отрицательного заключения СПК и ФУМО проводится согласование. </a:t>
            </a:r>
          </a:p>
          <a:p>
            <a:pPr marL="0" indent="0" algn="just">
              <a:buNone/>
            </a:pPr>
            <a:r>
              <a:rPr lang="ru-RU" sz="1800" b="1" i="1" u="sng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Типичные причины отрицательных заключений</a:t>
            </a:r>
            <a:r>
              <a:rPr lang="ru-RU" sz="1800" i="1" u="sng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:</a:t>
            </a:r>
          </a:p>
          <a:p>
            <a:pPr marL="0" indent="0" algn="just">
              <a:buNone/>
            </a:pPr>
            <a:r>
              <a:rPr lang="ru-RU" sz="1800" i="1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- Отсутствие приложенного к проекту ФГОС перечня типов задач;</a:t>
            </a:r>
          </a:p>
          <a:p>
            <a:pPr marL="0" indent="0" algn="just">
              <a:buNone/>
            </a:pPr>
            <a:r>
              <a:rPr lang="ru-RU" sz="1800" i="1" dirty="0" smtClean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- Неверное толкование СПК (работодателем) назначения ОПК, ввиду чего отмечается, что ОПК не имеют прямой связи с конкретными отобранными ПС. </a:t>
            </a:r>
          </a:p>
          <a:p>
            <a:pPr marL="0" indent="0" algn="just">
              <a:buNone/>
            </a:pPr>
            <a:endParaRPr lang="ru-RU" sz="1800" dirty="0" smtClean="0">
              <a:solidFill>
                <a:srgbClr val="000066"/>
              </a:solidFill>
              <a:latin typeface="+mj-lt"/>
              <a:ea typeface="ＭＳ Ｐゴシック"/>
              <a:cs typeface="ＭＳ Ｐゴシック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5F501-F5CC-4E12-934E-78BB5E4DA20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7921"/>
          </a:xfrm>
        </p:spPr>
        <p:txBody>
          <a:bodyPr/>
          <a:lstStyle/>
          <a:p>
            <a:pPr eaLnBrk="1" hangingPunct="1"/>
            <a:r>
              <a:rPr lang="ru-RU" sz="1800" b="1" dirty="0" smtClean="0">
                <a:solidFill>
                  <a:srgbClr val="000066"/>
                </a:solidFill>
                <a:latin typeface="Myriad Pro Semibold"/>
                <a:ea typeface="ＭＳ Ｐゴシック"/>
                <a:cs typeface="ＭＳ Ｐゴシック"/>
              </a:rPr>
              <a:t>Взаимодействие в процессе экспертизы проекта ФГОС ВО</a:t>
            </a:r>
            <a:endParaRPr lang="en-US" sz="1800" b="1" dirty="0">
              <a:solidFill>
                <a:srgbClr val="000066"/>
              </a:solidFill>
              <a:latin typeface="Myriad Pro Semibold"/>
              <a:ea typeface="ＭＳ Ｐゴシック"/>
              <a:cs typeface="ＭＳ Ｐゴシック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22529" y="1553672"/>
            <a:ext cx="8711077" cy="100341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000066"/>
                </a:solidFill>
                <a:latin typeface="+mj-lt"/>
                <a:ea typeface="ＭＳ Ｐゴシック"/>
                <a:cs typeface="ＭＳ Ｐゴシック"/>
              </a:rPr>
              <a:t>Задача НСПК совместно с Минобрнауки России: обобщение практики экспертизы проектов ФГОС советами по профессиональным квалификациям, распространение лучших практик.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99403" y="5721069"/>
            <a:ext cx="8557328" cy="63528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Необходимо проведение совещания в Минобрнауки России с СПК для координации их деятельности по подготовке заключений на проекты ФГОС ВО (октябрь 2016 г.)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5782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ubtitle 2"/>
          <p:cNvSpPr>
            <a:spLocks noGrp="1"/>
          </p:cNvSpPr>
          <p:nvPr>
            <p:ph type="subTitle" idx="1"/>
          </p:nvPr>
        </p:nvSpPr>
        <p:spPr>
          <a:xfrm>
            <a:off x="1371600" y="4468813"/>
            <a:ext cx="6400800" cy="908050"/>
          </a:xfrm>
        </p:spPr>
        <p:txBody>
          <a:bodyPr/>
          <a:lstStyle/>
          <a:p>
            <a:r>
              <a:rPr lang="ru-RU" sz="1200" dirty="0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Жидков Александр Александрович</a:t>
            </a:r>
          </a:p>
          <a:p>
            <a:r>
              <a:rPr lang="ru-RU" sz="1200" dirty="0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101000, Россия, Москва, Мясницкая ул., д. 20, каб. 308</a:t>
            </a:r>
          </a:p>
          <a:p>
            <a:r>
              <a:rPr lang="ru-RU" sz="1200" dirty="0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Тел.: </a:t>
            </a:r>
            <a:r>
              <a:rPr lang="ru-RU" sz="1200" dirty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(495) 772-95-90, доб. </a:t>
            </a:r>
            <a:r>
              <a:rPr lang="ru-RU" sz="1200" dirty="0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11904</a:t>
            </a:r>
          </a:p>
          <a:p>
            <a:r>
              <a:rPr lang="en-US" sz="1200" dirty="0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E-mail: </a:t>
            </a:r>
            <a:r>
              <a:rPr lang="en-US" sz="1200" dirty="0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  <a:hlinkClick r:id="rId3"/>
              </a:rPr>
              <a:t>azhidkov@hse.ru</a:t>
            </a:r>
            <a:r>
              <a:rPr lang="en-US" sz="1200" dirty="0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 </a:t>
            </a:r>
            <a:r>
              <a:rPr lang="ru-RU" sz="1200" dirty="0" smtClean="0">
                <a:solidFill>
                  <a:srgbClr val="003F82"/>
                </a:solidFill>
                <a:latin typeface="Myriad Pro"/>
                <a:ea typeface="ＭＳ Ｐゴシック"/>
                <a:cs typeface="ＭＳ Ｐゴシック"/>
              </a:rPr>
              <a:t>  </a:t>
            </a:r>
          </a:p>
        </p:txBody>
      </p:sp>
      <p:pic>
        <p:nvPicPr>
          <p:cNvPr id="3" name="Picture 2" descr="Национальный совет при Президенте Российской Федерации по профессиональным квалификациям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335"/>
          <a:stretch/>
        </p:blipFill>
        <p:spPr bwMode="auto">
          <a:xfrm>
            <a:off x="0" y="137564"/>
            <a:ext cx="1157162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ubtitle 2"/>
          <p:cNvSpPr txBox="1">
            <a:spLocks/>
          </p:cNvSpPr>
          <p:nvPr/>
        </p:nvSpPr>
        <p:spPr bwMode="auto">
          <a:xfrm>
            <a:off x="1072196" y="137564"/>
            <a:ext cx="4037925" cy="1043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ru-RU" sz="900" b="1" dirty="0" smtClean="0">
                <a:solidFill>
                  <a:schemeClr val="tx1"/>
                </a:solidFill>
                <a:latin typeface="Myriad Pro"/>
                <a:ea typeface="ＭＳ Ｐゴシック"/>
                <a:cs typeface="ＭＳ Ｐゴシック"/>
              </a:rPr>
              <a:t>РАБОЧАЯ ГРУППА ПО ПРИМЕНЕНИЮ ПРОФЕССИОНАЛЬНЫХ СТАНДАРТОВ В СИСТЕМЕ ПРОФЕССИОНАЛЬНОГО ОБРАЗОВАНИЯ И ОБУЧЕНИЯ</a:t>
            </a:r>
          </a:p>
          <a:p>
            <a:pPr algn="l" eaLnBrk="1" hangingPunct="1"/>
            <a:r>
              <a:rPr kumimoji="1" lang="ru-RU" sz="900" b="1" dirty="0" smtClean="0">
                <a:solidFill>
                  <a:schemeClr val="tx1"/>
                </a:solidFill>
                <a:latin typeface="Myriad Pro"/>
                <a:ea typeface="ＭＳ Ｐゴシック"/>
                <a:cs typeface="ＭＳ Ｐゴシック"/>
              </a:rPr>
              <a:t>НАЦИОНАЛЬНОГО СОВЕТА </a:t>
            </a:r>
          </a:p>
          <a:p>
            <a:pPr algn="l" eaLnBrk="1" hangingPunct="1"/>
            <a:r>
              <a:rPr kumimoji="1" lang="ru-RU" sz="900" b="1" dirty="0" smtClean="0">
                <a:solidFill>
                  <a:schemeClr val="tx1"/>
                </a:solidFill>
                <a:latin typeface="Myriad Pro"/>
                <a:ea typeface="ＭＳ Ｐゴシック"/>
                <a:cs typeface="ＭＳ Ｐゴシック"/>
              </a:rPr>
              <a:t>ПРИ ПРЕЗИДЕНТЕ РОССИЙСКОЙ ФЕДЕРАЦИИ </a:t>
            </a:r>
          </a:p>
          <a:p>
            <a:pPr algn="l" eaLnBrk="1" hangingPunct="1"/>
            <a:r>
              <a:rPr kumimoji="1" lang="ru-RU" sz="900" b="1" dirty="0" smtClean="0">
                <a:solidFill>
                  <a:schemeClr val="tx1"/>
                </a:solidFill>
                <a:latin typeface="Myriad Pro"/>
                <a:ea typeface="ＭＳ Ｐゴシック"/>
                <a:cs typeface="ＭＳ Ｐゴシック"/>
              </a:rPr>
              <a:t>ПО ПРОФЕССИОНАЛЬНЫМ КВАЛИФИКАЦИЯМ</a:t>
            </a:r>
          </a:p>
        </p:txBody>
      </p:sp>
      <p:sp>
        <p:nvSpPr>
          <p:cNvPr id="5" name="Объект 8"/>
          <p:cNvSpPr txBox="1">
            <a:spLocks/>
          </p:cNvSpPr>
          <p:nvPr/>
        </p:nvSpPr>
        <p:spPr bwMode="auto">
          <a:xfrm>
            <a:off x="105195" y="3665692"/>
            <a:ext cx="8836503" cy="2362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-128"/>
                <a:cs typeface="ＭＳ Ｐゴシック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200" dirty="0" smtClean="0"/>
          </a:p>
          <a:p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2242</TotalTime>
  <Words>1092</Words>
  <Application>Microsoft Office PowerPoint</Application>
  <PresentationFormat>Экран (4:3)</PresentationFormat>
  <Paragraphs>90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О согласовании проектов ФГОС высшего образования, актуализированных на основе профессиональных стандартов, с советами по профессиональным квалификациям, ведущими работодателями отрасли и их объединениями</vt:lpstr>
      <vt:lpstr>План</vt:lpstr>
      <vt:lpstr>Утверждённые профессиональные стандарты и их закрепление за советами по профессиональным квалификациям</vt:lpstr>
      <vt:lpstr>Нормативно-методические основы отбора ПС, сопряжённых с ФГОС ВО, и организации взаимодействия с СПК при актуализации ФГОС</vt:lpstr>
      <vt:lpstr>Сведения о количестве проектов ФГОС ВО, поступивших в советы по профессиональным квалификациям для экспертизы</vt:lpstr>
      <vt:lpstr>Взаимодействие на этапе отбора ПС</vt:lpstr>
      <vt:lpstr>Направление проекта ФГОС ВО на согласование </vt:lpstr>
      <vt:lpstr>Взаимодействие в процессе экспертизы проекта ФГОС ВО</vt:lpstr>
      <vt:lpstr>Презентация PowerPoint</vt:lpstr>
    </vt:vector>
  </TitlesOfParts>
  <Company>hse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vkremlev</dc:creator>
  <cp:lastModifiedBy>Студент НИУ ВШЭ</cp:lastModifiedBy>
  <cp:revision>262</cp:revision>
  <dcterms:created xsi:type="dcterms:W3CDTF">2010-09-30T06:45:29Z</dcterms:created>
  <dcterms:modified xsi:type="dcterms:W3CDTF">2016-09-19T18:03:45Z</dcterms:modified>
</cp:coreProperties>
</file>