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5" r:id="rId2"/>
    <p:sldMasterId id="2147483697" r:id="rId3"/>
  </p:sldMasterIdLst>
  <p:notesMasterIdLst>
    <p:notesMasterId r:id="rId41"/>
  </p:notesMasterIdLst>
  <p:handoutMasterIdLst>
    <p:handoutMasterId r:id="rId42"/>
  </p:handoutMasterIdLst>
  <p:sldIdLst>
    <p:sldId id="256" r:id="rId4"/>
    <p:sldId id="291" r:id="rId5"/>
    <p:sldId id="280" r:id="rId6"/>
    <p:sldId id="323" r:id="rId7"/>
    <p:sldId id="288" r:id="rId8"/>
    <p:sldId id="301" r:id="rId9"/>
    <p:sldId id="302" r:id="rId10"/>
    <p:sldId id="300" r:id="rId11"/>
    <p:sldId id="311" r:id="rId12"/>
    <p:sldId id="324" r:id="rId13"/>
    <p:sldId id="293" r:id="rId14"/>
    <p:sldId id="309" r:id="rId15"/>
    <p:sldId id="310" r:id="rId16"/>
    <p:sldId id="306" r:id="rId17"/>
    <p:sldId id="307" r:id="rId18"/>
    <p:sldId id="308" r:id="rId19"/>
    <p:sldId id="290" r:id="rId20"/>
    <p:sldId id="322" r:id="rId21"/>
    <p:sldId id="294" r:id="rId22"/>
    <p:sldId id="292" r:id="rId23"/>
    <p:sldId id="312" r:id="rId24"/>
    <p:sldId id="296" r:id="rId25"/>
    <p:sldId id="313" r:id="rId26"/>
    <p:sldId id="295" r:id="rId27"/>
    <p:sldId id="276" r:id="rId28"/>
    <p:sldId id="305" r:id="rId29"/>
    <p:sldId id="321" r:id="rId30"/>
    <p:sldId id="314" r:id="rId31"/>
    <p:sldId id="315" r:id="rId32"/>
    <p:sldId id="316" r:id="rId33"/>
    <p:sldId id="317" r:id="rId34"/>
    <p:sldId id="325" r:id="rId35"/>
    <p:sldId id="318" r:id="rId36"/>
    <p:sldId id="319" r:id="rId37"/>
    <p:sldId id="320" r:id="rId38"/>
    <p:sldId id="279" r:id="rId39"/>
    <p:sldId id="261" r:id="rId4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D9DD250-FE33-4D3C-AD30-089928DFDE0A}">
          <p14:sldIdLst>
            <p14:sldId id="256"/>
            <p14:sldId id="291"/>
            <p14:sldId id="280"/>
            <p14:sldId id="323"/>
            <p14:sldId id="288"/>
            <p14:sldId id="301"/>
            <p14:sldId id="302"/>
            <p14:sldId id="300"/>
            <p14:sldId id="311"/>
            <p14:sldId id="324"/>
            <p14:sldId id="293"/>
            <p14:sldId id="309"/>
            <p14:sldId id="310"/>
            <p14:sldId id="306"/>
            <p14:sldId id="307"/>
            <p14:sldId id="308"/>
            <p14:sldId id="290"/>
            <p14:sldId id="322"/>
            <p14:sldId id="294"/>
            <p14:sldId id="292"/>
            <p14:sldId id="312"/>
            <p14:sldId id="296"/>
            <p14:sldId id="313"/>
            <p14:sldId id="295"/>
            <p14:sldId id="276"/>
            <p14:sldId id="305"/>
            <p14:sldId id="321"/>
            <p14:sldId id="314"/>
            <p14:sldId id="315"/>
            <p14:sldId id="316"/>
            <p14:sldId id="317"/>
            <p14:sldId id="325"/>
            <p14:sldId id="318"/>
            <p14:sldId id="319"/>
            <p14:sldId id="320"/>
            <p14:sldId id="279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DFFC"/>
    <a:srgbClr val="161996"/>
    <a:srgbClr val="0F1165"/>
    <a:srgbClr val="1B1FBB"/>
    <a:srgbClr val="090A3F"/>
    <a:srgbClr val="009A46"/>
    <a:srgbClr val="EE8512"/>
    <a:srgbClr val="146A37"/>
    <a:srgbClr val="9CCFFA"/>
    <a:srgbClr val="70BA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226" autoAdjust="0"/>
    <p:restoredTop sz="95200" autoAdjust="0"/>
  </p:normalViewPr>
  <p:slideViewPr>
    <p:cSldViewPr>
      <p:cViewPr>
        <p:scale>
          <a:sx n="106" d="100"/>
          <a:sy n="106" d="100"/>
        </p:scale>
        <p:origin x="984" y="13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3497162473321036E-2"/>
          <c:y val="5.161023775136097E-2"/>
          <c:w val="0.80258134456517172"/>
          <c:h val="0.5860508554605046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НПО</c:v>
                </c:pt>
              </c:strCache>
            </c:strRef>
          </c:tx>
          <c:spPr>
            <a:solidFill>
              <a:srgbClr val="022574"/>
            </a:solidFill>
          </c:spPr>
          <c:cat>
            <c:strRef>
              <c:f>Лист1!$A$2:$A$10</c:f>
              <c:strCache>
                <c:ptCount val="9"/>
                <c:pt idx="0">
                  <c:v>КнААЗ</c:v>
                </c:pt>
                <c:pt idx="1">
                  <c:v>ИАЗ</c:v>
                </c:pt>
                <c:pt idx="2">
                  <c:v>КАЗ</c:v>
                </c:pt>
                <c:pt idx="3">
                  <c:v>РСК МиГ</c:v>
                </c:pt>
                <c:pt idx="4">
                  <c:v>ЭМЗ</c:v>
                </c:pt>
                <c:pt idx="5">
                  <c:v>ТАНТК</c:v>
                </c:pt>
                <c:pt idx="6">
                  <c:v>НАЗ Сокол</c:v>
                </c:pt>
                <c:pt idx="7">
                  <c:v>Авиастар-СП</c:v>
                </c:pt>
                <c:pt idx="8">
                  <c:v>ВАСО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200</c:v>
                </c:pt>
                <c:pt idx="1">
                  <c:v>370</c:v>
                </c:pt>
                <c:pt idx="2">
                  <c:v>130</c:v>
                </c:pt>
                <c:pt idx="4">
                  <c:v>90</c:v>
                </c:pt>
                <c:pt idx="5">
                  <c:v>190</c:v>
                </c:pt>
                <c:pt idx="6">
                  <c:v>80</c:v>
                </c:pt>
                <c:pt idx="8">
                  <c:v>160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СПО</c:v>
                </c:pt>
              </c:strCache>
            </c:strRef>
          </c:tx>
          <c:spPr>
            <a:solidFill>
              <a:schemeClr val="bg2">
                <a:lumMod val="50000"/>
                <a:lumOff val="50000"/>
              </a:schemeClr>
            </a:solidFill>
          </c:spPr>
          <c:cat>
            <c:strRef>
              <c:f>Лист1!$A$2:$A$10</c:f>
              <c:strCache>
                <c:ptCount val="9"/>
                <c:pt idx="0">
                  <c:v>КнААЗ</c:v>
                </c:pt>
                <c:pt idx="1">
                  <c:v>ИАЗ</c:v>
                </c:pt>
                <c:pt idx="2">
                  <c:v>КАЗ</c:v>
                </c:pt>
                <c:pt idx="3">
                  <c:v>РСК МиГ</c:v>
                </c:pt>
                <c:pt idx="4">
                  <c:v>ЭМЗ</c:v>
                </c:pt>
                <c:pt idx="5">
                  <c:v>ТАНТК</c:v>
                </c:pt>
                <c:pt idx="6">
                  <c:v>НАЗ Сокол</c:v>
                </c:pt>
                <c:pt idx="7">
                  <c:v>Авиастар-СП</c:v>
                </c:pt>
                <c:pt idx="8">
                  <c:v>ВАСО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100</c:v>
                </c:pt>
                <c:pt idx="1">
                  <c:v>120</c:v>
                </c:pt>
                <c:pt idx="2">
                  <c:v>400</c:v>
                </c:pt>
                <c:pt idx="3">
                  <c:v>100</c:v>
                </c:pt>
                <c:pt idx="5">
                  <c:v>90</c:v>
                </c:pt>
                <c:pt idx="6">
                  <c:v>120</c:v>
                </c:pt>
                <c:pt idx="7">
                  <c:v>120</c:v>
                </c:pt>
                <c:pt idx="8">
                  <c:v>140</c:v>
                </c:pt>
              </c:numCache>
            </c:numRef>
          </c:val>
        </c:ser>
        <c:dLbls/>
        <c:overlap val="100"/>
        <c:axId val="68046208"/>
        <c:axId val="67945600"/>
      </c:barChart>
      <c:catAx>
        <c:axId val="680462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7945600"/>
        <c:crosses val="autoZero"/>
        <c:auto val="1"/>
        <c:lblAlgn val="ctr"/>
        <c:lblOffset val="100"/>
      </c:catAx>
      <c:valAx>
        <c:axId val="6794560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68046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946722533235556"/>
          <c:y val="0.4627855359066384"/>
          <c:w val="8.359878945606912E-2"/>
          <c:h val="0.18170807108388923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400">
          <a:solidFill>
            <a:srgbClr val="002060"/>
          </a:solidFill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7574040236626842E-2"/>
          <c:y val="5.8056756817409218E-2"/>
          <c:w val="0.83752944469429425"/>
          <c:h val="0.5426311970497027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НПО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Лист1!$A$2:$A$10</c:f>
              <c:strCache>
                <c:ptCount val="9"/>
                <c:pt idx="0">
                  <c:v>КнААЗ</c:v>
                </c:pt>
                <c:pt idx="1">
                  <c:v>ИАЗ</c:v>
                </c:pt>
                <c:pt idx="2">
                  <c:v>КАЗ</c:v>
                </c:pt>
                <c:pt idx="3">
                  <c:v>РСК МиГ</c:v>
                </c:pt>
                <c:pt idx="4">
                  <c:v>ЭМЗ</c:v>
                </c:pt>
                <c:pt idx="5">
                  <c:v>ТАНТК</c:v>
                </c:pt>
                <c:pt idx="6">
                  <c:v>НАЗ Сокол</c:v>
                </c:pt>
                <c:pt idx="7">
                  <c:v>Авиастар-СП</c:v>
                </c:pt>
                <c:pt idx="8">
                  <c:v>ВАСО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250</c:v>
                </c:pt>
                <c:pt idx="1">
                  <c:v>400</c:v>
                </c:pt>
                <c:pt idx="2">
                  <c:v>140</c:v>
                </c:pt>
                <c:pt idx="4">
                  <c:v>60</c:v>
                </c:pt>
                <c:pt idx="5">
                  <c:v>150</c:v>
                </c:pt>
                <c:pt idx="6">
                  <c:v>90</c:v>
                </c:pt>
                <c:pt idx="8">
                  <c:v>130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СПО</c:v>
                </c:pt>
              </c:strCache>
            </c:strRef>
          </c:tx>
          <c:spPr>
            <a:solidFill>
              <a:schemeClr val="bg2">
                <a:lumMod val="50000"/>
                <a:lumOff val="50000"/>
              </a:schemeClr>
            </a:solidFill>
          </c:spPr>
          <c:cat>
            <c:strRef>
              <c:f>Лист1!$A$2:$A$10</c:f>
              <c:strCache>
                <c:ptCount val="9"/>
                <c:pt idx="0">
                  <c:v>КнААЗ</c:v>
                </c:pt>
                <c:pt idx="1">
                  <c:v>ИАЗ</c:v>
                </c:pt>
                <c:pt idx="2">
                  <c:v>КАЗ</c:v>
                </c:pt>
                <c:pt idx="3">
                  <c:v>РСК МиГ</c:v>
                </c:pt>
                <c:pt idx="4">
                  <c:v>ЭМЗ</c:v>
                </c:pt>
                <c:pt idx="5">
                  <c:v>ТАНТК</c:v>
                </c:pt>
                <c:pt idx="6">
                  <c:v>НАЗ Сокол</c:v>
                </c:pt>
                <c:pt idx="7">
                  <c:v>Авиастар-СП</c:v>
                </c:pt>
                <c:pt idx="8">
                  <c:v>ВАСО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70</c:v>
                </c:pt>
                <c:pt idx="1">
                  <c:v>90</c:v>
                </c:pt>
                <c:pt idx="2">
                  <c:v>420</c:v>
                </c:pt>
                <c:pt idx="3">
                  <c:v>130</c:v>
                </c:pt>
                <c:pt idx="5">
                  <c:v>90</c:v>
                </c:pt>
                <c:pt idx="6">
                  <c:v>110</c:v>
                </c:pt>
                <c:pt idx="7">
                  <c:v>130</c:v>
                </c:pt>
                <c:pt idx="8">
                  <c:v>60</c:v>
                </c:pt>
              </c:numCache>
            </c:numRef>
          </c:val>
        </c:ser>
        <c:dLbls/>
        <c:overlap val="100"/>
        <c:axId val="68739840"/>
        <c:axId val="68741376"/>
      </c:barChart>
      <c:catAx>
        <c:axId val="68739840"/>
        <c:scaling>
          <c:orientation val="minMax"/>
        </c:scaling>
        <c:axPos val="b"/>
        <c:tickLblPos val="nextTo"/>
        <c:crossAx val="68741376"/>
        <c:crosses val="autoZero"/>
        <c:auto val="1"/>
        <c:lblAlgn val="ctr"/>
        <c:lblOffset val="100"/>
      </c:catAx>
      <c:valAx>
        <c:axId val="6874137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6873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12069314235742"/>
          <c:y val="0.32965156409092822"/>
          <c:w val="0.10016259446675621"/>
          <c:h val="0.27208463237231467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200">
          <a:solidFill>
            <a:srgbClr val="022574"/>
          </a:solidFill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9038928674438194E-2"/>
          <c:y val="3.1464521721759744E-2"/>
          <c:w val="0.90041780840837871"/>
          <c:h val="0.861357286807462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2"/>
              <c:layout>
                <c:manualLayout>
                  <c:x val="-2.1285953148107886E-3"/>
                  <c:y val="8.3940774826227731E-3"/>
                </c:manualLayout>
              </c:layout>
              <c:showVal val="1"/>
            </c:dLbl>
            <c:dLbl>
              <c:idx val="3"/>
              <c:layout>
                <c:manualLayout>
                  <c:x val="-6.3857859444326009E-2"/>
                  <c:y val="0.10912300727409607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(факт)</c:v>
                </c:pt>
                <c:pt idx="1">
                  <c:v>2014 (факт)</c:v>
                </c:pt>
                <c:pt idx="2">
                  <c:v>2015 (факт)</c:v>
                </c:pt>
                <c:pt idx="3">
                  <c:v>2016 (факт)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</c:v>
                </c:pt>
                <c:pt idx="1">
                  <c:v>130</c:v>
                </c:pt>
                <c:pt idx="2">
                  <c:v>170</c:v>
                </c:pt>
                <c:pt idx="3">
                  <c:v>291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(факт)</c:v>
                </c:pt>
                <c:pt idx="1">
                  <c:v>2014 (факт)</c:v>
                </c:pt>
                <c:pt idx="2">
                  <c:v>2015 (факт)</c:v>
                </c:pt>
                <c:pt idx="3">
                  <c:v>2016 (факт)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</c:v>
                </c:pt>
                <c:pt idx="1">
                  <c:v>35</c:v>
                </c:pt>
                <c:pt idx="2">
                  <c:v>45</c:v>
                </c:pt>
                <c:pt idx="3">
                  <c:v>139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(факт)</c:v>
                </c:pt>
                <c:pt idx="1">
                  <c:v>2014 (факт)</c:v>
                </c:pt>
                <c:pt idx="2">
                  <c:v>2015 (факт)</c:v>
                </c:pt>
                <c:pt idx="3">
                  <c:v>2016 (факт)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108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(факт)</c:v>
                </c:pt>
                <c:pt idx="1">
                  <c:v>2014 (факт)</c:v>
                </c:pt>
                <c:pt idx="2">
                  <c:v>2015 (факт)</c:v>
                </c:pt>
                <c:pt idx="3">
                  <c:v>2016 (факт)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40</c:v>
                </c:pt>
                <c:pt idx="3">
                  <c:v>28</c:v>
                </c:pt>
              </c:numCache>
            </c:numRef>
          </c:val>
        </c:ser>
        <c:dLbls/>
        <c:axId val="73316224"/>
        <c:axId val="73317760"/>
      </c:barChart>
      <c:catAx>
        <c:axId val="733162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3317760"/>
        <c:crosses val="autoZero"/>
        <c:auto val="1"/>
        <c:lblAlgn val="ctr"/>
        <c:lblOffset val="100"/>
      </c:catAx>
      <c:valAx>
        <c:axId val="733177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33162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2.6236754226573546E-2"/>
                  <c:y val="-0.14686317440318591"/>
                </c:manualLayout>
              </c:layout>
              <c:showVal val="1"/>
            </c:dLbl>
            <c:dLbl>
              <c:idx val="1"/>
              <c:layout>
                <c:manualLayout>
                  <c:x val="-2.9151949140637266E-2"/>
                  <c:y val="-0.13986968990779616"/>
                </c:manualLayout>
              </c:layout>
              <c:showVal val="1"/>
            </c:dLbl>
            <c:dLbl>
              <c:idx val="2"/>
              <c:layout>
                <c:manualLayout>
                  <c:x val="-3.0609546597669141E-2"/>
                  <c:y val="-0.13287620541240636"/>
                </c:manualLayout>
              </c:layout>
              <c:showVal val="1"/>
            </c:dLbl>
            <c:dLbl>
              <c:idx val="3"/>
              <c:layout>
                <c:manualLayout>
                  <c:x val="-3.3524741511732847E-2"/>
                  <c:y val="-0.12588272091701649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72</c:v>
                </c:pt>
                <c:pt idx="2">
                  <c:v>73</c:v>
                </c:pt>
                <c:pt idx="3">
                  <c:v>90</c:v>
                </c:pt>
              </c:numCache>
            </c:numRef>
          </c:val>
        </c:ser>
        <c:dLbls/>
        <c:marker val="1"/>
        <c:axId val="79767040"/>
        <c:axId val="79768576"/>
      </c:lineChart>
      <c:catAx>
        <c:axId val="79767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9768576"/>
        <c:crosses val="autoZero"/>
        <c:auto val="1"/>
        <c:lblAlgn val="ctr"/>
        <c:lblOffset val="100"/>
      </c:catAx>
      <c:valAx>
        <c:axId val="797685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79767040"/>
        <c:crosses val="autoZero"/>
        <c:crossBetween val="between"/>
        <c:majorUnit val="5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D61C45-558A-4EB8-85A3-68A8ED2D11AD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FCF3F66-6333-4439-B81B-67568E62130C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800" dirty="0" smtClean="0">
              <a:solidFill>
                <a:srgbClr val="FF0000"/>
              </a:solidFill>
            </a:rPr>
            <a:t>Управление жизненным циклом изделия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600" dirty="0" smtClean="0">
            <a:solidFill>
              <a:srgbClr val="FF0000"/>
            </a:solidFill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ru-RU" sz="1600" dirty="0" smtClean="0">
            <a:solidFill>
              <a:srgbClr val="FF0000"/>
            </a:solidFill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ru-RU" sz="1600" dirty="0" smtClean="0">
            <a:solidFill>
              <a:srgbClr val="FF0000"/>
            </a:solidFill>
          </a:endParaRPr>
        </a:p>
      </dgm:t>
    </dgm:pt>
    <dgm:pt modelId="{2D2A1588-5435-4574-866F-7A6CD1C6C5F9}" type="parTrans" cxnId="{16D2C2B2-7FF1-40B9-8D95-A4648822F853}">
      <dgm:prSet/>
      <dgm:spPr/>
      <dgm:t>
        <a:bodyPr/>
        <a:lstStyle/>
        <a:p>
          <a:endParaRPr lang="ru-RU"/>
        </a:p>
      </dgm:t>
    </dgm:pt>
    <dgm:pt modelId="{7A24063B-9868-4933-8E54-9A1A63733DB1}" type="sibTrans" cxnId="{16D2C2B2-7FF1-40B9-8D95-A4648822F853}">
      <dgm:prSet/>
      <dgm:spPr/>
      <dgm:t>
        <a:bodyPr/>
        <a:lstStyle/>
        <a:p>
          <a:endParaRPr lang="ru-RU"/>
        </a:p>
      </dgm:t>
    </dgm:pt>
    <dgm:pt modelId="{BCF7AB3E-10C9-4CC2-A8A9-D320340C235B}">
      <dgm:prSet custT="1"/>
      <dgm:spPr/>
      <dgm:t>
        <a:bodyPr/>
        <a:lstStyle/>
        <a:p>
          <a:r>
            <a:rPr lang="ru-RU" sz="1800" dirty="0" smtClean="0">
              <a:solidFill>
                <a:srgbClr val="FF0000"/>
              </a:solidFill>
            </a:rPr>
            <a:t>Проектирование самолетов</a:t>
          </a:r>
        </a:p>
        <a:p>
          <a:endParaRPr lang="ru-RU" sz="1600" dirty="0" smtClean="0">
            <a:solidFill>
              <a:srgbClr val="FF0000"/>
            </a:solidFill>
          </a:endParaRPr>
        </a:p>
        <a:p>
          <a:endParaRPr lang="ru-RU" sz="1600" dirty="0">
            <a:solidFill>
              <a:srgbClr val="FF0000"/>
            </a:solidFill>
          </a:endParaRPr>
        </a:p>
      </dgm:t>
    </dgm:pt>
    <dgm:pt modelId="{D9479F15-A7CA-470D-A190-6187B823CDB0}" type="parTrans" cxnId="{3E55DAA3-DA40-43DA-92AE-8D1ACC301377}">
      <dgm:prSet/>
      <dgm:spPr/>
      <dgm:t>
        <a:bodyPr/>
        <a:lstStyle/>
        <a:p>
          <a:endParaRPr lang="ru-RU"/>
        </a:p>
      </dgm:t>
    </dgm:pt>
    <dgm:pt modelId="{BB3F64B1-3394-4095-BC1E-B30C2A43C465}" type="sibTrans" cxnId="{3E55DAA3-DA40-43DA-92AE-8D1ACC301377}">
      <dgm:prSet/>
      <dgm:spPr/>
      <dgm:t>
        <a:bodyPr/>
        <a:lstStyle/>
        <a:p>
          <a:endParaRPr lang="ru-RU"/>
        </a:p>
      </dgm:t>
    </dgm:pt>
    <dgm:pt modelId="{585F8D29-5ADE-4548-B26B-51E43FFEE3E9}">
      <dgm:prSet custT="1"/>
      <dgm:spPr/>
      <dgm:t>
        <a:bodyPr/>
        <a:lstStyle/>
        <a:p>
          <a:pPr algn="r">
            <a:tabLst>
              <a:tab pos="7086600" algn="l"/>
            </a:tabLst>
          </a:pPr>
          <a:r>
            <a:rPr lang="ru-RU" sz="1600" dirty="0" smtClean="0"/>
            <a:t>7 сотрудников</a:t>
          </a:r>
          <a:endParaRPr lang="ru-RU" sz="1600" dirty="0"/>
        </a:p>
      </dgm:t>
    </dgm:pt>
    <dgm:pt modelId="{4EB47C4A-2D7C-4E9E-98ED-E67306E92CD4}" type="parTrans" cxnId="{9877C297-18D0-4E3E-89C0-DE66638E86AC}">
      <dgm:prSet/>
      <dgm:spPr/>
      <dgm:t>
        <a:bodyPr/>
        <a:lstStyle/>
        <a:p>
          <a:endParaRPr lang="ru-RU"/>
        </a:p>
      </dgm:t>
    </dgm:pt>
    <dgm:pt modelId="{339DBB87-C92D-4D6A-8B12-305A42F98EC2}" type="sibTrans" cxnId="{9877C297-18D0-4E3E-89C0-DE66638E86AC}">
      <dgm:prSet/>
      <dgm:spPr/>
      <dgm:t>
        <a:bodyPr/>
        <a:lstStyle/>
        <a:p>
          <a:endParaRPr lang="ru-RU"/>
        </a:p>
      </dgm:t>
    </dgm:pt>
    <dgm:pt modelId="{163B74A4-A4CF-457E-B8F5-149F52724C3B}">
      <dgm:prSet custT="1"/>
      <dgm:spPr/>
      <dgm:t>
        <a:bodyPr/>
        <a:lstStyle/>
        <a:p>
          <a:pPr algn="r"/>
          <a:r>
            <a:rPr lang="ru-RU" sz="1600" dirty="0" smtClean="0"/>
            <a:t>5 сотрудников</a:t>
          </a:r>
          <a:endParaRPr lang="ru-RU" sz="1600" dirty="0"/>
        </a:p>
      </dgm:t>
    </dgm:pt>
    <dgm:pt modelId="{D3697D4B-351A-4E5B-AD98-EE7AEA449AEF}" type="parTrans" cxnId="{74853F21-46CA-41DB-BAD7-25EC4B259F32}">
      <dgm:prSet/>
      <dgm:spPr/>
      <dgm:t>
        <a:bodyPr/>
        <a:lstStyle/>
        <a:p>
          <a:endParaRPr lang="ru-RU"/>
        </a:p>
      </dgm:t>
    </dgm:pt>
    <dgm:pt modelId="{436D8C6E-48CF-463B-A3B7-6F564BE062E0}" type="sibTrans" cxnId="{74853F21-46CA-41DB-BAD7-25EC4B259F32}">
      <dgm:prSet/>
      <dgm:spPr/>
      <dgm:t>
        <a:bodyPr/>
        <a:lstStyle/>
        <a:p>
          <a:endParaRPr lang="ru-RU"/>
        </a:p>
      </dgm:t>
    </dgm:pt>
    <dgm:pt modelId="{0D246CCB-327E-4313-A5D5-E72636D04918}">
      <dgm:prSet custT="1"/>
      <dgm:spPr/>
      <dgm:t>
        <a:bodyPr/>
        <a:lstStyle/>
        <a:p>
          <a:r>
            <a:rPr lang="ru-RU" sz="1800" dirty="0" smtClean="0">
              <a:solidFill>
                <a:srgbClr val="FF0000"/>
              </a:solidFill>
            </a:rPr>
            <a:t>Проектирование агрегатов летательных аппаратов из композиционных материалов</a:t>
          </a:r>
        </a:p>
        <a:p>
          <a:endParaRPr lang="ru-RU" sz="1600" dirty="0" smtClean="0">
            <a:solidFill>
              <a:srgbClr val="FF0000"/>
            </a:solidFill>
          </a:endParaRPr>
        </a:p>
        <a:p>
          <a:endParaRPr lang="ru-RU" sz="1600" dirty="0">
            <a:solidFill>
              <a:srgbClr val="FF0000"/>
            </a:solidFill>
          </a:endParaRPr>
        </a:p>
      </dgm:t>
    </dgm:pt>
    <dgm:pt modelId="{E245CF4B-E3F6-43FC-8B76-2E2671F7C57F}" type="sibTrans" cxnId="{BB08B27D-11BE-4881-B8DB-9AFC401D70BC}">
      <dgm:prSet/>
      <dgm:spPr/>
      <dgm:t>
        <a:bodyPr/>
        <a:lstStyle/>
        <a:p>
          <a:endParaRPr lang="ru-RU" sz="1600"/>
        </a:p>
      </dgm:t>
    </dgm:pt>
    <dgm:pt modelId="{80068645-D0A5-44A3-837F-21454CDC17F3}" type="parTrans" cxnId="{BB08B27D-11BE-4881-B8DB-9AFC401D70BC}">
      <dgm:prSet/>
      <dgm:spPr/>
      <dgm:t>
        <a:bodyPr/>
        <a:lstStyle/>
        <a:p>
          <a:endParaRPr lang="ru-RU" sz="1600"/>
        </a:p>
      </dgm:t>
    </dgm:pt>
    <dgm:pt modelId="{437B7DF3-3009-4343-9AFD-56B66BA10935}">
      <dgm:prSet custT="1"/>
      <dgm:spPr/>
      <dgm:t>
        <a:bodyPr/>
        <a:lstStyle/>
        <a:p>
          <a:pPr algn="r"/>
          <a:r>
            <a:rPr lang="ru-RU" sz="1600" dirty="0" smtClean="0"/>
            <a:t>5 сотрудников</a:t>
          </a:r>
          <a:endParaRPr lang="ru-RU" sz="1600" dirty="0"/>
        </a:p>
      </dgm:t>
    </dgm:pt>
    <dgm:pt modelId="{B2DC272D-5238-40D3-8673-01D7AA6AFF95}" type="parTrans" cxnId="{446B24DB-44A4-4FE9-8B06-DAC5A00CD1AC}">
      <dgm:prSet/>
      <dgm:spPr/>
      <dgm:t>
        <a:bodyPr/>
        <a:lstStyle/>
        <a:p>
          <a:endParaRPr lang="ru-RU"/>
        </a:p>
      </dgm:t>
    </dgm:pt>
    <dgm:pt modelId="{72206A5B-9519-4A7C-A565-AF8473614125}" type="sibTrans" cxnId="{446B24DB-44A4-4FE9-8B06-DAC5A00CD1AC}">
      <dgm:prSet/>
      <dgm:spPr/>
      <dgm:t>
        <a:bodyPr/>
        <a:lstStyle/>
        <a:p>
          <a:endParaRPr lang="ru-RU"/>
        </a:p>
      </dgm:t>
    </dgm:pt>
    <dgm:pt modelId="{B821FF20-2E84-4E88-94C4-AF88ACF35FA2}" type="pres">
      <dgm:prSet presAssocID="{9FD61C45-558A-4EB8-85A3-68A8ED2D11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B8C5A6-FC4B-4014-9B78-6B45F921F28B}" type="pres">
      <dgm:prSet presAssocID="{CFCF3F66-6333-4439-B81B-67568E62130C}" presName="parentLin" presStyleCnt="0"/>
      <dgm:spPr/>
    </dgm:pt>
    <dgm:pt modelId="{9C3E7F26-2709-4A53-B79E-D74E0656D668}" type="pres">
      <dgm:prSet presAssocID="{CFCF3F66-6333-4439-B81B-67568E62130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AF34DEF-BB37-45D8-A752-69E0C3D93371}" type="pres">
      <dgm:prSet presAssocID="{CFCF3F66-6333-4439-B81B-67568E62130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5056F-138B-49E3-8712-8FDB64455B01}" type="pres">
      <dgm:prSet presAssocID="{CFCF3F66-6333-4439-B81B-67568E62130C}" presName="negativeSpace" presStyleCnt="0"/>
      <dgm:spPr/>
    </dgm:pt>
    <dgm:pt modelId="{0F0F29A6-C012-4BAF-B748-B4314B84A6B2}" type="pres">
      <dgm:prSet presAssocID="{CFCF3F66-6333-4439-B81B-67568E62130C}" presName="childText" presStyleLbl="conFgAcc1" presStyleIdx="0" presStyleCnt="3" custScaleY="74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F7A2A-D0F3-4BD4-A0AD-47431370010F}" type="pres">
      <dgm:prSet presAssocID="{7A24063B-9868-4933-8E54-9A1A63733DB1}" presName="spaceBetweenRectangles" presStyleCnt="0"/>
      <dgm:spPr/>
    </dgm:pt>
    <dgm:pt modelId="{FF32F7FC-F1E2-4B63-A7FE-CB13A8BA90FD}" type="pres">
      <dgm:prSet presAssocID="{0D246CCB-327E-4313-A5D5-E72636D04918}" presName="parentLin" presStyleCnt="0"/>
      <dgm:spPr/>
    </dgm:pt>
    <dgm:pt modelId="{D429D990-5D26-4CB1-B096-B863CB872DC1}" type="pres">
      <dgm:prSet presAssocID="{0D246CCB-327E-4313-A5D5-E72636D0491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9230914-6FF5-4A64-9F68-91E9B728BF80}" type="pres">
      <dgm:prSet presAssocID="{0D246CCB-327E-4313-A5D5-E72636D04918}" presName="parentText" presStyleLbl="node1" presStyleIdx="1" presStyleCnt="3" custLinFactNeighborY="36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96CFD-C04C-416C-9F26-3891C34D6888}" type="pres">
      <dgm:prSet presAssocID="{0D246CCB-327E-4313-A5D5-E72636D04918}" presName="negativeSpace" presStyleCnt="0"/>
      <dgm:spPr/>
    </dgm:pt>
    <dgm:pt modelId="{57DDFA0C-FCCB-4819-A365-75812E8AB461}" type="pres">
      <dgm:prSet presAssocID="{0D246CCB-327E-4313-A5D5-E72636D04918}" presName="childText" presStyleLbl="conFgAcc1" presStyleIdx="1" presStyleCnt="3" custScaleY="76464" custLinFactNeighborX="862" custLinFactNeighborY="7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B995A-1750-4164-BA0A-E71332C6C9EE}" type="pres">
      <dgm:prSet presAssocID="{E245CF4B-E3F6-43FC-8B76-2E2671F7C57F}" presName="spaceBetweenRectangles" presStyleCnt="0"/>
      <dgm:spPr/>
    </dgm:pt>
    <dgm:pt modelId="{0DE73B14-0852-4CB0-9EE9-0F2B2ECBF0BF}" type="pres">
      <dgm:prSet presAssocID="{BCF7AB3E-10C9-4CC2-A8A9-D320340C235B}" presName="parentLin" presStyleCnt="0"/>
      <dgm:spPr/>
    </dgm:pt>
    <dgm:pt modelId="{736DE731-12EB-43E8-922A-0171BB7968F3}" type="pres">
      <dgm:prSet presAssocID="{BCF7AB3E-10C9-4CC2-A8A9-D320340C235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1511FC5-DA99-471E-8DB9-B3C8E97E05CD}" type="pres">
      <dgm:prSet presAssocID="{BCF7AB3E-10C9-4CC2-A8A9-D320340C235B}" presName="parentText" presStyleLbl="node1" presStyleIdx="2" presStyleCnt="3" custLinFactNeighborY="-22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F7926-0030-4696-AB0F-902D98D90A30}" type="pres">
      <dgm:prSet presAssocID="{BCF7AB3E-10C9-4CC2-A8A9-D320340C235B}" presName="negativeSpace" presStyleCnt="0"/>
      <dgm:spPr/>
    </dgm:pt>
    <dgm:pt modelId="{2DCB2546-7BE0-4A79-A4EE-46E935F6CE33}" type="pres">
      <dgm:prSet presAssocID="{BCF7AB3E-10C9-4CC2-A8A9-D320340C235B}" presName="childText" presStyleLbl="conFgAcc1" presStyleIdx="2" presStyleCnt="3" custScaleY="83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AF1663-AA49-4B66-9CF2-FAD83A6D891A}" type="presOf" srcId="{BCF7AB3E-10C9-4CC2-A8A9-D320340C235B}" destId="{E1511FC5-DA99-471E-8DB9-B3C8E97E05CD}" srcOrd="1" destOrd="0" presId="urn:microsoft.com/office/officeart/2005/8/layout/list1"/>
    <dgm:cxn modelId="{ECC6221D-1F58-4FB1-865D-47C709DE9DB3}" type="presOf" srcId="{0D246CCB-327E-4313-A5D5-E72636D04918}" destId="{D429D990-5D26-4CB1-B096-B863CB872DC1}" srcOrd="0" destOrd="0" presId="urn:microsoft.com/office/officeart/2005/8/layout/list1"/>
    <dgm:cxn modelId="{16D2C2B2-7FF1-40B9-8D95-A4648822F853}" srcId="{9FD61C45-558A-4EB8-85A3-68A8ED2D11AD}" destId="{CFCF3F66-6333-4439-B81B-67568E62130C}" srcOrd="0" destOrd="0" parTransId="{2D2A1588-5435-4574-866F-7A6CD1C6C5F9}" sibTransId="{7A24063B-9868-4933-8E54-9A1A63733DB1}"/>
    <dgm:cxn modelId="{3E929E42-BF0D-4726-8957-D35063322E3B}" type="presOf" srcId="{9FD61C45-558A-4EB8-85A3-68A8ED2D11AD}" destId="{B821FF20-2E84-4E88-94C4-AF88ACF35FA2}" srcOrd="0" destOrd="0" presId="urn:microsoft.com/office/officeart/2005/8/layout/list1"/>
    <dgm:cxn modelId="{673606A7-0B24-4689-892E-B2EC599B3BDA}" type="presOf" srcId="{BCF7AB3E-10C9-4CC2-A8A9-D320340C235B}" destId="{736DE731-12EB-43E8-922A-0171BB7968F3}" srcOrd="0" destOrd="0" presId="urn:microsoft.com/office/officeart/2005/8/layout/list1"/>
    <dgm:cxn modelId="{BFEE9C10-51B4-4A69-AA6F-9F972EDA1DA2}" type="presOf" srcId="{CFCF3F66-6333-4439-B81B-67568E62130C}" destId="{3AF34DEF-BB37-45D8-A752-69E0C3D93371}" srcOrd="1" destOrd="0" presId="urn:microsoft.com/office/officeart/2005/8/layout/list1"/>
    <dgm:cxn modelId="{9877C297-18D0-4E3E-89C0-DE66638E86AC}" srcId="{0D246CCB-327E-4313-A5D5-E72636D04918}" destId="{585F8D29-5ADE-4548-B26B-51E43FFEE3E9}" srcOrd="0" destOrd="0" parTransId="{4EB47C4A-2D7C-4E9E-98ED-E67306E92CD4}" sibTransId="{339DBB87-C92D-4D6A-8B12-305A42F98EC2}"/>
    <dgm:cxn modelId="{47EBE737-2DF2-482C-A550-6E2DEC1C04B1}" type="presOf" srcId="{585F8D29-5ADE-4548-B26B-51E43FFEE3E9}" destId="{57DDFA0C-FCCB-4819-A365-75812E8AB461}" srcOrd="0" destOrd="0" presId="urn:microsoft.com/office/officeart/2005/8/layout/list1"/>
    <dgm:cxn modelId="{446B24DB-44A4-4FE9-8B06-DAC5A00CD1AC}" srcId="{CFCF3F66-6333-4439-B81B-67568E62130C}" destId="{437B7DF3-3009-4343-9AFD-56B66BA10935}" srcOrd="0" destOrd="0" parTransId="{B2DC272D-5238-40D3-8673-01D7AA6AFF95}" sibTransId="{72206A5B-9519-4A7C-A565-AF8473614125}"/>
    <dgm:cxn modelId="{3E55DAA3-DA40-43DA-92AE-8D1ACC301377}" srcId="{9FD61C45-558A-4EB8-85A3-68A8ED2D11AD}" destId="{BCF7AB3E-10C9-4CC2-A8A9-D320340C235B}" srcOrd="2" destOrd="0" parTransId="{D9479F15-A7CA-470D-A190-6187B823CDB0}" sibTransId="{BB3F64B1-3394-4095-BC1E-B30C2A43C465}"/>
    <dgm:cxn modelId="{7B48D71E-046B-4966-9B3E-81755E96B0EF}" type="presOf" srcId="{CFCF3F66-6333-4439-B81B-67568E62130C}" destId="{9C3E7F26-2709-4A53-B79E-D74E0656D668}" srcOrd="0" destOrd="0" presId="urn:microsoft.com/office/officeart/2005/8/layout/list1"/>
    <dgm:cxn modelId="{74853F21-46CA-41DB-BAD7-25EC4B259F32}" srcId="{BCF7AB3E-10C9-4CC2-A8A9-D320340C235B}" destId="{163B74A4-A4CF-457E-B8F5-149F52724C3B}" srcOrd="0" destOrd="0" parTransId="{D3697D4B-351A-4E5B-AD98-EE7AEA449AEF}" sibTransId="{436D8C6E-48CF-463B-A3B7-6F564BE062E0}"/>
    <dgm:cxn modelId="{6006855E-C967-42AE-80DA-B7B8C4003301}" type="presOf" srcId="{0D246CCB-327E-4313-A5D5-E72636D04918}" destId="{A9230914-6FF5-4A64-9F68-91E9B728BF80}" srcOrd="1" destOrd="0" presId="urn:microsoft.com/office/officeart/2005/8/layout/list1"/>
    <dgm:cxn modelId="{9E24F6B3-0DEC-4357-826F-6892AA9313CB}" type="presOf" srcId="{163B74A4-A4CF-457E-B8F5-149F52724C3B}" destId="{2DCB2546-7BE0-4A79-A4EE-46E935F6CE33}" srcOrd="0" destOrd="0" presId="urn:microsoft.com/office/officeart/2005/8/layout/list1"/>
    <dgm:cxn modelId="{DE617744-BC73-40C3-BA3A-F422751180A2}" type="presOf" srcId="{437B7DF3-3009-4343-9AFD-56B66BA10935}" destId="{0F0F29A6-C012-4BAF-B748-B4314B84A6B2}" srcOrd="0" destOrd="0" presId="urn:microsoft.com/office/officeart/2005/8/layout/list1"/>
    <dgm:cxn modelId="{BB08B27D-11BE-4881-B8DB-9AFC401D70BC}" srcId="{9FD61C45-558A-4EB8-85A3-68A8ED2D11AD}" destId="{0D246CCB-327E-4313-A5D5-E72636D04918}" srcOrd="1" destOrd="0" parTransId="{80068645-D0A5-44A3-837F-21454CDC17F3}" sibTransId="{E245CF4B-E3F6-43FC-8B76-2E2671F7C57F}"/>
    <dgm:cxn modelId="{904F7C64-1359-47BC-8809-2B44A5DEC3C8}" type="presParOf" srcId="{B821FF20-2E84-4E88-94C4-AF88ACF35FA2}" destId="{BBB8C5A6-FC4B-4014-9B78-6B45F921F28B}" srcOrd="0" destOrd="0" presId="urn:microsoft.com/office/officeart/2005/8/layout/list1"/>
    <dgm:cxn modelId="{F3B9EC06-C786-4F28-A111-A284A109935D}" type="presParOf" srcId="{BBB8C5A6-FC4B-4014-9B78-6B45F921F28B}" destId="{9C3E7F26-2709-4A53-B79E-D74E0656D668}" srcOrd="0" destOrd="0" presId="urn:microsoft.com/office/officeart/2005/8/layout/list1"/>
    <dgm:cxn modelId="{D41525EB-E7CB-43C7-8189-654FB1EC6EE2}" type="presParOf" srcId="{BBB8C5A6-FC4B-4014-9B78-6B45F921F28B}" destId="{3AF34DEF-BB37-45D8-A752-69E0C3D93371}" srcOrd="1" destOrd="0" presId="urn:microsoft.com/office/officeart/2005/8/layout/list1"/>
    <dgm:cxn modelId="{228DC770-BDD0-4E46-B0AA-647DEA6196E9}" type="presParOf" srcId="{B821FF20-2E84-4E88-94C4-AF88ACF35FA2}" destId="{42F5056F-138B-49E3-8712-8FDB64455B01}" srcOrd="1" destOrd="0" presId="urn:microsoft.com/office/officeart/2005/8/layout/list1"/>
    <dgm:cxn modelId="{BDF82582-05DB-4AE4-9A3D-DA8E2FA409F9}" type="presParOf" srcId="{B821FF20-2E84-4E88-94C4-AF88ACF35FA2}" destId="{0F0F29A6-C012-4BAF-B748-B4314B84A6B2}" srcOrd="2" destOrd="0" presId="urn:microsoft.com/office/officeart/2005/8/layout/list1"/>
    <dgm:cxn modelId="{7B05EF1E-6108-4FDF-AAA2-3216EB59FA40}" type="presParOf" srcId="{B821FF20-2E84-4E88-94C4-AF88ACF35FA2}" destId="{F90F7A2A-D0F3-4BD4-A0AD-47431370010F}" srcOrd="3" destOrd="0" presId="urn:microsoft.com/office/officeart/2005/8/layout/list1"/>
    <dgm:cxn modelId="{754E367D-40BE-4CFB-8A7E-92162123AB78}" type="presParOf" srcId="{B821FF20-2E84-4E88-94C4-AF88ACF35FA2}" destId="{FF32F7FC-F1E2-4B63-A7FE-CB13A8BA90FD}" srcOrd="4" destOrd="0" presId="urn:microsoft.com/office/officeart/2005/8/layout/list1"/>
    <dgm:cxn modelId="{1C9A3231-4AED-4D27-8BE0-A429EED7B84F}" type="presParOf" srcId="{FF32F7FC-F1E2-4B63-A7FE-CB13A8BA90FD}" destId="{D429D990-5D26-4CB1-B096-B863CB872DC1}" srcOrd="0" destOrd="0" presId="urn:microsoft.com/office/officeart/2005/8/layout/list1"/>
    <dgm:cxn modelId="{09768D4C-37BC-48C9-A413-7368C7C004F8}" type="presParOf" srcId="{FF32F7FC-F1E2-4B63-A7FE-CB13A8BA90FD}" destId="{A9230914-6FF5-4A64-9F68-91E9B728BF80}" srcOrd="1" destOrd="0" presId="urn:microsoft.com/office/officeart/2005/8/layout/list1"/>
    <dgm:cxn modelId="{47230319-AA5C-415C-ADD8-727F293B9E39}" type="presParOf" srcId="{B821FF20-2E84-4E88-94C4-AF88ACF35FA2}" destId="{C9B96CFD-C04C-416C-9F26-3891C34D6888}" srcOrd="5" destOrd="0" presId="urn:microsoft.com/office/officeart/2005/8/layout/list1"/>
    <dgm:cxn modelId="{966394BB-1158-48DA-8F0C-C0F4177DAFF6}" type="presParOf" srcId="{B821FF20-2E84-4E88-94C4-AF88ACF35FA2}" destId="{57DDFA0C-FCCB-4819-A365-75812E8AB461}" srcOrd="6" destOrd="0" presId="urn:microsoft.com/office/officeart/2005/8/layout/list1"/>
    <dgm:cxn modelId="{FA2554BC-EBDA-4E1B-87C6-55BF9C16EF3F}" type="presParOf" srcId="{B821FF20-2E84-4E88-94C4-AF88ACF35FA2}" destId="{6C5B995A-1750-4164-BA0A-E71332C6C9EE}" srcOrd="7" destOrd="0" presId="urn:microsoft.com/office/officeart/2005/8/layout/list1"/>
    <dgm:cxn modelId="{D387BDC9-D2F3-4F47-A198-6A74C7E1CC16}" type="presParOf" srcId="{B821FF20-2E84-4E88-94C4-AF88ACF35FA2}" destId="{0DE73B14-0852-4CB0-9EE9-0F2B2ECBF0BF}" srcOrd="8" destOrd="0" presId="urn:microsoft.com/office/officeart/2005/8/layout/list1"/>
    <dgm:cxn modelId="{5690060F-3DF3-4018-A5D0-17C1F8974943}" type="presParOf" srcId="{0DE73B14-0852-4CB0-9EE9-0F2B2ECBF0BF}" destId="{736DE731-12EB-43E8-922A-0171BB7968F3}" srcOrd="0" destOrd="0" presId="urn:microsoft.com/office/officeart/2005/8/layout/list1"/>
    <dgm:cxn modelId="{005CBAB8-7AC1-4DF5-BDAE-E8438168F55E}" type="presParOf" srcId="{0DE73B14-0852-4CB0-9EE9-0F2B2ECBF0BF}" destId="{E1511FC5-DA99-471E-8DB9-B3C8E97E05CD}" srcOrd="1" destOrd="0" presId="urn:microsoft.com/office/officeart/2005/8/layout/list1"/>
    <dgm:cxn modelId="{BDF6FF69-3C34-4887-BA13-7BCF4795BD7E}" type="presParOf" srcId="{B821FF20-2E84-4E88-94C4-AF88ACF35FA2}" destId="{711F7926-0030-4696-AB0F-902D98D90A30}" srcOrd="9" destOrd="0" presId="urn:microsoft.com/office/officeart/2005/8/layout/list1"/>
    <dgm:cxn modelId="{E053239D-77D0-48CD-996F-CF6B6749698C}" type="presParOf" srcId="{B821FF20-2E84-4E88-94C4-AF88ACF35FA2}" destId="{2DCB2546-7BE0-4A79-A4EE-46E935F6CE3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F29A6-C012-4BAF-B748-B4314B84A6B2}">
      <dsp:nvSpPr>
        <dsp:cNvPr id="0" name=""/>
        <dsp:cNvSpPr/>
      </dsp:nvSpPr>
      <dsp:spPr>
        <a:xfrm>
          <a:off x="0" y="693937"/>
          <a:ext cx="8352928" cy="96868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624840" rIns="648280" bIns="113792" numCol="1" spcCol="1270" anchor="t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5 сотрудников</a:t>
          </a:r>
          <a:endParaRPr lang="ru-RU" sz="1600" kern="1200" dirty="0"/>
        </a:p>
      </dsp:txBody>
      <dsp:txXfrm>
        <a:off x="0" y="693937"/>
        <a:ext cx="8352928" cy="968685"/>
      </dsp:txXfrm>
    </dsp:sp>
    <dsp:sp modelId="{3AF34DEF-BB37-45D8-A752-69E0C3D93371}">
      <dsp:nvSpPr>
        <dsp:cNvPr id="0" name=""/>
        <dsp:cNvSpPr/>
      </dsp:nvSpPr>
      <dsp:spPr>
        <a:xfrm>
          <a:off x="417646" y="14977"/>
          <a:ext cx="5847049" cy="1357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Управление жизненным циклом изделия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rgbClr val="FF000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rgbClr val="FF000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rgbClr val="FF0000"/>
            </a:solidFill>
          </a:endParaRPr>
        </a:p>
      </dsp:txBody>
      <dsp:txXfrm>
        <a:off x="483934" y="81265"/>
        <a:ext cx="5714473" cy="1225344"/>
      </dsp:txXfrm>
    </dsp:sp>
    <dsp:sp modelId="{57DDFA0C-FCCB-4819-A365-75812E8AB461}">
      <dsp:nvSpPr>
        <dsp:cNvPr id="0" name=""/>
        <dsp:cNvSpPr/>
      </dsp:nvSpPr>
      <dsp:spPr>
        <a:xfrm>
          <a:off x="0" y="2608140"/>
          <a:ext cx="8352928" cy="99716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624840" rIns="648280" bIns="113792" numCol="1" spcCol="1270" anchor="t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7086600" algn="l"/>
            </a:tabLst>
          </a:pPr>
          <a:r>
            <a:rPr lang="ru-RU" sz="1600" kern="1200" dirty="0" smtClean="0"/>
            <a:t>7 сотрудников</a:t>
          </a:r>
          <a:endParaRPr lang="ru-RU" sz="1600" kern="1200" dirty="0"/>
        </a:p>
      </dsp:txBody>
      <dsp:txXfrm>
        <a:off x="0" y="2608140"/>
        <a:ext cx="8352928" cy="997167"/>
      </dsp:txXfrm>
    </dsp:sp>
    <dsp:sp modelId="{A9230914-6FF5-4A64-9F68-91E9B728BF80}">
      <dsp:nvSpPr>
        <dsp:cNvPr id="0" name=""/>
        <dsp:cNvSpPr/>
      </dsp:nvSpPr>
      <dsp:spPr>
        <a:xfrm>
          <a:off x="417646" y="1961048"/>
          <a:ext cx="5847049" cy="1357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Проектирование агрегатов летательных аппаратов из композиционных материалов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rgbClr val="FF000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FF0000"/>
            </a:solidFill>
          </a:endParaRPr>
        </a:p>
      </dsp:txBody>
      <dsp:txXfrm>
        <a:off x="483934" y="2027336"/>
        <a:ext cx="5714473" cy="1225344"/>
      </dsp:txXfrm>
    </dsp:sp>
    <dsp:sp modelId="{2DCB2546-7BE0-4A79-A4EE-46E935F6CE33}">
      <dsp:nvSpPr>
        <dsp:cNvPr id="0" name=""/>
        <dsp:cNvSpPr/>
      </dsp:nvSpPr>
      <dsp:spPr>
        <a:xfrm>
          <a:off x="0" y="4514509"/>
          <a:ext cx="8352928" cy="108713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624840" rIns="648280" bIns="113792" numCol="1" spcCol="1270" anchor="t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5 сотрудников</a:t>
          </a:r>
          <a:endParaRPr lang="ru-RU" sz="1600" kern="1200" dirty="0"/>
        </a:p>
      </dsp:txBody>
      <dsp:txXfrm>
        <a:off x="0" y="4514509"/>
        <a:ext cx="8352928" cy="1087136"/>
      </dsp:txXfrm>
    </dsp:sp>
    <dsp:sp modelId="{E1511FC5-DA99-471E-8DB9-B3C8E97E05CD}">
      <dsp:nvSpPr>
        <dsp:cNvPr id="0" name=""/>
        <dsp:cNvSpPr/>
      </dsp:nvSpPr>
      <dsp:spPr>
        <a:xfrm>
          <a:off x="417646" y="3805050"/>
          <a:ext cx="5847049" cy="1357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Проектирование самолетов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rgbClr val="FF000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FF0000"/>
            </a:solidFill>
          </a:endParaRPr>
        </a:p>
      </dsp:txBody>
      <dsp:txXfrm>
        <a:off x="483934" y="3871338"/>
        <a:ext cx="5714473" cy="1225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0.15639</cdr:x>
      <cdr:y>0.17391</cdr:y>
    </cdr:from>
    <cdr:to>
      <cdr:x>0.22224</cdr:x>
      <cdr:y>0.27798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1368152" y="576064"/>
          <a:ext cx="576064" cy="3447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</cdr:spPr>
      <cdr:txBody>
        <a:bodyPr xmlns:a="http://schemas.openxmlformats.org/drawingml/2006/main" wrap="square" lIns="128016" tIns="64008" rIns="128016" bIns="64008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022574"/>
              </a:solidFill>
              <a:latin typeface="Arial Narrow" panose="020B0606020202030204" pitchFamily="34" charset="0"/>
            </a:rPr>
            <a:t>75</a:t>
          </a:r>
          <a:endParaRPr lang="ru-RU" sz="1400" b="1" dirty="0">
            <a:solidFill>
              <a:srgbClr val="022574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0.06585</cdr:x>
      <cdr:y>0.34727</cdr:y>
    </cdr:from>
    <cdr:to>
      <cdr:x>0.13169</cdr:x>
      <cdr:y>0.45134</cdr:y>
    </cdr:to>
    <cdr:sp macro="" textlink="">
      <cdr:nvSpPr>
        <cdr:cNvPr id="4" name="TextBox 21"/>
        <cdr:cNvSpPr txBox="1"/>
      </cdr:nvSpPr>
      <cdr:spPr>
        <a:xfrm xmlns:a="http://schemas.openxmlformats.org/drawingml/2006/main">
          <a:off x="576064" y="1150286"/>
          <a:ext cx="576064" cy="3447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</cdr:spPr>
      <cdr:txBody>
        <a:bodyPr xmlns:a="http://schemas.openxmlformats.org/drawingml/2006/main" wrap="square" lIns="128016" tIns="64008" rIns="128016" bIns="64008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022574"/>
              </a:solidFill>
              <a:latin typeface="Arial Narrow" panose="020B0606020202030204" pitchFamily="34" charset="0"/>
            </a:rPr>
            <a:t>50</a:t>
          </a:r>
          <a:endParaRPr lang="ru-RU" sz="1400" b="1" dirty="0">
            <a:solidFill>
              <a:srgbClr val="022574"/>
            </a:solidFill>
            <a:latin typeface="Arial Narrow" panose="020B0606020202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13E4FEE4-E6B1-4AAE-9AC7-9FB8D81A2C34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9FA8AD1-69BE-4F77-97F8-A85150CEA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2720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95669871-C592-49DA-AEC0-D7E2835BF11B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6CDFBFB-C47B-4CFE-BC56-416023914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2386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DFBFB-C47B-4CFE-BC56-416023914E5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523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98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76" indent="-285721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86" indent="-228577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040" indent="-228577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194" indent="-228577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348" indent="-228577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502" indent="-228577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657" indent="-228577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811" indent="-228577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A37CDAD-5432-4EED-8ED1-4146B894C81C}" type="slidenum">
              <a:rPr kumimoji="0" lang="ru-RU" altLang="ru-RU" sz="1200">
                <a:latin typeface="Calibri" pitchFamily="34" charset="0"/>
              </a:rPr>
              <a:pPr/>
              <a:t>24</a:t>
            </a:fld>
            <a:endParaRPr kumimoji="0"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DFBFB-C47B-4CFE-BC56-416023914E5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523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F5555-503D-4323-AEF6-6AED348CB0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532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DFBFB-C47B-4CFE-BC56-416023914E5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523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DFBFB-C47B-4CFE-BC56-416023914E5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5480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DFBFB-C47B-4CFE-BC56-416023914E5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523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DFBFB-C47B-4CFE-BC56-416023914E5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471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DFBFB-C47B-4CFE-BC56-416023914E5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374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DFBFB-C47B-4CFE-BC56-416023914E5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523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DFBFB-C47B-4CFE-BC56-416023914E55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523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F5555-503D-4323-AEF6-6AED348CB0EB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8123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98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727" indent="-285663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657" indent="-228531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720" indent="-228531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6783" indent="-228531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3846" indent="-2285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0908" indent="-2285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7972" indent="-2285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034" indent="-2285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A37CDAD-5432-4EED-8ED1-4146B894C81C}" type="slidenum">
              <a:rPr kumimoji="0" lang="ru-RU" altLang="ru-RU" sz="1200">
                <a:solidFill>
                  <a:prstClr val="black"/>
                </a:solidFill>
                <a:latin typeface="Calibri" pitchFamily="34" charset="0"/>
              </a:rPr>
              <a:pPr/>
              <a:t>23</a:t>
            </a:fld>
            <a:endParaRPr kumimoji="0" lang="ru-RU" altLang="ru-RU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ont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2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96863"/>
            <a:ext cx="34671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9331" y="2682880"/>
            <a:ext cx="5767754" cy="1470025"/>
          </a:xfrm>
        </p:spPr>
        <p:txBody>
          <a:bodyPr/>
          <a:lstStyle>
            <a:lvl1pPr>
              <a:defRPr>
                <a:solidFill>
                  <a:srgbClr val="00237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79331" y="4438651"/>
            <a:ext cx="5767754" cy="261610"/>
          </a:xfrm>
        </p:spPr>
        <p:txBody>
          <a:bodyPr/>
          <a:lstStyle>
            <a:lvl1pPr algn="ctr">
              <a:defRPr>
                <a:solidFill>
                  <a:srgbClr val="606A74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31775" y="6007100"/>
            <a:ext cx="235267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511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28347" y="933455"/>
            <a:ext cx="2406813" cy="2616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38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45923" y="47625"/>
            <a:ext cx="2180492" cy="3473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83264" y="47625"/>
            <a:ext cx="1621982" cy="3473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509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981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981075"/>
            <a:ext cx="9144000" cy="26161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94663" y="6597650"/>
            <a:ext cx="187325" cy="184150"/>
          </a:xfrm>
        </p:spPr>
        <p:txBody>
          <a:bodyPr/>
          <a:lstStyle>
            <a:lvl1pPr>
              <a:defRPr/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318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161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EBB9B-84C5-4ADC-AADE-D153EA60A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686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928-4B5F-4F9E-AB27-D8D425F36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2956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4099123"/>
            <a:ext cx="77724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D4AD-88F4-4E9B-BDED-DBBD25860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31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00101"/>
            <a:ext cx="4044462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800101"/>
            <a:ext cx="4044462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AD0FB-761C-44CF-855B-C961E70D1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9802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5543"/>
            <a:ext cx="4040066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805543"/>
            <a:ext cx="4041531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0EEED-B101-4521-A6C9-49A15F16E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197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3CDD5-6E5B-4134-B65F-DB49C1C1A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992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E59E6-EE3A-4965-9BAC-768A7ED99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364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4446" y="933451"/>
            <a:ext cx="8330712" cy="13603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4748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19082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FFA9C-F399-4E3D-B157-A63C0A34F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6354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A5FF9-2851-4823-93B6-8CE5160A5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129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84938" y="800101"/>
            <a:ext cx="6801862" cy="1308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9BD69-C969-4F0E-AB06-21548A844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069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23943" y="19051"/>
            <a:ext cx="2155580" cy="20748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12675" y="19051"/>
            <a:ext cx="4970591" cy="2074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166F0-7D0E-436B-A372-08E05BD26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263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ont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2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6227" y="296866"/>
            <a:ext cx="34671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9331" y="2682884"/>
            <a:ext cx="5767754" cy="1470025"/>
          </a:xfrm>
        </p:spPr>
        <p:txBody>
          <a:bodyPr/>
          <a:lstStyle>
            <a:lvl1pPr>
              <a:defRPr>
                <a:solidFill>
                  <a:srgbClr val="00237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79331" y="4438651"/>
            <a:ext cx="5767754" cy="261610"/>
          </a:xfrm>
        </p:spPr>
        <p:txBody>
          <a:bodyPr/>
          <a:lstStyle>
            <a:lvl1pPr algn="ctr">
              <a:defRPr>
                <a:solidFill>
                  <a:srgbClr val="606A74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31777" y="6007100"/>
            <a:ext cx="235267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91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4446" y="933451"/>
            <a:ext cx="8330712" cy="13603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2312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9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4099127"/>
            <a:ext cx="77724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147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4450" y="933453"/>
            <a:ext cx="4094285" cy="1717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9408" y="933453"/>
            <a:ext cx="4095750" cy="1717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368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5543"/>
            <a:ext cx="4040066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14957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4" y="1805543"/>
            <a:ext cx="4041531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4" y="2174875"/>
            <a:ext cx="4041531" cy="14957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342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86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4099127"/>
            <a:ext cx="77724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7855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779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19697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435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5374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8"/>
            <a:ext cx="54864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8059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28349" y="933455"/>
            <a:ext cx="2406813" cy="2616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055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45923" y="47625"/>
            <a:ext cx="2180492" cy="3473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83264" y="47625"/>
            <a:ext cx="1621982" cy="3473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52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981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981075"/>
            <a:ext cx="9144000" cy="26161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94665" y="6597650"/>
            <a:ext cx="187552" cy="184666"/>
          </a:xfrm>
        </p:spPr>
        <p:txBody>
          <a:bodyPr/>
          <a:lstStyle>
            <a:lvl1pPr>
              <a:defRPr/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728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4448" y="933453"/>
            <a:ext cx="4094285" cy="1717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9408" y="933453"/>
            <a:ext cx="4095750" cy="1717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44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5543"/>
            <a:ext cx="4040066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14957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2" y="1805543"/>
            <a:ext cx="4041531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1531" cy="14957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4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7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50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19697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435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23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8"/>
            <a:ext cx="54864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90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0450" y="47625"/>
            <a:ext cx="6796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add title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4813" y="933450"/>
            <a:ext cx="832961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 smtClean="0"/>
              <a:t>Click to change format</a:t>
            </a:r>
            <a:endParaRPr lang="en-US" smtClean="0"/>
          </a:p>
          <a:p>
            <a:pPr lvl="1"/>
            <a:r>
              <a:rPr lang="en-US" smtClean="0"/>
              <a:t>Level 1</a:t>
            </a:r>
          </a:p>
          <a:p>
            <a:pPr lvl="2"/>
            <a:r>
              <a:rPr lang="en-US" smtClean="0"/>
              <a:t>Level 2</a:t>
            </a:r>
          </a:p>
          <a:p>
            <a:pPr lvl="3"/>
            <a:r>
              <a:rPr lang="en-US" smtClean="0"/>
              <a:t>Level 3</a:t>
            </a:r>
          </a:p>
          <a:p>
            <a:pPr lvl="3"/>
            <a:r>
              <a:rPr lang="en-US" smtClean="0"/>
              <a:t>Level 3</a:t>
            </a:r>
          </a:p>
          <a:p>
            <a:pPr lvl="3"/>
            <a:r>
              <a:rPr lang="en-US" smtClean="0"/>
              <a:t>Level 3</a:t>
            </a:r>
          </a:p>
          <a:p>
            <a:pPr lvl="1"/>
            <a:r>
              <a:rPr lang="en-US" smtClean="0"/>
              <a:t>Level 1</a:t>
            </a:r>
          </a:p>
          <a:p>
            <a:pPr lvl="2"/>
            <a:r>
              <a:rPr lang="en-US" smtClean="0"/>
              <a:t>Level 2</a:t>
            </a:r>
          </a:p>
          <a:p>
            <a:pPr lvl="2"/>
            <a:r>
              <a:rPr lang="en-US" smtClean="0"/>
              <a:t>Level 2</a:t>
            </a:r>
          </a:p>
          <a:p>
            <a:pPr lvl="1"/>
            <a:r>
              <a:rPr lang="en-US" smtClean="0"/>
              <a:t>Level 1</a:t>
            </a:r>
          </a:p>
        </p:txBody>
      </p:sp>
      <p:sp>
        <p:nvSpPr>
          <p:cNvPr id="370692" name="Line 4"/>
          <p:cNvSpPr>
            <a:spLocks noChangeShapeType="1"/>
          </p:cNvSpPr>
          <p:nvPr/>
        </p:nvSpPr>
        <p:spPr bwMode="auto">
          <a:xfrm>
            <a:off x="8564563" y="6677025"/>
            <a:ext cx="0" cy="123825"/>
          </a:xfrm>
          <a:prstGeom prst="line">
            <a:avLst/>
          </a:prstGeom>
          <a:noFill/>
          <a:ln w="19050">
            <a:solidFill>
              <a:srgbClr val="DC241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2988" y="6640513"/>
            <a:ext cx="1873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606A74"/>
                </a:solidFill>
                <a:latin typeface="Arial" charset="0"/>
              </a:defRPr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0694" name="Rectangle 6"/>
          <p:cNvSpPr>
            <a:spLocks noChangeArrowheads="1"/>
          </p:cNvSpPr>
          <p:nvPr/>
        </p:nvSpPr>
        <p:spPr bwMode="auto">
          <a:xfrm>
            <a:off x="0" y="638175"/>
            <a:ext cx="9144000" cy="36513"/>
          </a:xfrm>
          <a:prstGeom prst="rect">
            <a:avLst/>
          </a:prstGeom>
          <a:solidFill>
            <a:srgbClr val="606A7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charset="0"/>
            </a:endParaRPr>
          </a:p>
        </p:txBody>
      </p:sp>
      <p:pic>
        <p:nvPicPr>
          <p:cNvPr id="6151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2238"/>
            <a:ext cx="17589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52500" rtl="0" eaLnBrk="1" fontAlgn="base" hangingPunct="1">
        <a:spcBef>
          <a:spcPct val="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293688" indent="-292100" algn="l" defTabSz="952500" rtl="0" eaLnBrk="1" fontAlgn="base" hangingPunct="1">
        <a:spcBef>
          <a:spcPct val="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2pPr>
      <a:lvl3pPr marL="577850" indent="-282575" algn="l" defTabSz="952500" rtl="0" eaLnBrk="1" fontAlgn="base" hangingPunct="1">
        <a:spcBef>
          <a:spcPct val="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3pPr>
      <a:lvl4pPr marL="871538" indent="-284163" algn="l" defTabSz="952500" rtl="0" eaLnBrk="1" fontAlgn="base" hangingPunct="1">
        <a:spcBef>
          <a:spcPct val="0"/>
        </a:spcBef>
        <a:spcAft>
          <a:spcPct val="0"/>
        </a:spcAft>
        <a:buChar char="-"/>
        <a:defRPr sz="1700">
          <a:solidFill>
            <a:schemeClr val="tx1"/>
          </a:solidFill>
          <a:latin typeface="+mn-lt"/>
        </a:defRPr>
      </a:lvl4pPr>
      <a:lvl5pPr marL="2057400" indent="-228600" algn="l" defTabSz="952500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514600" indent="-228600" algn="l" defTabSz="952500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971800" indent="-228600" algn="l" defTabSz="952500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3429000" indent="-228600" algn="l" defTabSz="952500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886200" indent="-228600" algn="l" defTabSz="952500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92400" y="19050"/>
            <a:ext cx="63865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0100"/>
            <a:ext cx="82296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0" y="6486525"/>
            <a:ext cx="9144000" cy="17463"/>
          </a:xfrm>
          <a:prstGeom prst="rect">
            <a:avLst/>
          </a:prstGeom>
          <a:gradFill rotWithShape="1">
            <a:gsLst>
              <a:gs pos="0">
                <a:srgbClr val="606A74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charset="0"/>
            </a:endParaRPr>
          </a:p>
        </p:txBody>
      </p:sp>
      <p:pic>
        <p:nvPicPr>
          <p:cNvPr id="5125" name="Picture 8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6503988"/>
            <a:ext cx="14493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5577" name="Line 9"/>
          <p:cNvSpPr>
            <a:spLocks noChangeShapeType="1"/>
          </p:cNvSpPr>
          <p:nvPr/>
        </p:nvSpPr>
        <p:spPr bwMode="auto">
          <a:xfrm>
            <a:off x="8564563" y="6677025"/>
            <a:ext cx="0" cy="123825"/>
          </a:xfrm>
          <a:prstGeom prst="line">
            <a:avLst/>
          </a:prstGeom>
          <a:noFill/>
          <a:ln w="19050">
            <a:solidFill>
              <a:srgbClr val="606A74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3655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2988" y="6640513"/>
            <a:ext cx="1873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606A74"/>
                </a:solidFill>
                <a:latin typeface="Arial" charset="0"/>
              </a:defRPr>
            </a:lvl1pPr>
          </a:lstStyle>
          <a:p>
            <a:pPr>
              <a:defRPr/>
            </a:pPr>
            <a:fld id="{FA7B5D66-19B9-4812-8CCC-71A28BBE7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-3175" y="625475"/>
            <a:ext cx="9144000" cy="17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237E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rgbClr val="00237E"/>
          </a:solidFill>
          <a:latin typeface="+mj-lt"/>
          <a:ea typeface="+mj-ea"/>
          <a:cs typeface="+mj-cs"/>
        </a:defRPr>
      </a:lvl1pPr>
      <a:lvl2pPr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rgbClr val="00237E"/>
          </a:solidFill>
          <a:latin typeface="Arial" charset="0"/>
        </a:defRPr>
      </a:lvl2pPr>
      <a:lvl3pPr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rgbClr val="00237E"/>
          </a:solidFill>
          <a:latin typeface="Arial" charset="0"/>
        </a:defRPr>
      </a:lvl3pPr>
      <a:lvl4pPr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rgbClr val="00237E"/>
          </a:solidFill>
          <a:latin typeface="Arial" charset="0"/>
        </a:defRPr>
      </a:lvl4pPr>
      <a:lvl5pPr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rgbClr val="00237E"/>
          </a:solidFill>
          <a:latin typeface="Arial" charset="0"/>
        </a:defRPr>
      </a:lvl5pPr>
      <a:lvl6pPr marL="457200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rgbClr val="00237E"/>
          </a:solidFill>
          <a:latin typeface="Arial" charset="0"/>
        </a:defRPr>
      </a:lvl6pPr>
      <a:lvl7pPr marL="914400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rgbClr val="00237E"/>
          </a:solidFill>
          <a:latin typeface="Arial" charset="0"/>
        </a:defRPr>
      </a:lvl7pPr>
      <a:lvl8pPr marL="1371600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rgbClr val="00237E"/>
          </a:solidFill>
          <a:latin typeface="Arial" charset="0"/>
        </a:defRPr>
      </a:lvl8pPr>
      <a:lvl9pPr marL="1828800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rgbClr val="00237E"/>
          </a:solidFill>
          <a:latin typeface="Arial" charset="0"/>
        </a:defRPr>
      </a:lvl9pPr>
    </p:titleStyle>
    <p:bodyStyle>
      <a:lvl1pPr marL="342900" indent="-342900" algn="l" defTabSz="952500" rtl="0" eaLnBrk="1" fontAlgn="base" hangingPunct="1">
        <a:spcBef>
          <a:spcPct val="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293688" indent="-292100" algn="l" defTabSz="952500" rtl="0" eaLnBrk="1" fontAlgn="base" hangingPunct="1">
        <a:spcBef>
          <a:spcPct val="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2pPr>
      <a:lvl3pPr marL="577850" indent="-282575" algn="l" defTabSz="952500" rtl="0" eaLnBrk="1" fontAlgn="base" hangingPunct="1">
        <a:spcBef>
          <a:spcPct val="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3pPr>
      <a:lvl4pPr marL="871538" indent="-284163" algn="l" defTabSz="952500" rtl="0" eaLnBrk="1" fontAlgn="base" hangingPunct="1">
        <a:spcBef>
          <a:spcPct val="0"/>
        </a:spcBef>
        <a:spcAft>
          <a:spcPct val="0"/>
        </a:spcAft>
        <a:buChar char="-"/>
        <a:defRPr sz="1700">
          <a:solidFill>
            <a:schemeClr val="tx1"/>
          </a:solidFill>
          <a:latin typeface="+mn-lt"/>
        </a:defRPr>
      </a:lvl4pPr>
      <a:lvl5pPr marL="2057400" indent="-228600" algn="l" defTabSz="952500" rtl="0" eaLnBrk="1" fontAlgn="base" hangingPunct="1">
        <a:spcBef>
          <a:spcPct val="0"/>
        </a:spcBef>
        <a:spcAft>
          <a:spcPct val="0"/>
        </a:spcAft>
        <a:buChar char="-"/>
        <a:defRPr sz="1700">
          <a:solidFill>
            <a:schemeClr val="tx1"/>
          </a:solidFill>
          <a:latin typeface="+mn-lt"/>
        </a:defRPr>
      </a:lvl5pPr>
      <a:lvl6pPr marL="2514600" indent="-228600" algn="l" defTabSz="952500" rtl="0" eaLnBrk="1" fontAlgn="base" hangingPunct="1">
        <a:spcBef>
          <a:spcPct val="0"/>
        </a:spcBef>
        <a:spcAft>
          <a:spcPct val="0"/>
        </a:spcAft>
        <a:buChar char="-"/>
        <a:defRPr sz="1700">
          <a:solidFill>
            <a:schemeClr val="tx1"/>
          </a:solidFill>
          <a:latin typeface="+mn-lt"/>
        </a:defRPr>
      </a:lvl6pPr>
      <a:lvl7pPr marL="2971800" indent="-228600" algn="l" defTabSz="952500" rtl="0" eaLnBrk="1" fontAlgn="base" hangingPunct="1">
        <a:spcBef>
          <a:spcPct val="0"/>
        </a:spcBef>
        <a:spcAft>
          <a:spcPct val="0"/>
        </a:spcAft>
        <a:buChar char="-"/>
        <a:defRPr sz="1700">
          <a:solidFill>
            <a:schemeClr val="tx1"/>
          </a:solidFill>
          <a:latin typeface="+mn-lt"/>
        </a:defRPr>
      </a:lvl7pPr>
      <a:lvl8pPr marL="3429000" indent="-228600" algn="l" defTabSz="952500" rtl="0" eaLnBrk="1" fontAlgn="base" hangingPunct="1">
        <a:spcBef>
          <a:spcPct val="0"/>
        </a:spcBef>
        <a:spcAft>
          <a:spcPct val="0"/>
        </a:spcAft>
        <a:buChar char="-"/>
        <a:defRPr sz="1700">
          <a:solidFill>
            <a:schemeClr val="tx1"/>
          </a:solidFill>
          <a:latin typeface="+mn-lt"/>
        </a:defRPr>
      </a:lvl8pPr>
      <a:lvl9pPr marL="3886200" indent="-228600" algn="l" defTabSz="952500" rtl="0" eaLnBrk="1" fontAlgn="base" hangingPunct="1">
        <a:spcBef>
          <a:spcPct val="0"/>
        </a:spcBef>
        <a:spcAft>
          <a:spcPct val="0"/>
        </a:spcAft>
        <a:buChar char="-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0450" y="47626"/>
            <a:ext cx="6796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add title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4813" y="933450"/>
            <a:ext cx="832961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 smtClean="0"/>
              <a:t>Click to change format</a:t>
            </a:r>
            <a:endParaRPr lang="en-US" smtClean="0"/>
          </a:p>
          <a:p>
            <a:pPr lvl="1"/>
            <a:r>
              <a:rPr lang="en-US" smtClean="0"/>
              <a:t>Level 1</a:t>
            </a:r>
          </a:p>
          <a:p>
            <a:pPr lvl="2"/>
            <a:r>
              <a:rPr lang="en-US" smtClean="0"/>
              <a:t>Level 2</a:t>
            </a:r>
          </a:p>
          <a:p>
            <a:pPr lvl="3"/>
            <a:r>
              <a:rPr lang="en-US" smtClean="0"/>
              <a:t>Level 3</a:t>
            </a:r>
          </a:p>
          <a:p>
            <a:pPr lvl="3"/>
            <a:r>
              <a:rPr lang="en-US" smtClean="0"/>
              <a:t>Level 3</a:t>
            </a:r>
          </a:p>
          <a:p>
            <a:pPr lvl="3"/>
            <a:r>
              <a:rPr lang="en-US" smtClean="0"/>
              <a:t>Level 3</a:t>
            </a:r>
          </a:p>
          <a:p>
            <a:pPr lvl="1"/>
            <a:r>
              <a:rPr lang="en-US" smtClean="0"/>
              <a:t>Level 1</a:t>
            </a:r>
          </a:p>
          <a:p>
            <a:pPr lvl="2"/>
            <a:r>
              <a:rPr lang="en-US" smtClean="0"/>
              <a:t>Level 2</a:t>
            </a:r>
          </a:p>
          <a:p>
            <a:pPr lvl="2"/>
            <a:r>
              <a:rPr lang="en-US" smtClean="0"/>
              <a:t>Level 2</a:t>
            </a:r>
          </a:p>
          <a:p>
            <a:pPr lvl="1"/>
            <a:r>
              <a:rPr lang="en-US" smtClean="0"/>
              <a:t>Level 1</a:t>
            </a:r>
          </a:p>
        </p:txBody>
      </p:sp>
      <p:sp>
        <p:nvSpPr>
          <p:cNvPr id="370692" name="Line 4"/>
          <p:cNvSpPr>
            <a:spLocks noChangeShapeType="1"/>
          </p:cNvSpPr>
          <p:nvPr/>
        </p:nvSpPr>
        <p:spPr bwMode="auto">
          <a:xfrm>
            <a:off x="8564563" y="6677029"/>
            <a:ext cx="0" cy="123825"/>
          </a:xfrm>
          <a:prstGeom prst="line">
            <a:avLst/>
          </a:prstGeom>
          <a:noFill/>
          <a:ln w="19050">
            <a:solidFill>
              <a:srgbClr val="DC241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2988" y="6640513"/>
            <a:ext cx="1875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606A74"/>
                </a:solidFill>
                <a:latin typeface="Arial" charset="0"/>
              </a:defRPr>
            </a:lvl1pPr>
          </a:lstStyle>
          <a:p>
            <a:fld id="{2A68B57E-DC94-4281-9E0D-BFAEADDAC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0694" name="Rectangle 6"/>
          <p:cNvSpPr>
            <a:spLocks noChangeArrowheads="1"/>
          </p:cNvSpPr>
          <p:nvPr/>
        </p:nvSpPr>
        <p:spPr bwMode="auto">
          <a:xfrm>
            <a:off x="0" y="638179"/>
            <a:ext cx="9144000" cy="36513"/>
          </a:xfrm>
          <a:prstGeom prst="rect">
            <a:avLst/>
          </a:prstGeom>
          <a:solidFill>
            <a:srgbClr val="606A7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6151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2238"/>
            <a:ext cx="17589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075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ftr="0" dt="0"/>
  <p:txStyles>
    <p:titleStyle>
      <a:lvl1pPr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52500" rtl="0" eaLnBrk="1" fontAlgn="base" hangingPunct="1">
        <a:spcBef>
          <a:spcPct val="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293688" indent="-292100" algn="l" defTabSz="952500" rtl="0" eaLnBrk="1" fontAlgn="base" hangingPunct="1">
        <a:spcBef>
          <a:spcPct val="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2pPr>
      <a:lvl3pPr marL="577850" indent="-282575" algn="l" defTabSz="952500" rtl="0" eaLnBrk="1" fontAlgn="base" hangingPunct="1">
        <a:spcBef>
          <a:spcPct val="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3pPr>
      <a:lvl4pPr marL="871538" indent="-284163" algn="l" defTabSz="952500" rtl="0" eaLnBrk="1" fontAlgn="base" hangingPunct="1">
        <a:spcBef>
          <a:spcPct val="0"/>
        </a:spcBef>
        <a:spcAft>
          <a:spcPct val="0"/>
        </a:spcAft>
        <a:buChar char="-"/>
        <a:defRPr sz="1700">
          <a:solidFill>
            <a:schemeClr val="tx1"/>
          </a:solidFill>
          <a:latin typeface="+mn-lt"/>
        </a:defRPr>
      </a:lvl4pPr>
      <a:lvl5pPr marL="2057400" indent="-228600" algn="l" defTabSz="952500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514600" indent="-228600" algn="l" defTabSz="952500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971800" indent="-228600" algn="l" defTabSz="952500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3429000" indent="-228600" algn="l" defTabSz="952500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886200" indent="-228600" algn="l" defTabSz="952500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microsoft.com/office/2007/relationships/hdphoto" Target="../media/hdphoto6.wdp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3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4.jpeg"/><Relationship Id="rId7" Type="http://schemas.openxmlformats.org/officeDocument/2006/relationships/image" Target="../media/image36.jpe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11" Type="http://schemas.openxmlformats.org/officeDocument/2006/relationships/image" Target="../media/image51.jpeg"/><Relationship Id="rId5" Type="http://schemas.openxmlformats.org/officeDocument/2006/relationships/image" Target="../media/image46.jpeg"/><Relationship Id="rId10" Type="http://schemas.openxmlformats.org/officeDocument/2006/relationships/image" Target="../media/image50.jpeg"/><Relationship Id="rId4" Type="http://schemas.openxmlformats.org/officeDocument/2006/relationships/image" Target="../media/image45.jpeg"/><Relationship Id="rId9" Type="http://schemas.openxmlformats.org/officeDocument/2006/relationships/image" Target="../media/image4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636912"/>
            <a:ext cx="5760640" cy="2016224"/>
          </a:xfrm>
        </p:spPr>
        <p:txBody>
          <a:bodyPr/>
          <a:lstStyle/>
          <a:p>
            <a:pPr algn="ctr"/>
            <a:r>
              <a:rPr lang="ru-RU" sz="3200" dirty="0" smtClean="0"/>
              <a:t>Модель подготовки кадров для авиастроительной отрасли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6381328"/>
            <a:ext cx="2465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22.09.2016г., Алушта, Крым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8197" y="5086925"/>
            <a:ext cx="37341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i="1" dirty="0" smtClean="0">
                <a:solidFill>
                  <a:srgbClr val="00237E"/>
                </a:solidFill>
                <a:latin typeface="+mj-lt"/>
                <a:ea typeface="Arial" charset="0"/>
              </a:rPr>
              <a:t>Гакаев А.Ж.</a:t>
            </a:r>
          </a:p>
          <a:p>
            <a:pPr algn="r"/>
            <a:r>
              <a:rPr lang="ru-RU" sz="1400" i="1" dirty="0" smtClean="0">
                <a:solidFill>
                  <a:srgbClr val="00237E"/>
                </a:solidFill>
                <a:latin typeface="+mj-lt"/>
                <a:ea typeface="Arial" charset="0"/>
              </a:rPr>
              <a:t>Заместитель директора</a:t>
            </a:r>
          </a:p>
          <a:p>
            <a:pPr algn="r"/>
            <a:r>
              <a:rPr lang="ru-RU" sz="1400" i="1" dirty="0" smtClean="0">
                <a:solidFill>
                  <a:srgbClr val="00237E"/>
                </a:solidFill>
                <a:latin typeface="+mj-lt"/>
                <a:ea typeface="Arial" charset="0"/>
              </a:rPr>
              <a:t>Департамента по персоналу ПАО «ОАК»</a:t>
            </a:r>
            <a:endParaRPr lang="ru-RU" sz="1400" i="1" dirty="0">
              <a:solidFill>
                <a:srgbClr val="00237E"/>
              </a:solidFill>
              <a:latin typeface="+mj-lt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5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852936"/>
            <a:ext cx="6840760" cy="1152128"/>
          </a:xfrm>
        </p:spPr>
        <p:txBody>
          <a:bodyPr/>
          <a:lstStyle/>
          <a:p>
            <a:pPr algn="ctr"/>
            <a:r>
              <a:rPr lang="ru-RU" sz="4000" b="0" dirty="0" smtClean="0">
                <a:latin typeface="Arial Narrow" panose="020B0606020202030204" pitchFamily="34" charset="0"/>
              </a:rPr>
              <a:t>Подготовка рабочих кадров</a:t>
            </a:r>
            <a:r>
              <a:rPr lang="ru-RU" sz="2400" dirty="0" smtClean="0">
                <a:latin typeface="Arial Narrow" panose="020B0606020202030204" pitchFamily="34" charset="0"/>
              </a:rPr>
              <a:t>                                                                       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                                                                        </a:t>
            </a:r>
            <a:r>
              <a:rPr lang="ru-RU" sz="2400" b="0" i="1" dirty="0">
                <a:latin typeface="Arial Narrow" panose="020B0606020202030204" pitchFamily="34" charset="0"/>
              </a:rPr>
              <a:t/>
            </a:r>
            <a:br>
              <a:rPr lang="ru-RU" sz="2400" b="0" i="1" dirty="0">
                <a:latin typeface="Arial Narrow" panose="020B0606020202030204" pitchFamily="34" charset="0"/>
              </a:rPr>
            </a:br>
            <a:r>
              <a:rPr lang="ru-RU" sz="2400" b="0" i="1" dirty="0" smtClean="0">
                <a:latin typeface="Arial Narrow" panose="020B0606020202030204" pitchFamily="34" charset="0"/>
              </a:rPr>
              <a:t/>
            </a:r>
            <a:br>
              <a:rPr lang="ru-RU" sz="2400" b="0" i="1" dirty="0" smtClean="0">
                <a:latin typeface="Arial Narrow" panose="020B0606020202030204" pitchFamily="34" charset="0"/>
              </a:rPr>
            </a:br>
            <a:r>
              <a:rPr lang="en-US" sz="2400" b="0" i="1" dirty="0" smtClean="0">
                <a:latin typeface="Arial Narrow" panose="020B0606020202030204" pitchFamily="34" charset="0"/>
              </a:rPr>
              <a:t/>
            </a:r>
            <a:br>
              <a:rPr lang="en-US" sz="2400" b="0" i="1" dirty="0" smtClean="0">
                <a:latin typeface="Arial Narrow" panose="020B0606020202030204" pitchFamily="34" charset="0"/>
              </a:rPr>
            </a:br>
            <a:r>
              <a:rPr lang="en-US" sz="2400" b="0" i="1" dirty="0">
                <a:latin typeface="Arial Narrow" panose="020B0606020202030204" pitchFamily="34" charset="0"/>
              </a:rPr>
              <a:t/>
            </a:r>
            <a:br>
              <a:rPr lang="en-US" sz="2400" b="0" i="1" dirty="0">
                <a:latin typeface="Arial Narrow" panose="020B0606020202030204" pitchFamily="34" charset="0"/>
              </a:rPr>
            </a:br>
            <a:r>
              <a:rPr lang="en-US" sz="2400" b="0" i="1" dirty="0" smtClean="0">
                <a:latin typeface="Arial Narrow" panose="020B0606020202030204" pitchFamily="34" charset="0"/>
              </a:rPr>
              <a:t/>
            </a:r>
            <a:br>
              <a:rPr lang="en-US" sz="2400" b="0" i="1" dirty="0" smtClean="0">
                <a:latin typeface="Arial Narrow" panose="020B0606020202030204" pitchFamily="34" charset="0"/>
              </a:rPr>
            </a:br>
            <a:endParaRPr lang="ru-RU" sz="3600" b="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3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Группа 51"/>
          <p:cNvGrpSpPr/>
          <p:nvPr/>
        </p:nvGrpSpPr>
        <p:grpSpPr>
          <a:xfrm>
            <a:off x="179512" y="825099"/>
            <a:ext cx="8748464" cy="3312368"/>
            <a:chOff x="179512" y="980728"/>
            <a:chExt cx="8748464" cy="3312368"/>
          </a:xfrm>
        </p:grpSpPr>
        <p:graphicFrame>
          <p:nvGraphicFramePr>
            <p:cNvPr id="7" name="Диаграмма 6"/>
            <p:cNvGraphicFramePr/>
            <p:nvPr>
              <p:extLst>
                <p:ext uri="{D42A27DB-BD31-4B8C-83A1-F6EECF244321}">
                  <p14:modId xmlns:p14="http://schemas.microsoft.com/office/powerpoint/2010/main" xmlns="" val="3750870728"/>
                </p:ext>
              </p:extLst>
            </p:nvPr>
          </p:nvGraphicFramePr>
          <p:xfrm>
            <a:off x="179512" y="980728"/>
            <a:ext cx="8748464" cy="33123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6995860" y="2636912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140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28184" y="2708920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22574"/>
                  </a:solidFill>
                  <a:latin typeface="Arial Narrow" panose="020B0606020202030204" pitchFamily="34" charset="0"/>
                </a:rPr>
                <a:t>75</a:t>
              </a:r>
              <a:endParaRPr lang="ru-RU" sz="1400" b="1" dirty="0">
                <a:solidFill>
                  <a:srgbClr val="022574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5576" y="2492896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194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47664" y="1916832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340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44008" y="2492896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178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95860" y="2253983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22574"/>
                  </a:solidFill>
                  <a:latin typeface="Arial Narrow" panose="020B0606020202030204" pitchFamily="34" charset="0"/>
                </a:rPr>
                <a:t>126</a:t>
              </a:r>
              <a:endParaRPr lang="ru-RU" sz="1400" b="1" dirty="0">
                <a:solidFill>
                  <a:srgbClr val="022574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36096" y="2780928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25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36096" y="2492896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22574"/>
                  </a:solidFill>
                  <a:latin typeface="Arial Narrow" panose="020B0606020202030204" pitchFamily="34" charset="0"/>
                </a:rPr>
                <a:t>60</a:t>
              </a:r>
              <a:endParaRPr lang="ru-RU" sz="1400" b="1" dirty="0">
                <a:solidFill>
                  <a:srgbClr val="022574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44008" y="2204864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22574"/>
                  </a:solidFill>
                  <a:latin typeface="Arial Narrow" panose="020B0606020202030204" pitchFamily="34" charset="0"/>
                </a:rPr>
                <a:t>42</a:t>
              </a:r>
              <a:endParaRPr lang="ru-RU" sz="1400" b="1" dirty="0">
                <a:solidFill>
                  <a:srgbClr val="022574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59832" y="2802530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22574"/>
                  </a:solidFill>
                  <a:latin typeface="Arial Narrow" panose="020B0606020202030204" pitchFamily="34" charset="0"/>
                </a:rPr>
                <a:t>66</a:t>
              </a:r>
              <a:endParaRPr lang="ru-RU" sz="1400" b="1" dirty="0">
                <a:solidFill>
                  <a:srgbClr val="022574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51920" y="2802530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53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01974" y="2636912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128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01974" y="2364210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22574"/>
                  </a:solidFill>
                  <a:latin typeface="Arial Narrow" panose="020B0606020202030204" pitchFamily="34" charset="0"/>
                </a:rPr>
                <a:t>387</a:t>
              </a:r>
              <a:endParaRPr lang="ru-RU" sz="1400" b="1" dirty="0">
                <a:solidFill>
                  <a:srgbClr val="022574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5652120" y="1003954"/>
              <a:ext cx="2880320" cy="492443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3335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Потребность  в выпускниках  в 2016 году – 2050 чел.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491326" y="-27384"/>
            <a:ext cx="7617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22574"/>
                </a:solidFill>
                <a:latin typeface="+mj-lt"/>
              </a:rPr>
              <a:t>Потребность предприятий ОАК в специалистах со</a:t>
            </a:r>
          </a:p>
          <a:p>
            <a:pPr algn="r"/>
            <a:r>
              <a:rPr lang="ru-RU" sz="2000" dirty="0" smtClean="0">
                <a:solidFill>
                  <a:srgbClr val="022574"/>
                </a:solidFill>
                <a:latin typeface="+mj-lt"/>
              </a:rPr>
              <a:t>средним и начальным профессиональным образованием</a:t>
            </a:r>
            <a:endParaRPr lang="ru-RU" sz="2000" dirty="0">
              <a:solidFill>
                <a:srgbClr val="022574"/>
              </a:solidFill>
              <a:latin typeface="+mj-lt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539552" y="3861048"/>
            <a:ext cx="8424936" cy="2996952"/>
            <a:chOff x="539552" y="4077072"/>
            <a:chExt cx="8424936" cy="2694298"/>
          </a:xfrm>
        </p:grpSpPr>
        <p:graphicFrame>
          <p:nvGraphicFramePr>
            <p:cNvPr id="35" name="Диаграмма 34"/>
            <p:cNvGraphicFramePr/>
            <p:nvPr>
              <p:extLst>
                <p:ext uri="{D42A27DB-BD31-4B8C-83A1-F6EECF244321}">
                  <p14:modId xmlns:p14="http://schemas.microsoft.com/office/powerpoint/2010/main" xmlns="" val="1171843660"/>
                </p:ext>
              </p:extLst>
            </p:nvPr>
          </p:nvGraphicFramePr>
          <p:xfrm>
            <a:off x="539552" y="4077072"/>
            <a:ext cx="8424936" cy="26942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795523" y="5065229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232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95523" y="4853905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22574"/>
                  </a:solidFill>
                  <a:latin typeface="Arial Narrow" panose="020B0606020202030204" pitchFamily="34" charset="0"/>
                </a:rPr>
                <a:t>50</a:t>
              </a:r>
              <a:endParaRPr lang="ru-RU" sz="1400" b="1" dirty="0">
                <a:solidFill>
                  <a:srgbClr val="022574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70446" y="4720519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350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71349" y="4440247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22574"/>
                  </a:solidFill>
                  <a:latin typeface="Arial Narrow" panose="020B0606020202030204" pitchFamily="34" charset="0"/>
                </a:rPr>
                <a:t>75</a:t>
              </a:r>
              <a:endParaRPr lang="ru-RU" sz="1400" b="1" dirty="0">
                <a:solidFill>
                  <a:srgbClr val="022574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5975" y="5350764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125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75975" y="5013176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22574"/>
                  </a:solidFill>
                  <a:latin typeface="Arial Narrow" panose="020B0606020202030204" pitchFamily="34" charset="0"/>
                </a:rPr>
                <a:t>395</a:t>
              </a:r>
              <a:endParaRPr lang="ru-RU" sz="1400" b="1" dirty="0">
                <a:solidFill>
                  <a:srgbClr val="022574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31840" y="5388546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22574"/>
                  </a:solidFill>
                  <a:latin typeface="Arial Narrow" panose="020B0606020202030204" pitchFamily="34" charset="0"/>
                </a:rPr>
                <a:t>78</a:t>
              </a:r>
              <a:endParaRPr lang="ru-RU" sz="1400" b="1" dirty="0">
                <a:solidFill>
                  <a:srgbClr val="022574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23928" y="5460554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42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16016" y="5373216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132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16016" y="5091820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22574"/>
                  </a:solidFill>
                  <a:latin typeface="Arial Narrow" panose="020B0606020202030204" pitchFamily="34" charset="0"/>
                </a:rPr>
                <a:t>42</a:t>
              </a:r>
              <a:endParaRPr lang="ru-RU" sz="1400" b="1" dirty="0">
                <a:solidFill>
                  <a:srgbClr val="022574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08104" y="5177586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22574"/>
                  </a:solidFill>
                  <a:latin typeface="Arial Narrow" panose="020B0606020202030204" pitchFamily="34" charset="0"/>
                </a:rPr>
                <a:t>60</a:t>
              </a:r>
              <a:endParaRPr lang="ru-RU" sz="1400" b="1" dirty="0">
                <a:solidFill>
                  <a:srgbClr val="022574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508104" y="5388546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25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300192" y="5373216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22574"/>
                  </a:solidFill>
                  <a:latin typeface="Arial Narrow" panose="020B0606020202030204" pitchFamily="34" charset="0"/>
                </a:rPr>
                <a:t>93</a:t>
              </a:r>
              <a:endParaRPr lang="ru-RU" sz="1400" b="1" dirty="0">
                <a:solidFill>
                  <a:srgbClr val="022574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050515" y="5373216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112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92280" y="5156556"/>
              <a:ext cx="576064" cy="3447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22574"/>
                  </a:solidFill>
                  <a:latin typeface="Arial Narrow" panose="020B0606020202030204" pitchFamily="34" charset="0"/>
                </a:rPr>
                <a:t>45</a:t>
              </a:r>
              <a:endParaRPr lang="ru-RU" sz="1400" b="1" dirty="0">
                <a:solidFill>
                  <a:srgbClr val="022574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5724128" y="4167254"/>
              <a:ext cx="2808312" cy="442713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3335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Потребность  в выпускниках  в 2017 году – 1975 чел.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B57E-DC94-4281-9E0D-BFAEADDAC6D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6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3"/>
          <p:cNvSpPr>
            <a:spLocks noGrp="1"/>
          </p:cNvSpPr>
          <p:nvPr>
            <p:ph idx="1"/>
          </p:nvPr>
        </p:nvSpPr>
        <p:spPr>
          <a:xfrm>
            <a:off x="107505" y="2940445"/>
            <a:ext cx="5832648" cy="3554819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1400" b="0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Цель олимпиады</a:t>
            </a:r>
            <a:r>
              <a:rPr lang="ru-RU" sz="1400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- выявление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наиболее талантливых и одаренных студентов</a:t>
            </a:r>
            <a:r>
              <a:rPr lang="ru-RU" sz="1400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обучающихся по образовательным программам среднего профессионального образования, </a:t>
            </a:r>
            <a:r>
              <a:rPr lang="ru-RU" sz="1400" b="0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проверка способности студентов к самостоятельной профессиональной </a:t>
            </a:r>
            <a:r>
              <a:rPr lang="ru-RU" sz="1400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деятельности.</a:t>
            </a: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endParaRPr lang="ru-RU" sz="1400" b="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1400" b="0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Участники из 18 профильных учреждений</a:t>
            </a:r>
            <a:r>
              <a:rPr lang="ru-RU" sz="1400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СПО из Москвы и Московской области, Самары, Казани, Новосибирска, Нижнего Новгорода и других городов.</a:t>
            </a: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endParaRPr lang="ru-RU" sz="1400" b="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1400" b="0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Оценка работ</a:t>
            </a:r>
            <a:r>
              <a:rPr lang="ru-RU" sz="1400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0" dirty="0">
                <a:solidFill>
                  <a:srgbClr val="002060"/>
                </a:solidFill>
                <a:latin typeface="Arial Narrow" panose="020B0606020202030204" pitchFamily="34" charset="0"/>
              </a:rPr>
              <a:t>осуществлялась членами жюри, состоящего из представителей </a:t>
            </a:r>
            <a:r>
              <a:rPr lang="ru-RU" sz="1400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Филиала ПАО </a:t>
            </a:r>
            <a:r>
              <a:rPr lang="ru-RU" sz="1400" b="0" dirty="0">
                <a:solidFill>
                  <a:srgbClr val="002060"/>
                </a:solidFill>
                <a:latin typeface="Arial Narrow" panose="020B0606020202030204" pitchFamily="34" charset="0"/>
              </a:rPr>
              <a:t>«Компания «Сухой» </a:t>
            </a:r>
            <a:r>
              <a:rPr lang="ru-RU" sz="1400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«НАЗ им. </a:t>
            </a:r>
            <a:r>
              <a:rPr lang="ru-RU" sz="1400" b="0" dirty="0">
                <a:solidFill>
                  <a:srgbClr val="002060"/>
                </a:solidFill>
                <a:latin typeface="Arial Narrow" panose="020B0606020202030204" pitchFamily="34" charset="0"/>
              </a:rPr>
              <a:t>В.П. Чкалова», АО «Новосибирский авиаремонтный завод» Холдинга «Вертолёты России», Министерства труда, занятости и трудовых ресурсов Новосибирской области)</a:t>
            </a: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endParaRPr lang="ru-RU" sz="1400" b="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1400" b="0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Первое </a:t>
            </a:r>
            <a:r>
              <a:rPr lang="ru-RU" sz="1400" b="0" u="sng" dirty="0">
                <a:solidFill>
                  <a:srgbClr val="002060"/>
                </a:solidFill>
                <a:latin typeface="Arial Narrow" panose="020B0606020202030204" pitchFamily="34" charset="0"/>
              </a:rPr>
              <a:t>место </a:t>
            </a:r>
            <a:r>
              <a:rPr lang="ru-RU" sz="1400" b="0" dirty="0">
                <a:solidFill>
                  <a:srgbClr val="002060"/>
                </a:solidFill>
                <a:latin typeface="Arial Narrow" panose="020B0606020202030204" pitchFamily="34" charset="0"/>
              </a:rPr>
              <a:t>в олимпиаде занял студент «Политехнического колледжа </a:t>
            </a:r>
            <a:r>
              <a:rPr lang="ru-RU" sz="1400" b="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им.Н.Н.Годовикова</a:t>
            </a:r>
            <a:r>
              <a:rPr lang="ru-RU" sz="1400" b="0" dirty="0">
                <a:solidFill>
                  <a:srgbClr val="002060"/>
                </a:solidFill>
                <a:latin typeface="Arial Narrow" panose="020B0606020202030204" pitchFamily="34" charset="0"/>
              </a:rPr>
              <a:t>» (Москва)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430" y="1395933"/>
            <a:ext cx="61462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Организаторы: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Министерство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образования и науки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РФ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Министерство труда, занятости и трудовых ресурсов Новосибирской области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Новосибирский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авиационный технический колледж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им. Б.С. </a:t>
            </a:r>
            <a:r>
              <a:rPr lang="ru-RU" sz="1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Галущака</a:t>
            </a:r>
            <a:endParaRPr lang="ru-RU" sz="1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ПАО «Объединенная авиастроительная корпорация»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76" y="764704"/>
            <a:ext cx="8766496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Всероссийская олимпиада по специальностям направления «Авиационная и ракетно-космическая техника», 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г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Новосибирск, 2016 год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662988" y="6640513"/>
            <a:ext cx="187325" cy="184150"/>
          </a:xfrm>
        </p:spPr>
        <p:txBody>
          <a:bodyPr/>
          <a:lstStyle/>
          <a:p>
            <a:fld id="{2A68B57E-DC94-4281-9E0D-BFAEADDAC6DB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24443" y="-25643"/>
            <a:ext cx="7219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Мероприятия по развитию сети профильных ОУ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среднего профессионального образования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481" b="11923"/>
          <a:stretch/>
        </p:blipFill>
        <p:spPr>
          <a:xfrm>
            <a:off x="6084168" y="1628800"/>
            <a:ext cx="2854406" cy="1872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519" b="12789"/>
          <a:stretch/>
        </p:blipFill>
        <p:spPr>
          <a:xfrm>
            <a:off x="6084168" y="3861048"/>
            <a:ext cx="2854406" cy="19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28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B57E-DC94-4281-9E0D-BFAEADDAC6DB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0998" y="916451"/>
            <a:ext cx="8914501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Дополнительный конкурс МОН РФ по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созданию Межрегиональных центров компетенций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0998" y="1257141"/>
            <a:ext cx="88634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 заявки субъектов РФ – Амурская область, Республика Саха (Якутия), Хабаровский край</a:t>
            </a:r>
          </a:p>
          <a:p>
            <a:r>
              <a:rPr lang="ru-RU" sz="14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Хабаровский край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– победитель в области подготовки кадров по направлению «Промышленные и инженерные технологии (Специализация – Машиностроение, управление сложными техническими системами, обработка металлов)».</a:t>
            </a:r>
          </a:p>
          <a:p>
            <a:endParaRPr lang="ru-RU" sz="1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Якорный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партнер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– Филиал ПАО «Компания «Сухой»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sz="1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КнААЗ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им. Ю.А.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Гагарина»</a:t>
            </a:r>
          </a:p>
          <a:p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Профильные учреждения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образования ПАО «ОАК», участвующие в проекте: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«Комсомольский-на-Амуре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государственный технический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университет»;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«Комсомольский-на-Амуре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авиационно-технический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техникум»;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«Комсомольский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на-Амуре авиастроительный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лицей»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Субсидии из бюджета на создание МЦК – 600 млн. руб. (на 2016-2017 гг.)</a:t>
            </a:r>
          </a:p>
          <a:p>
            <a:endParaRPr lang="ru-RU" sz="1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Проект Межрегионального центра компетенций включает в себя:</a:t>
            </a:r>
          </a:p>
          <a:p>
            <a:pPr marL="342900" indent="-342900">
              <a:buAutoNum type="arabicParenR"/>
            </a:pPr>
            <a:r>
              <a:rPr lang="ru-RU" sz="14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Учебный центр </a:t>
            </a:r>
            <a:r>
              <a:rPr lang="ru-RU" sz="1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организует разработку и апробацию экспериментальных образовательных программ 2 групп студентов, разрабатывает рекомендации для системы СПО по реализации образовательных программ, формирует банк образовательных программ, оказывает методическую поддержку, организует обмен опытом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;</a:t>
            </a:r>
          </a:p>
          <a:p>
            <a:pPr marL="342900" indent="-342900">
              <a:buAutoNum type="arabicParenR"/>
            </a:pPr>
            <a:r>
              <a:rPr lang="ru-RU" sz="14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Тренировочный полигон ,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оборудованный по стандартам </a:t>
            </a:r>
            <a:r>
              <a:rPr lang="en-US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World Skills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для практической подготовки студентов экспериментальных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групп и членов национальной сборной России для участия в мировых (европейских) чемпионатах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World Skills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 по компетенциям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sz="1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Мехатроника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», «Инженерный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дизайн </a:t>
            </a:r>
            <a:r>
              <a:rPr lang="en-US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CAD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», «Токарные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работы на станках с числовым программным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управлением», «Фрезерные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работы на станках с числовым программным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управлением», «Производственная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сборка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изделий», «Сварочные технологии», «Изготовление прототипов», «Обработка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листового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металла», «Электромонтажные работы».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4443" y="25743"/>
            <a:ext cx="7219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Участие профильных ОУ в федеральных программах развития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среднего профессионального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0174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62988" y="6640513"/>
            <a:ext cx="158505" cy="184666"/>
          </a:xfrm>
        </p:spPr>
        <p:txBody>
          <a:bodyPr/>
          <a:lstStyle/>
          <a:p>
            <a:fld id="{2A68B57E-DC94-4281-9E0D-BFAEADDAC6DB}" type="slidenum">
              <a:rPr lang="ru-RU" smtClean="0">
                <a:latin typeface="Arial"/>
              </a:rPr>
              <a:pPr/>
              <a:t>14</a:t>
            </a:fld>
            <a:endParaRPr lang="ru-RU" dirty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4443" y="25743"/>
            <a:ext cx="7219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Мероприятия по развитию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профессиональных квалификаций </a:t>
            </a:r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молодых рабочих и инженерных кадров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337258" y="715740"/>
            <a:ext cx="8555222" cy="584775"/>
          </a:xfrm>
          <a:prstGeom prst="rect">
            <a:avLst/>
          </a:prstGeom>
          <a:solidFill>
            <a:srgbClr val="002060"/>
          </a:solidFill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altLang="ru-RU" dirty="0">
                <a:solidFill>
                  <a:srgbClr val="FFFFFF"/>
                </a:solidFill>
              </a:rPr>
              <a:t>Открытый корпоративный чемпионат </a:t>
            </a:r>
            <a:r>
              <a:rPr lang="en-US" altLang="ru-RU" dirty="0" smtClean="0">
                <a:solidFill>
                  <a:srgbClr val="FFFFFF"/>
                </a:solidFill>
              </a:rPr>
              <a:t>201</a:t>
            </a:r>
            <a:r>
              <a:rPr lang="ru-RU" altLang="ru-RU" dirty="0" smtClean="0">
                <a:solidFill>
                  <a:srgbClr val="FFFFFF"/>
                </a:solidFill>
              </a:rPr>
              <a:t>6</a:t>
            </a:r>
            <a:r>
              <a:rPr lang="en-US" altLang="ru-RU" dirty="0" smtClean="0">
                <a:solidFill>
                  <a:srgbClr val="FFFFFF"/>
                </a:solidFill>
              </a:rPr>
              <a:t> </a:t>
            </a:r>
            <a:r>
              <a:rPr lang="ru-RU" altLang="ru-RU" dirty="0">
                <a:solidFill>
                  <a:srgbClr val="FFFFFF"/>
                </a:solidFill>
              </a:rPr>
              <a:t>ПАО «ОАК» по профессиональному мастерству по стандартам </a:t>
            </a:r>
            <a:r>
              <a:rPr lang="en-US" altLang="ru-RU" dirty="0" err="1">
                <a:solidFill>
                  <a:srgbClr val="FFFFFF"/>
                </a:solidFill>
              </a:rPr>
              <a:t>WorldSkills</a:t>
            </a: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407547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>
              <a:defRPr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2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 5 июня 2016 г.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 г. Ульяновске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состоялся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Второй Открытый корпоративный чемпионат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ПАО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«ОАК» по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профессиональному мастерству по стандартам </a:t>
            </a:r>
            <a:r>
              <a:rPr lang="en-US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WorldSkills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2127627"/>
            <a:ext cx="5616624" cy="144655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Компетенции:</a:t>
            </a:r>
            <a:r>
              <a:rPr lang="ru-RU" u="sng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pPr marL="176213" indent="-176213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Фрезерные работы на станках с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ЧПУ;</a:t>
            </a:r>
          </a:p>
          <a:p>
            <a:pPr marL="176213" indent="-176213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Токарные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работы на станках с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ЧПУ;</a:t>
            </a:r>
          </a:p>
          <a:p>
            <a:pPr marL="176213" indent="-176213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Инженерная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графика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CAD;</a:t>
            </a:r>
          </a:p>
          <a:p>
            <a:pPr marL="176213" indent="-176213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Производственная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сборка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изделий авиационной техники (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презентационная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);</a:t>
            </a:r>
          </a:p>
          <a:p>
            <a:pPr marL="176213" indent="-176213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Монтажник </a:t>
            </a:r>
            <a:r>
              <a:rPr lang="ru-RU" sz="1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электрообрудования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летательных аппаратов (презентационная)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3528" y="2127627"/>
            <a:ext cx="3096344" cy="1231106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ru-RU" altLang="ru-RU" sz="1800" b="1" u="sng" dirty="0">
                <a:latin typeface="Arial Narrow" panose="020B0606020202030204" pitchFamily="34" charset="0"/>
                <a:cs typeface="Arial" panose="020B0604020202020204" pitchFamily="34" charset="0"/>
              </a:rPr>
              <a:t>Организаторы Чемпионата: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ПАО «ОАК»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Правительство Ульяновской области</a:t>
            </a:r>
            <a:endParaRPr lang="ru-RU" alt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Союз «</a:t>
            </a:r>
            <a:r>
              <a:rPr lang="ru-RU" altLang="ru-RU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Ворлдскиллс</a:t>
            </a: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 Россия» </a:t>
            </a:r>
            <a:endParaRPr lang="ru-RU" altLang="ru-RU" sz="1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АО </a:t>
            </a: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«Авиастар- СП</a:t>
            </a:r>
            <a:r>
              <a:rPr lang="ru-RU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  <a:endParaRPr lang="ru-RU" alt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N:\Департамент по подготовке персонала\Проекты ДПП\Чемпионат Hi Tech\2015\Фото\IMG_197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3400" y="4869160"/>
            <a:ext cx="237510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91696" y="3636893"/>
            <a:ext cx="8221604" cy="80021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рамках чемпионата также прошли:</a:t>
            </a:r>
            <a:r>
              <a:rPr lang="ru-RU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u="sng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557213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Соревнования </a:t>
            </a:r>
            <a:r>
              <a:rPr lang="en-US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Junior Skills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школьников Ульяновской области,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557213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Финал он-</a:t>
            </a:r>
            <a:r>
              <a:rPr lang="ru-RU" sz="1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лайн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чемпионата </a:t>
            </a:r>
            <a:r>
              <a:rPr lang="en-US" sz="1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AviaBattle</a:t>
            </a:r>
            <a:r>
              <a:rPr lang="en-US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среди школьников-победителей региональных чемпионатов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23528" y="4509120"/>
            <a:ext cx="3803854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Участники Чемпионата</a:t>
            </a:r>
            <a:r>
              <a:rPr lang="ru-RU" altLang="ru-RU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:</a:t>
            </a:r>
          </a:p>
          <a:p>
            <a:endParaRPr lang="ru-RU" altLang="ru-RU" sz="1050" b="1" u="sng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190 человек из </a:t>
            </a:r>
            <a:r>
              <a:rPr lang="en-US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1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0 ДЗО ПАО «ОАК», а также КТРВ: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77 участников - рабочих и инженеров;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71 эксперт (в </a:t>
            </a:r>
            <a:r>
              <a:rPr lang="ru-RU" sz="1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т.ч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. 3 эксперта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WS)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42 участника деловой программы.</a:t>
            </a:r>
          </a:p>
        </p:txBody>
      </p:sp>
      <p:pic>
        <p:nvPicPr>
          <p:cNvPr id="12" name="Picture 3" descr="N:\Департамент по подготовке персонала\Проекты ДПП\Чемпионат Hi Tech\2015\Фото\IMG_2028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52992"/>
            <a:ext cx="2572648" cy="171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90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2330450" y="188640"/>
            <a:ext cx="6634163" cy="40826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2060"/>
                </a:solidFill>
              </a:rPr>
              <a:t>Победители чемпионата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908AAE-8768-4B88-8BD8-3E5AF88816F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6886016"/>
              </p:ext>
            </p:extLst>
          </p:nvPr>
        </p:nvGraphicFramePr>
        <p:xfrm>
          <a:off x="251520" y="764704"/>
          <a:ext cx="8496943" cy="348997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60239"/>
                <a:gridCol w="1008112"/>
                <a:gridCol w="4104456"/>
                <a:gridCol w="1224136"/>
              </a:tblGrid>
              <a:tr h="7784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Компетенция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Место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Предприятие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Кол-во баллов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(из 100)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2"/>
                    </a:solidFill>
                  </a:tcPr>
                </a:tc>
              </a:tr>
              <a:tr h="301665">
                <a:tc rowSpan="3">
                  <a:txBody>
                    <a:bodyPr/>
                    <a:lstStyle/>
                    <a:p>
                      <a:pPr marL="93663" indent="0" algn="l" fontAlgn="b">
                        <a:tabLst>
                          <a:tab pos="273050" algn="l"/>
                        </a:tabLst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Токарные работы на станках с ЧПУ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ВАСО</a:t>
                      </a: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</a:tr>
              <a:tr h="364144">
                <a:tc vMerge="1">
                  <a:txBody>
                    <a:bodyPr/>
                    <a:lstStyle/>
                    <a:p>
                      <a:pPr marL="0" indent="177800" algn="l" defTabSz="914400" rtl="0" eaLnBrk="1" fontAlgn="b" latinLnBrk="0" hangingPunct="1">
                        <a:tabLst>
                          <a:tab pos="273050" algn="l"/>
                        </a:tabLst>
                      </a:pP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Компания «Сухой» - НАЗ им. В.П. Чкалова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</a:tr>
              <a:tr h="292245">
                <a:tc vMerge="1">
                  <a:txBody>
                    <a:bodyPr/>
                    <a:lstStyle/>
                    <a:p>
                      <a:pPr marL="0" indent="177800" algn="l" defTabSz="914400" rtl="0" eaLnBrk="1" fontAlgn="b" latinLnBrk="0" hangingPunct="1">
                        <a:tabLst>
                          <a:tab pos="273050" algn="l"/>
                        </a:tabLst>
                      </a:pP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НАЗ «Сокол» - филиал РСК</a:t>
                      </a:r>
                      <a:r>
                        <a:rPr lang="ru-RU" sz="1600" baseline="0" dirty="0" smtClean="0">
                          <a:latin typeface="Arial Narrow" panose="020B0606020202030204" pitchFamily="34" charset="0"/>
                        </a:rPr>
                        <a:t> «МиГ»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</a:tr>
              <a:tr h="292245">
                <a:tc rowSpan="3">
                  <a:txBody>
                    <a:bodyPr/>
                    <a:lstStyle/>
                    <a:p>
                      <a:pPr marL="177800" marR="0" indent="-841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2327275" algn="l"/>
                        </a:tabLst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Фрезерные работы </a:t>
                      </a:r>
                    </a:p>
                    <a:p>
                      <a:pPr marL="93663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2327275" algn="l"/>
                        </a:tabLst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 станках с ЧПУ</a:t>
                      </a:r>
                    </a:p>
                  </a:txBody>
                  <a:tcPr marL="5199" marR="5199" marT="51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Компания «Сухой» - </a:t>
                      </a:r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КнААЗ</a:t>
                      </a:r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им. </a:t>
                      </a:r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Ю.А.Гагарина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245">
                <a:tc vMerge="1">
                  <a:txBody>
                    <a:bodyPr/>
                    <a:lstStyle/>
                    <a:p>
                      <a:pPr marL="0" indent="177800" algn="l" defTabSz="914400" rtl="0" eaLnBrk="1" fontAlgn="b" latinLnBrk="0" hangingPunct="1">
                        <a:tabLst>
                          <a:tab pos="273050" algn="l"/>
                        </a:tabLst>
                      </a:pP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Компания «Сухой» - </a:t>
                      </a:r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КнААЗ</a:t>
                      </a:r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им.Ю.А.Гагарина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245">
                <a:tc vMerge="1">
                  <a:txBody>
                    <a:bodyPr/>
                    <a:lstStyle/>
                    <a:p>
                      <a:pPr marL="0" indent="177800" algn="l" defTabSz="914400" rtl="0" eaLnBrk="1" fontAlgn="b" latinLnBrk="0" hangingPunct="1">
                        <a:tabLst>
                          <a:tab pos="273050" algn="l"/>
                        </a:tabLst>
                      </a:pP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78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ВАСО</a:t>
                      </a:r>
                    </a:p>
                  </a:txBody>
                  <a:tcPr marL="5199" marR="5199" marT="51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245">
                <a:tc rowSpan="3">
                  <a:txBody>
                    <a:bodyPr/>
                    <a:lstStyle/>
                    <a:p>
                      <a:pPr marL="93663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2327275" algn="l"/>
                        </a:tabLst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Инженерная графика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Компания «Сухой» - ОКБ Сухого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</a:tr>
              <a:tr h="292245">
                <a:tc vMerge="1">
                  <a:txBody>
                    <a:bodyPr/>
                    <a:lstStyle/>
                    <a:p>
                      <a:pPr marL="0" indent="177800" algn="l" defTabSz="914400" rtl="0" eaLnBrk="1" fontAlgn="b" latinLnBrk="0" hangingPunct="1">
                        <a:tabLst>
                          <a:tab pos="273050" algn="l"/>
                        </a:tabLst>
                      </a:pP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Туполев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– КАЗ им. С.П. Горбунова</a:t>
                      </a:r>
                      <a:endParaRPr lang="ru-RU" sz="160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</a:tr>
              <a:tr h="292245">
                <a:tc vMerge="1">
                  <a:txBody>
                    <a:bodyPr/>
                    <a:lstStyle/>
                    <a:p>
                      <a:pPr marL="0" indent="177800" algn="l" defTabSz="914400" rtl="0" eaLnBrk="1" fontAlgn="b" latinLnBrk="0" hangingPunct="1">
                        <a:tabLst>
                          <a:tab pos="273050" algn="l"/>
                        </a:tabLst>
                      </a:pP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Ил</a:t>
                      </a: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</a:tr>
            </a:tbl>
          </a:graphicData>
        </a:graphic>
      </p:graphicFrame>
      <p:pic>
        <p:nvPicPr>
          <p:cNvPr id="5122" name="Picture 2" descr="N:\Департамент по подготовке персонала\Внутренние документы ДПП\ФОТО и ВИДЕО\WS 2016\МАТФ DMG награэжение small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3164676" cy="210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N:\Департамент по подготовке персонала\Внутренние документы ДПП\ФОТО и ВИДЕО\WS 2016\МАТФ DMG награэжение small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3168352" cy="211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42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2330450" y="188640"/>
            <a:ext cx="6634163" cy="40826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2060"/>
                </a:solidFill>
              </a:rPr>
              <a:t>Победители чемпионата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908AAE-8768-4B88-8BD8-3E5AF88816F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1810585"/>
              </p:ext>
            </p:extLst>
          </p:nvPr>
        </p:nvGraphicFramePr>
        <p:xfrm>
          <a:off x="683568" y="825067"/>
          <a:ext cx="7776864" cy="25319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76264"/>
                <a:gridCol w="792088"/>
                <a:gridCol w="3600400"/>
                <a:gridCol w="1008112"/>
              </a:tblGrid>
              <a:tr h="7784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Компетенция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Место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Предприятие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Кол-во баллов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(из 100)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2"/>
                    </a:solidFill>
                  </a:tcPr>
                </a:tc>
              </a:tr>
              <a:tr h="292245">
                <a:tc rowSpan="3">
                  <a:txBody>
                    <a:bodyPr/>
                    <a:lstStyle/>
                    <a:p>
                      <a:pPr marL="93663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Производственная сборка изделий АТ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Компания «Сухой» - </a:t>
                      </a:r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КнААЗ</a:t>
                      </a:r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им. </a:t>
                      </a:r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Ю.А.Гагарина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245">
                <a:tc vMerge="1">
                  <a:txBody>
                    <a:bodyPr/>
                    <a:lstStyle/>
                    <a:p>
                      <a:pPr marL="0" indent="177800" algn="l" defTabSz="914400" rtl="0" eaLnBrk="1" fontAlgn="b" latinLnBrk="0" hangingPunct="1">
                        <a:tabLst>
                          <a:tab pos="273050" algn="l"/>
                        </a:tabLst>
                      </a:pPr>
                      <a:endParaRPr lang="ru-RU" sz="160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Компания «Сухой» - НАЗ им. В.П. Чкалова</a:t>
                      </a:r>
                      <a:endParaRPr lang="ru-RU" sz="1600" dirty="0" smtClean="0">
                        <a:latin typeface="Arial Narrow" panose="020B060602020203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67,4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245">
                <a:tc vMerge="1">
                  <a:txBody>
                    <a:bodyPr/>
                    <a:lstStyle/>
                    <a:p>
                      <a:pPr marL="0" indent="177800" algn="l" defTabSz="914400" rtl="0" eaLnBrk="1" fontAlgn="b" latinLnBrk="0" hangingPunct="1">
                        <a:tabLst>
                          <a:tab pos="273050" algn="l"/>
                        </a:tabLst>
                      </a:pPr>
                      <a:endParaRPr lang="ru-RU" sz="160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Компания «Сухой» - НАЗ им. В.П. Чкалова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245">
                <a:tc rowSpan="3">
                  <a:txBody>
                    <a:bodyPr/>
                    <a:lstStyle/>
                    <a:p>
                      <a:pPr marL="93663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Монтаж электрооборудования ЛА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Корпорация «Иркут»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- ИАЗ</a:t>
                      </a:r>
                      <a:endParaRPr lang="ru-RU" sz="160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38,3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noFill/>
                  </a:tcPr>
                </a:tc>
              </a:tr>
              <a:tr h="292245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  <a:defRPr/>
                      </a:pP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РСК</a:t>
                      </a:r>
                      <a:r>
                        <a:rPr lang="ru-RU" sz="1600" baseline="0" dirty="0" smtClean="0">
                          <a:latin typeface="Arial Narrow" panose="020B0606020202030204" pitchFamily="34" charset="0"/>
                        </a:rPr>
                        <a:t> «МиГ»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5199" marR="5199" marT="5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34,3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noFill/>
                  </a:tcPr>
                </a:tc>
              </a:tr>
              <a:tr h="292245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  <a:defRPr/>
                      </a:pP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Компания «Сухой» - НАЗ им. В.П. Чкалова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5199" marR="5199" marT="51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30,5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9" marR="5199" marT="5199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6148" name="Picture 4" descr="N:\Департамент по подготовке персонала\Внутренние документы ДПП\ФОТО и ВИДЕО\WS 2016\МАТФ DMG награэжение small-83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925" y="3789040"/>
            <a:ext cx="3902075" cy="267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N:\Департамент по подготовке персонала\Внутренние документы ДПП\ФОТО и ВИДЕО\WS 2016\МАТФ DMG награэжение small-115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653150" cy="270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49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0268" y="44624"/>
            <a:ext cx="6796088" cy="576063"/>
          </a:xfrm>
        </p:spPr>
        <p:txBody>
          <a:bodyPr/>
          <a:lstStyle/>
          <a:p>
            <a:r>
              <a:rPr lang="ru-RU" b="0" dirty="0" smtClean="0">
                <a:solidFill>
                  <a:srgbClr val="002060"/>
                </a:solidFill>
              </a:rPr>
              <a:t>Выявление и поддержка</a:t>
            </a:r>
            <a:br>
              <a:rPr lang="ru-RU" b="0" dirty="0" smtClean="0">
                <a:solidFill>
                  <a:srgbClr val="002060"/>
                </a:solidFill>
              </a:rPr>
            </a:br>
            <a:r>
              <a:rPr lang="ru-RU" b="0" dirty="0" smtClean="0">
                <a:solidFill>
                  <a:srgbClr val="002060"/>
                </a:solidFill>
              </a:rPr>
              <a:t>талантливой студенческой молодежи</a:t>
            </a:r>
            <a:endParaRPr lang="ru-RU" b="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13" t="24021" r="19702" b="31037"/>
          <a:stretch/>
        </p:blipFill>
        <p:spPr>
          <a:xfrm>
            <a:off x="179512" y="764705"/>
            <a:ext cx="2498292" cy="1296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86" y="198884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Организаторы – </a:t>
            </a:r>
            <a:r>
              <a:rPr lang="ru-RU" sz="1200" dirty="0" err="1" smtClean="0">
                <a:solidFill>
                  <a:srgbClr val="002060"/>
                </a:solidFill>
              </a:rPr>
              <a:t>Минобрнауки</a:t>
            </a:r>
            <a:r>
              <a:rPr lang="ru-RU" sz="1200" dirty="0" smtClean="0">
                <a:solidFill>
                  <a:srgbClr val="002060"/>
                </a:solidFill>
              </a:rPr>
              <a:t> РФ, </a:t>
            </a:r>
            <a:r>
              <a:rPr lang="ru-RU" sz="1200" dirty="0" err="1" smtClean="0">
                <a:solidFill>
                  <a:srgbClr val="002060"/>
                </a:solidFill>
              </a:rPr>
              <a:t>госкорпорации</a:t>
            </a:r>
            <a:r>
              <a:rPr lang="ru-RU" sz="1200" dirty="0" smtClean="0">
                <a:solidFill>
                  <a:srgbClr val="002060"/>
                </a:solidFill>
              </a:rPr>
              <a:t>, вузы</a:t>
            </a:r>
          </a:p>
          <a:p>
            <a:pPr algn="just"/>
            <a:endParaRPr lang="ru-RU" sz="1200" dirty="0">
              <a:solidFill>
                <a:srgbClr val="002060"/>
              </a:solidFill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В 2015 году финальное мероприятие ВИК состоялось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26 ноября в НИЯУ МИФИ. ПАО «ОАК» - участник и интеллектуальный спонсор ВИК </a:t>
            </a:r>
          </a:p>
          <a:p>
            <a:pPr algn="just"/>
            <a:endParaRPr lang="ru-RU" sz="1200" dirty="0" smtClean="0">
              <a:solidFill>
                <a:srgbClr val="002060"/>
              </a:solidFill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Призерами </a:t>
            </a:r>
            <a:r>
              <a:rPr lang="ru-RU" sz="1200" dirty="0">
                <a:solidFill>
                  <a:srgbClr val="002060"/>
                </a:solidFill>
              </a:rPr>
              <a:t>ВИК в 2015 </a:t>
            </a:r>
            <a:r>
              <a:rPr lang="ru-RU" sz="1200" dirty="0" smtClean="0">
                <a:solidFill>
                  <a:srgbClr val="002060"/>
                </a:solidFill>
              </a:rPr>
              <a:t>году - аспиранты </a:t>
            </a:r>
            <a:r>
              <a:rPr lang="ru-RU" sz="1200" dirty="0">
                <a:solidFill>
                  <a:srgbClr val="002060"/>
                </a:solidFill>
              </a:rPr>
              <a:t>МАИ и Нижегородского ГТУ им. Алексеева </a:t>
            </a:r>
            <a:r>
              <a:rPr lang="ru-RU" sz="1200" dirty="0" smtClean="0">
                <a:solidFill>
                  <a:srgbClr val="002060"/>
                </a:solidFill>
              </a:rPr>
              <a:t>(победители КНТР)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4499992" y="692696"/>
            <a:ext cx="0" cy="6165304"/>
          </a:xfrm>
          <a:prstGeom prst="line">
            <a:avLst/>
          </a:prstGeom>
          <a:ln w="57150">
            <a:solidFill>
              <a:srgbClr val="0F1165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582376" y="5085184"/>
            <a:ext cx="45063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Направления конкурса: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3</a:t>
            </a:r>
            <a:r>
              <a:rPr lang="en-US" sz="1200" dirty="0">
                <a:solidFill>
                  <a:srgbClr val="002060"/>
                </a:solidFill>
              </a:rPr>
              <a:t>D</a:t>
            </a:r>
            <a:r>
              <a:rPr lang="ru-RU" sz="1200" dirty="0" smtClean="0">
                <a:solidFill>
                  <a:srgbClr val="002060"/>
                </a:solidFill>
              </a:rPr>
              <a:t>-</a:t>
            </a:r>
            <a:r>
              <a:rPr lang="ru-RU" sz="1200" dirty="0" err="1" smtClean="0">
                <a:solidFill>
                  <a:srgbClr val="002060"/>
                </a:solidFill>
              </a:rPr>
              <a:t>прототипирование</a:t>
            </a:r>
            <a:r>
              <a:rPr lang="ru-RU" sz="1200" dirty="0" smtClean="0">
                <a:solidFill>
                  <a:srgbClr val="002060"/>
                </a:solidFill>
              </a:rPr>
              <a:t> и </a:t>
            </a:r>
            <a:r>
              <a:rPr lang="ru-RU" sz="1200" dirty="0" err="1" smtClean="0">
                <a:solidFill>
                  <a:srgbClr val="002060"/>
                </a:solidFill>
              </a:rPr>
              <a:t>адитивные</a:t>
            </a:r>
            <a:r>
              <a:rPr lang="ru-RU" sz="1200" dirty="0" smtClean="0">
                <a:solidFill>
                  <a:srgbClr val="002060"/>
                </a:solidFill>
              </a:rPr>
              <a:t> технологии;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Виртуальный инжиниринг;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3</a:t>
            </a:r>
            <a:r>
              <a:rPr lang="en-US" sz="1200" dirty="0">
                <a:solidFill>
                  <a:srgbClr val="002060"/>
                </a:solidFill>
              </a:rPr>
              <a:t>D</a:t>
            </a:r>
            <a:r>
              <a:rPr lang="ru-RU" sz="1200" dirty="0">
                <a:solidFill>
                  <a:srgbClr val="002060"/>
                </a:solidFill>
              </a:rPr>
              <a:t>-моделирование (CAD-системы</a:t>
            </a:r>
            <a:r>
              <a:rPr lang="ru-RU" sz="1200" dirty="0" smtClean="0">
                <a:solidFill>
                  <a:srgbClr val="002060"/>
                </a:solidFill>
              </a:rPr>
              <a:t>);</a:t>
            </a:r>
          </a:p>
          <a:p>
            <a:r>
              <a:rPr lang="ru-RU" sz="1200" dirty="0">
                <a:solidFill>
                  <a:srgbClr val="002060"/>
                </a:solidFill>
              </a:rPr>
              <a:t>Инженерные расчеты;</a:t>
            </a:r>
          </a:p>
          <a:p>
            <a:r>
              <a:rPr lang="ru-RU" sz="1200" dirty="0">
                <a:solidFill>
                  <a:srgbClr val="002060"/>
                </a:solidFill>
              </a:rPr>
              <a:t>«Разработка управляющих программ </a:t>
            </a:r>
            <a:r>
              <a:rPr lang="ru-RU" sz="1200" dirty="0" smtClean="0">
                <a:solidFill>
                  <a:srgbClr val="002060"/>
                </a:solidFill>
              </a:rPr>
              <a:t>(</a:t>
            </a:r>
            <a:r>
              <a:rPr lang="ru-RU" sz="1200" dirty="0">
                <a:solidFill>
                  <a:srgbClr val="002060"/>
                </a:solidFill>
              </a:rPr>
              <a:t>CAM-системы</a:t>
            </a:r>
            <a:r>
              <a:rPr lang="ru-RU" sz="1200" dirty="0" smtClean="0">
                <a:solidFill>
                  <a:srgbClr val="002060"/>
                </a:solidFill>
              </a:rPr>
              <a:t>)»;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Участники: студенты опорных вузов (КНИТУ-КАИ, СГАУ, </a:t>
            </a:r>
            <a:r>
              <a:rPr lang="ru-RU" sz="1200" dirty="0" err="1" smtClean="0">
                <a:solidFill>
                  <a:srgbClr val="002060"/>
                </a:solidFill>
              </a:rPr>
              <a:t>УлГУ</a:t>
            </a:r>
            <a:r>
              <a:rPr lang="ru-RU" sz="1200" dirty="0" smtClean="0">
                <a:solidFill>
                  <a:srgbClr val="002060"/>
                </a:solidFill>
              </a:rPr>
              <a:t>, МАИ и др.). 26 проектов.</a:t>
            </a:r>
            <a:endParaRPr lang="ru-RU" sz="1200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 flipH="1">
            <a:off x="4525828" y="3645024"/>
            <a:ext cx="4550528" cy="0"/>
          </a:xfrm>
          <a:prstGeom prst="line">
            <a:avLst/>
          </a:prstGeom>
          <a:ln w="57150">
            <a:solidFill>
              <a:srgbClr val="0F1165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2376" y="3717032"/>
            <a:ext cx="1645808" cy="12075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2200" y="3717032"/>
            <a:ext cx="27642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Конкурс </a:t>
            </a:r>
            <a:r>
              <a:rPr lang="ru-RU" sz="1200" dirty="0" smtClean="0">
                <a:solidFill>
                  <a:srgbClr val="002060"/>
                </a:solidFill>
              </a:rPr>
              <a:t>проектов «</a:t>
            </a:r>
            <a:r>
              <a:rPr lang="en-US" sz="1200" dirty="0">
                <a:solidFill>
                  <a:srgbClr val="002060"/>
                </a:solidFill>
              </a:rPr>
              <a:t>IT AVIA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–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ИДЕЯ</a:t>
            </a:r>
            <a:r>
              <a:rPr lang="ru-RU" sz="1200" dirty="0">
                <a:solidFill>
                  <a:srgbClr val="002060"/>
                </a:solidFill>
              </a:rPr>
              <a:t>, ПРОЕКТ, РЕШЕНИЕ</a:t>
            </a:r>
            <a:r>
              <a:rPr lang="ru-RU" sz="1200" dirty="0" smtClean="0">
                <a:solidFill>
                  <a:srgbClr val="002060"/>
                </a:solidFill>
              </a:rPr>
              <a:t>!» - 2015</a:t>
            </a:r>
          </a:p>
          <a:p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Организатор </a:t>
            </a:r>
            <a:r>
              <a:rPr lang="ru-RU" sz="1200" dirty="0" smtClean="0">
                <a:solidFill>
                  <a:srgbClr val="002060"/>
                </a:solidFill>
              </a:rPr>
              <a:t>–</a:t>
            </a:r>
            <a:r>
              <a:rPr lang="ru-RU" sz="1200" dirty="0" err="1" smtClean="0">
                <a:solidFill>
                  <a:srgbClr val="002060"/>
                </a:solidFill>
              </a:rPr>
              <a:t>УлГУ</a:t>
            </a:r>
            <a:r>
              <a:rPr lang="ru-RU" sz="1200" dirty="0">
                <a:solidFill>
                  <a:srgbClr val="002060"/>
                </a:solidFill>
              </a:rPr>
              <a:t>, </a:t>
            </a:r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sz="1200" dirty="0" err="1" smtClean="0">
                <a:solidFill>
                  <a:srgbClr val="002060"/>
                </a:solidFill>
              </a:rPr>
              <a:t>Минобрнауки</a:t>
            </a:r>
            <a:r>
              <a:rPr lang="ru-RU" sz="1200" dirty="0" smtClean="0">
                <a:solidFill>
                  <a:srgbClr val="002060"/>
                </a:solidFill>
              </a:rPr>
              <a:t> РФ, ПАО </a:t>
            </a:r>
            <a:r>
              <a:rPr lang="ru-RU" sz="1200" dirty="0">
                <a:solidFill>
                  <a:srgbClr val="002060"/>
                </a:solidFill>
              </a:rPr>
              <a:t>«ОАК»</a:t>
            </a:r>
          </a:p>
        </p:txBody>
      </p:sp>
      <p:pic>
        <p:nvPicPr>
          <p:cNvPr id="1026" name="Picture 2" descr="C:\Users\a.gakaev\Desktop\Мои документы\Имиджевые мероприятия\Форум Молодежь и будущее авиации\Логотип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33" t="25509" b="7217"/>
          <a:stretch/>
        </p:blipFill>
        <p:spPr bwMode="auto">
          <a:xfrm>
            <a:off x="4525828" y="764704"/>
            <a:ext cx="2829062" cy="101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99993" y="1931348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Организатор – НИУ «МАИ», </a:t>
            </a:r>
            <a:r>
              <a:rPr lang="ru-RU" sz="1200" dirty="0" err="1" smtClean="0">
                <a:solidFill>
                  <a:srgbClr val="002060"/>
                </a:solidFill>
              </a:rPr>
              <a:t>Минобрнауки</a:t>
            </a:r>
            <a:r>
              <a:rPr lang="ru-RU" sz="1200" dirty="0" smtClean="0">
                <a:solidFill>
                  <a:srgbClr val="002060"/>
                </a:solidFill>
              </a:rPr>
              <a:t> России</a:t>
            </a: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ПАО «ОАК» - Партнер Конкурса</a:t>
            </a: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9 направлений Конкурса: авиационная техника, робототехника, двигатели и энергетические установки и др.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Более 200 работ, около 450 участников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(студентов и молодых специалистов)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B57E-DC94-4281-9E0D-BFAEADDAC6DB}" type="slidenum">
              <a:rPr lang="ru-RU" smtClean="0"/>
              <a:pPr/>
              <a:t>17</a:t>
            </a:fld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 flipH="1">
            <a:off x="50386" y="3645024"/>
            <a:ext cx="4449606" cy="0"/>
          </a:xfrm>
          <a:prstGeom prst="line">
            <a:avLst/>
          </a:prstGeom>
          <a:ln w="57150">
            <a:solidFill>
              <a:srgbClr val="0F1165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390" b="26975"/>
          <a:stretch/>
        </p:blipFill>
        <p:spPr>
          <a:xfrm>
            <a:off x="69120" y="3689663"/>
            <a:ext cx="2241954" cy="8603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120" y="4732695"/>
            <a:ext cx="4358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Организаторы – </a:t>
            </a:r>
            <a:r>
              <a:rPr lang="ru-RU" sz="1200" dirty="0" err="1" smtClean="0">
                <a:solidFill>
                  <a:srgbClr val="002060"/>
                </a:solidFill>
              </a:rPr>
              <a:t>Минобрнауки</a:t>
            </a:r>
            <a:r>
              <a:rPr lang="ru-RU" sz="1200" dirty="0" smtClean="0">
                <a:solidFill>
                  <a:srgbClr val="002060"/>
                </a:solidFill>
              </a:rPr>
              <a:t> РФ, Правительство Москвы, МГУ им. М.В. Ломоносова</a:t>
            </a:r>
          </a:p>
          <a:p>
            <a:pPr algn="just"/>
            <a:endParaRPr lang="ru-RU" sz="1200" dirty="0">
              <a:solidFill>
                <a:srgbClr val="002060"/>
              </a:solidFill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В 2015 году ПАО «ОАК» проведены лекции руководителей авиастроительных предприятий, смонтирована экспозиция для школьников и студентов</a:t>
            </a:r>
          </a:p>
          <a:p>
            <a:pPr algn="just"/>
            <a:endParaRPr lang="ru-RU" sz="1200" dirty="0">
              <a:solidFill>
                <a:srgbClr val="002060"/>
              </a:solidFill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В 2016 году планируется расширить сетку мероприятий, включив авиа-</a:t>
            </a:r>
            <a:r>
              <a:rPr lang="ru-RU" sz="1200" dirty="0" err="1" smtClean="0">
                <a:solidFill>
                  <a:srgbClr val="002060"/>
                </a:solidFill>
              </a:rPr>
              <a:t>квесты</a:t>
            </a:r>
            <a:r>
              <a:rPr lang="ru-RU" sz="1200" dirty="0" smtClean="0">
                <a:solidFill>
                  <a:srgbClr val="002060"/>
                </a:solidFill>
              </a:rPr>
              <a:t>, посещения предприятий авиастроения, семинары и другие активности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6183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852936"/>
            <a:ext cx="6840760" cy="1152128"/>
          </a:xfrm>
        </p:spPr>
        <p:txBody>
          <a:bodyPr/>
          <a:lstStyle/>
          <a:p>
            <a:pPr algn="ctr"/>
            <a:r>
              <a:rPr lang="ru-RU" sz="4000" b="0" dirty="0" smtClean="0">
                <a:latin typeface="Arial Narrow" panose="020B0606020202030204" pitchFamily="34" charset="0"/>
              </a:rPr>
              <a:t>Подготовка инженерных кадров</a:t>
            </a:r>
            <a:r>
              <a:rPr lang="ru-RU" sz="2400" dirty="0" smtClean="0">
                <a:latin typeface="Arial Narrow" panose="020B0606020202030204" pitchFamily="34" charset="0"/>
              </a:rPr>
              <a:t>                                                                       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                                                                        </a:t>
            </a:r>
            <a:r>
              <a:rPr lang="ru-RU" sz="2400" b="0" i="1" dirty="0">
                <a:latin typeface="Arial Narrow" panose="020B0606020202030204" pitchFamily="34" charset="0"/>
              </a:rPr>
              <a:t/>
            </a:r>
            <a:br>
              <a:rPr lang="ru-RU" sz="2400" b="0" i="1" dirty="0">
                <a:latin typeface="Arial Narrow" panose="020B0606020202030204" pitchFamily="34" charset="0"/>
              </a:rPr>
            </a:br>
            <a:r>
              <a:rPr lang="ru-RU" sz="2400" b="0" i="1" dirty="0" smtClean="0">
                <a:latin typeface="Arial Narrow" panose="020B0606020202030204" pitchFamily="34" charset="0"/>
              </a:rPr>
              <a:t/>
            </a:r>
            <a:br>
              <a:rPr lang="ru-RU" sz="2400" b="0" i="1" dirty="0" smtClean="0">
                <a:latin typeface="Arial Narrow" panose="020B0606020202030204" pitchFamily="34" charset="0"/>
              </a:rPr>
            </a:br>
            <a:r>
              <a:rPr lang="en-US" sz="2400" b="0" i="1" dirty="0" smtClean="0">
                <a:latin typeface="Arial Narrow" panose="020B0606020202030204" pitchFamily="34" charset="0"/>
              </a:rPr>
              <a:t/>
            </a:r>
            <a:br>
              <a:rPr lang="en-US" sz="2400" b="0" i="1" dirty="0" smtClean="0">
                <a:latin typeface="Arial Narrow" panose="020B0606020202030204" pitchFamily="34" charset="0"/>
              </a:rPr>
            </a:br>
            <a:r>
              <a:rPr lang="en-US" sz="2400" b="0" i="1" dirty="0">
                <a:latin typeface="Arial Narrow" panose="020B0606020202030204" pitchFamily="34" charset="0"/>
              </a:rPr>
              <a:t/>
            </a:r>
            <a:br>
              <a:rPr lang="en-US" sz="2400" b="0" i="1" dirty="0">
                <a:latin typeface="Arial Narrow" panose="020B0606020202030204" pitchFamily="34" charset="0"/>
              </a:rPr>
            </a:br>
            <a:r>
              <a:rPr lang="en-US" sz="2400" b="0" i="1" dirty="0" smtClean="0">
                <a:latin typeface="Arial Narrow" panose="020B0606020202030204" pitchFamily="34" charset="0"/>
              </a:rPr>
              <a:t/>
            </a:r>
            <a:br>
              <a:rPr lang="en-US" sz="2400" b="0" i="1" dirty="0" smtClean="0">
                <a:latin typeface="Arial Narrow" panose="020B0606020202030204" pitchFamily="34" charset="0"/>
              </a:rPr>
            </a:br>
            <a:endParaRPr lang="ru-RU" sz="3600" b="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7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/>
          <p:cNvGrpSpPr/>
          <p:nvPr/>
        </p:nvGrpSpPr>
        <p:grpSpPr>
          <a:xfrm>
            <a:off x="179512" y="2996952"/>
            <a:ext cx="8780521" cy="3731170"/>
            <a:chOff x="179512" y="2996952"/>
            <a:chExt cx="8780521" cy="3731170"/>
          </a:xfrm>
        </p:grpSpPr>
        <p:pic>
          <p:nvPicPr>
            <p:cNvPr id="47" name="Picture 2" descr="C:\Users\a.gimadeev\Desktop\rus_map.png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-49000"/>
                      </a14:imgEffect>
                      <a14:imgEffect>
                        <a14:colorTemperature colorTemp="1500"/>
                      </a14:imgEffect>
                      <a14:imgEffect>
                        <a14:saturation sat="66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853"/>
            <a:stretch/>
          </p:blipFill>
          <p:spPr bwMode="auto">
            <a:xfrm>
              <a:off x="179512" y="2996952"/>
              <a:ext cx="8780521" cy="37311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8" name="Группа 47"/>
            <p:cNvGrpSpPr/>
            <p:nvPr/>
          </p:nvGrpSpPr>
          <p:grpSpPr>
            <a:xfrm>
              <a:off x="1835696" y="5018682"/>
              <a:ext cx="6984385" cy="1261572"/>
              <a:chOff x="1670744" y="4494604"/>
              <a:chExt cx="7503432" cy="1937013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7607354" y="5217477"/>
                <a:ext cx="1566822" cy="323228"/>
              </a:xfrm>
              <a:prstGeom prst="rect">
                <a:avLst/>
              </a:prstGeom>
              <a:solidFill>
                <a:srgbClr val="022574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9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КОМСОМОЛЬСК-НА-АМУРЕ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811063" y="5719227"/>
                <a:ext cx="1108772" cy="323228"/>
              </a:xfrm>
              <a:prstGeom prst="rect">
                <a:avLst/>
              </a:prstGeom>
              <a:solidFill>
                <a:srgbClr val="02257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НОВОСИБИРСК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328202" y="6108389"/>
                <a:ext cx="772101" cy="323228"/>
              </a:xfrm>
              <a:prstGeom prst="rect">
                <a:avLst/>
              </a:prstGeom>
              <a:solidFill>
                <a:srgbClr val="02257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ИРКУТСК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670744" y="4494604"/>
                <a:ext cx="748733" cy="323229"/>
              </a:xfrm>
              <a:prstGeom prst="rect">
                <a:avLst/>
              </a:prstGeom>
              <a:solidFill>
                <a:srgbClr val="02257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9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  КАЗАНЬ</a:t>
                </a:r>
                <a:endParaRPr lang="ru-RU" sz="9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253376131"/>
              </p:ext>
            </p:extLst>
          </p:nvPr>
        </p:nvGraphicFramePr>
        <p:xfrm>
          <a:off x="302955" y="1086370"/>
          <a:ext cx="5966376" cy="302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6" name="Группа 75"/>
          <p:cNvGrpSpPr/>
          <p:nvPr/>
        </p:nvGrpSpPr>
        <p:grpSpPr>
          <a:xfrm>
            <a:off x="1022121" y="1165893"/>
            <a:ext cx="4835736" cy="962988"/>
            <a:chOff x="1011053" y="6122927"/>
            <a:chExt cx="5810942" cy="1348183"/>
          </a:xfrm>
        </p:grpSpPr>
        <p:cxnSp>
          <p:nvCxnSpPr>
            <p:cNvPr id="26" name="Прямая соединительная линия 25"/>
            <p:cNvCxnSpPr/>
            <p:nvPr/>
          </p:nvCxnSpPr>
          <p:spPr bwMode="auto">
            <a:xfrm flipV="1">
              <a:off x="1288232" y="6955716"/>
              <a:ext cx="1872208" cy="365164"/>
            </a:xfrm>
            <a:prstGeom prst="line">
              <a:avLst/>
            </a:prstGeom>
            <a:noFill/>
            <a:ln w="254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lg" len="lg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 bwMode="auto">
            <a:xfrm flipV="1">
              <a:off x="3160440" y="6631680"/>
              <a:ext cx="1656184" cy="324036"/>
            </a:xfrm>
            <a:prstGeom prst="line">
              <a:avLst/>
            </a:prstGeom>
            <a:noFill/>
            <a:ln w="254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lg" len="lg"/>
            </a:ln>
            <a:effectLst/>
          </p:spPr>
        </p:cxnSp>
        <p:cxnSp>
          <p:nvCxnSpPr>
            <p:cNvPr id="30" name="Прямая соединительная линия 29"/>
            <p:cNvCxnSpPr/>
            <p:nvPr/>
          </p:nvCxnSpPr>
          <p:spPr bwMode="auto">
            <a:xfrm flipV="1">
              <a:off x="4816624" y="6292204"/>
              <a:ext cx="1584176" cy="339476"/>
            </a:xfrm>
            <a:prstGeom prst="line">
              <a:avLst/>
            </a:prstGeom>
            <a:noFill/>
            <a:ln w="254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lg" len="lg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1011053" y="7104856"/>
              <a:ext cx="637219" cy="366254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340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11253" y="6816824"/>
              <a:ext cx="637219" cy="366254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540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498014" y="6486742"/>
              <a:ext cx="637219" cy="366254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600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84776" y="6122927"/>
              <a:ext cx="637219" cy="366254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chemeClr val="bg1"/>
                  </a:solidFill>
                </a:rPr>
                <a:t>1200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372200" y="1026518"/>
            <a:ext cx="2520280" cy="2638085"/>
            <a:chOff x="7696944" y="1152298"/>
            <a:chExt cx="3635313" cy="3693319"/>
          </a:xfrm>
        </p:grpSpPr>
        <p:sp>
          <p:nvSpPr>
            <p:cNvPr id="8" name="Прямоугольник 7"/>
            <p:cNvSpPr/>
            <p:nvPr/>
          </p:nvSpPr>
          <p:spPr bwMode="auto">
            <a:xfrm>
              <a:off x="7696944" y="1152298"/>
              <a:ext cx="3635313" cy="36933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52386"/>
              <a:r>
                <a:rPr lang="ru-RU" sz="1100" dirty="0">
                  <a:solidFill>
                    <a:srgbClr val="022574"/>
                  </a:solidFill>
                  <a:latin typeface="Arial Narrow" panose="020B0606020202030204" pitchFamily="34" charset="0"/>
                </a:rPr>
                <a:t>                 </a:t>
              </a:r>
            </a:p>
            <a:p>
              <a:pPr defTabSz="952386"/>
              <a:r>
                <a:rPr lang="ru-RU" sz="1100" dirty="0">
                  <a:solidFill>
                    <a:srgbClr val="022574"/>
                  </a:solidFill>
                  <a:latin typeface="Arial Narrow" panose="020B0606020202030204" pitchFamily="34" charset="0"/>
                </a:rPr>
                <a:t>                 </a:t>
              </a:r>
              <a:r>
                <a:rPr lang="ru-RU" sz="1100" dirty="0" err="1">
                  <a:solidFill>
                    <a:srgbClr val="022574"/>
                  </a:solidFill>
                  <a:latin typeface="Arial Narrow" panose="020B0606020202030204" pitchFamily="34" charset="0"/>
                </a:rPr>
                <a:t>самолето</a:t>
              </a:r>
              <a:r>
                <a:rPr lang="ru-RU" sz="1100" dirty="0">
                  <a:solidFill>
                    <a:srgbClr val="022574"/>
                  </a:solidFill>
                  <a:latin typeface="Arial Narrow" panose="020B0606020202030204" pitchFamily="34" charset="0"/>
                </a:rPr>
                <a:t>- и вертолетостроение</a:t>
              </a:r>
            </a:p>
            <a:p>
              <a:pPr defTabSz="952386"/>
              <a:r>
                <a:rPr lang="ru-RU" sz="1100" dirty="0">
                  <a:solidFill>
                    <a:srgbClr val="022574"/>
                  </a:solidFill>
                  <a:latin typeface="Arial Narrow" panose="020B0606020202030204" pitchFamily="34" charset="0"/>
                </a:rPr>
                <a:t>                 </a:t>
              </a:r>
            </a:p>
            <a:p>
              <a:pPr defTabSz="952386"/>
              <a:r>
                <a:rPr lang="ru-RU" sz="1100" dirty="0">
                  <a:solidFill>
                    <a:srgbClr val="022574"/>
                  </a:solidFill>
                  <a:latin typeface="Arial Narrow" panose="020B0606020202030204" pitchFamily="34" charset="0"/>
                </a:rPr>
                <a:t>                 авиастроение</a:t>
              </a:r>
            </a:p>
            <a:p>
              <a:pPr defTabSz="952386"/>
              <a:r>
                <a:rPr lang="ru-RU" sz="1100" dirty="0">
                  <a:solidFill>
                    <a:srgbClr val="022574"/>
                  </a:solidFill>
                  <a:latin typeface="Arial Narrow" panose="020B0606020202030204" pitchFamily="34" charset="0"/>
                </a:rPr>
                <a:t>                 </a:t>
              </a:r>
            </a:p>
            <a:p>
              <a:pPr defTabSz="952386"/>
              <a:r>
                <a:rPr lang="ru-RU" sz="1100" dirty="0">
                  <a:solidFill>
                    <a:srgbClr val="022574"/>
                  </a:solidFill>
                  <a:latin typeface="Arial Narrow" panose="020B0606020202030204" pitchFamily="34" charset="0"/>
                </a:rPr>
                <a:t>                 конструкторско-технологическое  </a:t>
              </a:r>
            </a:p>
            <a:p>
              <a:pPr defTabSz="952386"/>
              <a:r>
                <a:rPr lang="ru-RU" sz="1100" dirty="0">
                  <a:solidFill>
                    <a:srgbClr val="022574"/>
                  </a:solidFill>
                  <a:latin typeface="Arial Narrow" panose="020B0606020202030204" pitchFamily="34" charset="0"/>
                </a:rPr>
                <a:t>                 </a:t>
              </a:r>
              <a:r>
                <a:rPr lang="ru-RU" sz="1100" dirty="0" err="1">
                  <a:solidFill>
                    <a:srgbClr val="022574"/>
                  </a:solidFill>
                  <a:latin typeface="Arial Narrow" panose="020B0606020202030204" pitchFamily="34" charset="0"/>
                </a:rPr>
                <a:t>обесп</a:t>
              </a:r>
              <a:r>
                <a:rPr lang="ru-RU" sz="1100" dirty="0">
                  <a:solidFill>
                    <a:srgbClr val="022574"/>
                  </a:solidFill>
                  <a:latin typeface="Arial Narrow" panose="020B0606020202030204" pitchFamily="34" charset="0"/>
                </a:rPr>
                <a:t>. </a:t>
              </a:r>
              <a:r>
                <a:rPr lang="ru-RU" sz="1100" dirty="0" err="1">
                  <a:solidFill>
                    <a:srgbClr val="022574"/>
                  </a:solidFill>
                  <a:latin typeface="Arial Narrow" panose="020B0606020202030204" pitchFamily="34" charset="0"/>
                </a:rPr>
                <a:t>машиностроит</a:t>
              </a:r>
              <a:r>
                <a:rPr lang="ru-RU" sz="1100" dirty="0">
                  <a:solidFill>
                    <a:srgbClr val="022574"/>
                  </a:solidFill>
                  <a:latin typeface="Arial Narrow" panose="020B0606020202030204" pitchFamily="34" charset="0"/>
                </a:rPr>
                <a:t>. </a:t>
              </a:r>
              <a:r>
                <a:rPr lang="ru-RU" sz="1100" dirty="0" err="1">
                  <a:solidFill>
                    <a:srgbClr val="022574"/>
                  </a:solidFill>
                  <a:latin typeface="Arial Narrow" panose="020B0606020202030204" pitchFamily="34" charset="0"/>
                </a:rPr>
                <a:t>произв-ва</a:t>
              </a:r>
              <a:endParaRPr lang="ru-RU" sz="1100" dirty="0">
                <a:solidFill>
                  <a:srgbClr val="022574"/>
                </a:solidFill>
                <a:latin typeface="Arial Narrow" panose="020B0606020202030204" pitchFamily="34" charset="0"/>
              </a:endParaRPr>
            </a:p>
            <a:p>
              <a:pPr defTabSz="952386"/>
              <a:endParaRPr lang="ru-RU" sz="1100" dirty="0">
                <a:solidFill>
                  <a:srgbClr val="022574"/>
                </a:solidFill>
                <a:latin typeface="Arial Narrow" panose="020B0606020202030204" pitchFamily="34" charset="0"/>
              </a:endParaRPr>
            </a:p>
            <a:p>
              <a:pPr defTabSz="952386"/>
              <a:r>
                <a:rPr lang="ru-RU" sz="1100" dirty="0">
                  <a:solidFill>
                    <a:srgbClr val="022574"/>
                  </a:solidFill>
                  <a:latin typeface="Arial Narrow" panose="020B0606020202030204" pitchFamily="34" charset="0"/>
                </a:rPr>
                <a:t>                 материаловедение и технологии</a:t>
              </a:r>
            </a:p>
            <a:p>
              <a:pPr defTabSz="952386"/>
              <a:r>
                <a:rPr lang="ru-RU" sz="1100" dirty="0">
                  <a:solidFill>
                    <a:srgbClr val="022574"/>
                  </a:solidFill>
                  <a:latin typeface="Arial Narrow" panose="020B0606020202030204" pitchFamily="34" charset="0"/>
                </a:rPr>
                <a:t>                 материалов</a:t>
              </a:r>
            </a:p>
            <a:p>
              <a:pPr defTabSz="952386"/>
              <a:endParaRPr lang="ru-RU" sz="1100" dirty="0">
                <a:solidFill>
                  <a:srgbClr val="022574"/>
                </a:solidFill>
                <a:latin typeface="Arial Narrow" panose="020B0606020202030204" pitchFamily="34" charset="0"/>
              </a:endParaRPr>
            </a:p>
            <a:p>
              <a:pPr defTabSz="952386"/>
              <a:r>
                <a:rPr lang="ru-RU" sz="1100" dirty="0">
                  <a:solidFill>
                    <a:srgbClr val="022574"/>
                  </a:solidFill>
                  <a:latin typeface="Arial Narrow" panose="020B0606020202030204" pitchFamily="34" charset="0"/>
                </a:rPr>
                <a:t>                 общее кол-во студентов по        </a:t>
              </a:r>
            </a:p>
            <a:p>
              <a:pPr defTabSz="952386"/>
              <a:r>
                <a:rPr lang="ru-RU" sz="1100" dirty="0">
                  <a:solidFill>
                    <a:srgbClr val="022574"/>
                  </a:solidFill>
                  <a:latin typeface="Arial Narrow" panose="020B0606020202030204" pitchFamily="34" charset="0"/>
                </a:rPr>
                <a:t>                 целевому приему (по годам  </a:t>
              </a:r>
            </a:p>
            <a:p>
              <a:pPr defTabSz="952386"/>
              <a:r>
                <a:rPr lang="ru-RU" sz="1100" dirty="0">
                  <a:solidFill>
                    <a:srgbClr val="022574"/>
                  </a:solidFill>
                  <a:latin typeface="Arial Narrow" panose="020B0606020202030204" pitchFamily="34" charset="0"/>
                </a:rPr>
                <a:t>                 поступления)</a:t>
              </a:r>
            </a:p>
            <a:p>
              <a:pPr defTabSz="952386"/>
              <a:endParaRPr lang="ru-RU" sz="1100" dirty="0">
                <a:solidFill>
                  <a:srgbClr val="022574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12969" y="1347422"/>
              <a:ext cx="454742" cy="36625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12969" y="1851478"/>
              <a:ext cx="454742" cy="3662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12969" y="2449028"/>
              <a:ext cx="454742" cy="366254"/>
            </a:xfrm>
            <a:prstGeom prst="rect">
              <a:avLst/>
            </a:prstGeom>
            <a:solidFill>
              <a:schemeClr val="accent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12969" y="3219630"/>
              <a:ext cx="454742" cy="366254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526503" y="2993720"/>
            <a:ext cx="324815" cy="342943"/>
          </a:xfrm>
          <a:prstGeom prst="rect">
            <a:avLst/>
          </a:prstGeom>
          <a:solidFill>
            <a:srgbClr val="C00000"/>
          </a:solidFill>
        </p:spPr>
        <p:txBody>
          <a:bodyPr wrap="square" lIns="65306" tIns="32653" rIns="65306" bIns="32653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868732" y="805851"/>
            <a:ext cx="5112837" cy="2638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Количество студентов по основным специальностям</a:t>
            </a:r>
          </a:p>
        </p:txBody>
      </p:sp>
      <p:sp>
        <p:nvSpPr>
          <p:cNvPr id="45" name="Заголовок 1"/>
          <p:cNvSpPr>
            <a:spLocks noGrp="1"/>
          </p:cNvSpPr>
          <p:nvPr>
            <p:ph type="title"/>
          </p:nvPr>
        </p:nvSpPr>
        <p:spPr>
          <a:xfrm>
            <a:off x="1908402" y="115661"/>
            <a:ext cx="7127875" cy="480786"/>
          </a:xfrm>
        </p:spPr>
        <p:txBody>
          <a:bodyPr anchor="ctr"/>
          <a:lstStyle/>
          <a:p>
            <a:r>
              <a:rPr lang="ru-RU" altLang="ru-RU" b="0" dirty="0">
                <a:solidFill>
                  <a:srgbClr val="002060"/>
                </a:solidFill>
                <a:latin typeface="+mn-lt"/>
              </a:rPr>
              <a:t>Количество </a:t>
            </a:r>
            <a:r>
              <a:rPr lang="ru-RU" altLang="ru-RU" b="0" dirty="0" smtClean="0">
                <a:solidFill>
                  <a:srgbClr val="002060"/>
                </a:solidFill>
                <a:latin typeface="+mn-lt"/>
              </a:rPr>
              <a:t>студентов - </a:t>
            </a:r>
            <a:r>
              <a:rPr lang="ru-RU" altLang="ru-RU" b="0" dirty="0" err="1" smtClean="0">
                <a:solidFill>
                  <a:srgbClr val="002060"/>
                </a:solidFill>
                <a:latin typeface="+mn-lt"/>
              </a:rPr>
              <a:t>целевиков</a:t>
            </a:r>
            <a:r>
              <a:rPr lang="ru-RU" altLang="ru-RU" b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b="0" dirty="0">
                <a:solidFill>
                  <a:srgbClr val="002060"/>
                </a:solidFill>
                <a:latin typeface="+mn-lt"/>
              </a:rPr>
              <a:t>предприятий ОАК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97368" y="4327212"/>
            <a:ext cx="670376" cy="253916"/>
          </a:xfrm>
          <a:prstGeom prst="rect">
            <a:avLst/>
          </a:prstGeom>
          <a:solidFill>
            <a:srgbClr val="022574"/>
          </a:solidFill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МОСКВА</a:t>
            </a:r>
          </a:p>
        </p:txBody>
      </p:sp>
      <p:pic>
        <p:nvPicPr>
          <p:cNvPr id="55" name="Picture 4" descr="https://lh3.ggpht.com/D2j1hrNsPpcJ10ugQ_9xxuXZBDSEucGw5zg4B4wPifKUoobLDqDqeKNU5hX09jdAOt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8916" y="4437112"/>
            <a:ext cx="514772" cy="51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ttps://lh3.ggpht.com/D2j1hrNsPpcJ10ugQ_9xxuXZBDSEucGw5zg4B4wPifKUoobLDqDqeKNU5hX09jdAOt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00006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s://lh3.ggpht.com/D2j1hrNsPpcJ10ugQ_9xxuXZBDSEucGw5zg4B4wPifKUoobLDqDqeKNU5hX09jdAOt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886" y="6045665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s://lh3.ggpht.com/D2j1hrNsPpcJ10ugQ_9xxuXZBDSEucGw5zg4B4wPifKUoobLDqDqeKNU5hX09jdAOt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4020" y="5841385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907704" y="5306714"/>
            <a:ext cx="771150" cy="210518"/>
          </a:xfrm>
          <a:prstGeom prst="rect">
            <a:avLst/>
          </a:prstGeom>
          <a:solidFill>
            <a:srgbClr val="022574"/>
          </a:solidFill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УЛЬЯНОВСК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95359" y="5581269"/>
            <a:ext cx="696940" cy="230832"/>
          </a:xfrm>
          <a:prstGeom prst="rect">
            <a:avLst/>
          </a:prstGeom>
          <a:solidFill>
            <a:srgbClr val="022574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ТАГАНРОГ</a:t>
            </a:r>
            <a:endParaRPr lang="ru-RU" sz="9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46712" y="5018682"/>
            <a:ext cx="696940" cy="230832"/>
          </a:xfrm>
          <a:prstGeom prst="rect">
            <a:avLst/>
          </a:prstGeom>
          <a:solidFill>
            <a:srgbClr val="022574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САМАРА</a:t>
            </a:r>
            <a:endParaRPr lang="ru-RU" sz="9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4" name="Picture 4" descr="https://lh3.ggpht.com/D2j1hrNsPpcJ10ugQ_9xxuXZBDSEucGw5zg4B4wPifKUoobLDqDqeKNU5hX09jdAOt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079" y="4969297"/>
            <a:ext cx="329602" cy="3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s://lh3.ggpht.com/D2j1hrNsPpcJ10ugQ_9xxuXZBDSEucGw5zg4B4wPifKUoobLDqDqeKNU5hX09jdAOt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19" y="5416468"/>
            <a:ext cx="329602" cy="3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2238909" y="4716544"/>
            <a:ext cx="822697" cy="230832"/>
          </a:xfrm>
          <a:prstGeom prst="rect">
            <a:avLst/>
          </a:prstGeom>
          <a:solidFill>
            <a:srgbClr val="022574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Н.НОВГОРОД</a:t>
            </a:r>
            <a:endParaRPr lang="ru-RU" sz="9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2" name="Picture 4" descr="https://lh3.ggpht.com/D2j1hrNsPpcJ10ugQ_9xxuXZBDSEucGw5zg4B4wPifKUoobLDqDqeKNU5hX09jdAOt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9365" y="4667634"/>
            <a:ext cx="329602" cy="3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ttps://lh3.ggpht.com/D2j1hrNsPpcJ10ugQ_9xxuXZBDSEucGw5zg4B4wPifKUoobLDqDqeKNU5hX09jdAOt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2903" y="4804496"/>
            <a:ext cx="329602" cy="3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s://lh3.ggpht.com/D2j1hrNsPpcJ10ugQ_9xxuXZBDSEucGw5zg4B4wPifKUoobLDqDqeKNU5hX09jdAOt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9763" y="5247172"/>
            <a:ext cx="329602" cy="3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274274" y="4644873"/>
            <a:ext cx="696940" cy="230832"/>
          </a:xfrm>
          <a:prstGeom prst="rect">
            <a:avLst/>
          </a:prstGeom>
          <a:solidFill>
            <a:srgbClr val="022574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ВОРОНЕЖ</a:t>
            </a:r>
            <a:endParaRPr lang="ru-RU" sz="9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7" name="Picture 4" descr="https://lh3.ggpht.com/D2j1hrNsPpcJ10ugQ_9xxuXZBDSEucGw5zg4B4wPifKUoobLDqDqeKNU5hX09jdAOt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478" y="4595488"/>
            <a:ext cx="329602" cy="3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Прямоугольник 80"/>
          <p:cNvSpPr/>
          <p:nvPr/>
        </p:nvSpPr>
        <p:spPr bwMode="auto">
          <a:xfrm>
            <a:off x="3353691" y="4435164"/>
            <a:ext cx="5008331" cy="73866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333500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22574"/>
                </a:solidFill>
                <a:latin typeface="Arial Narrow" panose="020B0606020202030204" pitchFamily="34" charset="0"/>
              </a:rPr>
              <a:t>Общее количество обучающихся в вузах студентов</a:t>
            </a:r>
          </a:p>
          <a:p>
            <a:pPr algn="ctr" defTabSz="1333500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22574"/>
                </a:solidFill>
                <a:latin typeface="Arial Narrow" panose="020B0606020202030204" pitchFamily="34" charset="0"/>
              </a:rPr>
              <a:t>по целевому приему- 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1 892 чел.</a:t>
            </a:r>
            <a:r>
              <a:rPr lang="ru-RU" sz="1600" b="1" dirty="0" smtClean="0">
                <a:solidFill>
                  <a:srgbClr val="022574"/>
                </a:solidFill>
                <a:latin typeface="Arial Narrow" panose="020B0606020202030204" pitchFamily="34" charset="0"/>
              </a:rPr>
              <a:t>, </a:t>
            </a:r>
          </a:p>
          <a:p>
            <a:pPr algn="ctr" defTabSz="1333500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22574"/>
                </a:solidFill>
                <a:latin typeface="Arial Narrow" panose="020B0606020202030204" pitchFamily="34" charset="0"/>
              </a:rPr>
              <a:t>в </a:t>
            </a:r>
            <a:r>
              <a:rPr lang="ru-RU" sz="1600" b="1" dirty="0" err="1" smtClean="0">
                <a:solidFill>
                  <a:srgbClr val="022574"/>
                </a:solidFill>
                <a:latin typeface="Arial Narrow" panose="020B0606020202030204" pitchFamily="34" charset="0"/>
              </a:rPr>
              <a:t>т.ч</a:t>
            </a:r>
            <a:r>
              <a:rPr lang="ru-RU" sz="1600" b="1" dirty="0" smtClean="0">
                <a:solidFill>
                  <a:srgbClr val="022574"/>
                </a:solidFill>
                <a:latin typeface="Arial Narrow" panose="020B0606020202030204" pitchFamily="34" charset="0"/>
              </a:rPr>
              <a:t>. в опорных вузах – 1600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чел.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B57E-DC94-4281-9E0D-BFAEADDAC6D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87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13152" y="76562"/>
            <a:ext cx="5595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22574"/>
                </a:solidFill>
                <a:latin typeface="+mj-lt"/>
              </a:rPr>
              <a:t>Построение карьеры на предприятиях ОАК</a:t>
            </a:r>
            <a:endParaRPr lang="ru-RU" sz="2000" dirty="0">
              <a:solidFill>
                <a:srgbClr val="022574"/>
              </a:solidFill>
              <a:latin typeface="+mj-lt"/>
            </a:endParaRPr>
          </a:p>
        </p:txBody>
      </p:sp>
      <p:pic>
        <p:nvPicPr>
          <p:cNvPr id="1028" name="Picture 4" descr="C:\Users\y.minee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252" y="620688"/>
            <a:ext cx="915725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B57E-DC94-4281-9E0D-BFAEADDAC6D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15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1908176" y="47627"/>
            <a:ext cx="72183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3000"/>
              </a:lnSpc>
              <a:defRPr sz="20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r" eaLnBrk="0" hangingPunct="0">
              <a:lnSpc>
                <a:spcPct val="93000"/>
              </a:lnSpc>
              <a:defRPr sz="2000">
                <a:solidFill>
                  <a:schemeClr val="tx2"/>
                </a:solidFill>
                <a:latin typeface="Arial" charset="0"/>
              </a:defRPr>
            </a:lvl2pPr>
            <a:lvl3pPr algn="r" eaLnBrk="0" hangingPunct="0">
              <a:lnSpc>
                <a:spcPct val="93000"/>
              </a:lnSpc>
              <a:defRPr sz="2000">
                <a:solidFill>
                  <a:schemeClr val="tx2"/>
                </a:solidFill>
                <a:latin typeface="Arial" charset="0"/>
              </a:defRPr>
            </a:lvl3pPr>
            <a:lvl4pPr algn="r" eaLnBrk="0" hangingPunct="0">
              <a:lnSpc>
                <a:spcPct val="93000"/>
              </a:lnSpc>
              <a:defRPr sz="2000">
                <a:solidFill>
                  <a:schemeClr val="tx2"/>
                </a:solidFill>
                <a:latin typeface="Arial" charset="0"/>
              </a:defRPr>
            </a:lvl4pPr>
            <a:lvl5pPr algn="r" eaLnBrk="0" hangingPunct="0">
              <a:lnSpc>
                <a:spcPct val="93000"/>
              </a:lnSpc>
              <a:defRPr sz="2000">
                <a:solidFill>
                  <a:schemeClr val="tx2"/>
                </a:solidFill>
                <a:latin typeface="Arial" charset="0"/>
              </a:defRPr>
            </a:lvl5pPr>
            <a:lvl6pPr marL="457200" algn="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914400" algn="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1371600" algn="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1828800" algn="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/>
              <a:t>Количество обучающихся </a:t>
            </a:r>
            <a:r>
              <a:rPr lang="ru-RU" dirty="0" smtClean="0"/>
              <a:t>в опорных</a:t>
            </a:r>
          </a:p>
          <a:p>
            <a:r>
              <a:rPr lang="ru-RU" dirty="0" smtClean="0"/>
              <a:t>вузах ПАО </a:t>
            </a:r>
            <a:r>
              <a:rPr lang="ru-RU" dirty="0"/>
              <a:t>«ОАК» по основным специальностям</a:t>
            </a:r>
          </a:p>
        </p:txBody>
      </p:sp>
      <p:graphicFrame>
        <p:nvGraphicFramePr>
          <p:cNvPr id="1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0387176"/>
              </p:ext>
            </p:extLst>
          </p:nvPr>
        </p:nvGraphicFramePr>
        <p:xfrm>
          <a:off x="107505" y="836712"/>
          <a:ext cx="8839202" cy="529956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947297"/>
                <a:gridCol w="298446"/>
                <a:gridCol w="294841"/>
                <a:gridCol w="294841"/>
                <a:gridCol w="281586"/>
                <a:gridCol w="291255"/>
                <a:gridCol w="291255"/>
                <a:gridCol w="271505"/>
                <a:gridCol w="332300"/>
                <a:gridCol w="332300"/>
                <a:gridCol w="318812"/>
                <a:gridCol w="308646"/>
                <a:gridCol w="308646"/>
                <a:gridCol w="297108"/>
                <a:gridCol w="319498"/>
                <a:gridCol w="319498"/>
                <a:gridCol w="284030"/>
                <a:gridCol w="290033"/>
                <a:gridCol w="290033"/>
                <a:gridCol w="273949"/>
                <a:gridCol w="291203"/>
                <a:gridCol w="291203"/>
                <a:gridCol w="610917"/>
              </a:tblGrid>
              <a:tr h="117251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Вузы 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 </a:t>
                      </a:r>
                      <a:endParaRPr lang="ru-RU" sz="1000" b="0" i="0" u="none" strike="noStrike" kern="120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ru-RU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Направление подготовки</a:t>
                      </a:r>
                      <a:endParaRPr lang="ru-RU" sz="10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Самолето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вертолетостроение</a:t>
                      </a:r>
                      <a:endParaRPr lang="ru-RU" sz="10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Авиастроение</a:t>
                      </a:r>
                      <a:endParaRPr lang="ru-RU" sz="10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Конструкторско-технологическое обеспечение машиностроительного производства</a:t>
                      </a:r>
                      <a:endParaRPr lang="ru-RU" sz="10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Радиоэлектронные системы и комплексы</a:t>
                      </a:r>
                      <a:endParaRPr lang="ru-RU" sz="10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Материаловедение и технологии  материалов</a:t>
                      </a:r>
                      <a:endParaRPr lang="ru-RU" sz="10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Радиотехника</a:t>
                      </a:r>
                      <a:endParaRPr lang="ru-RU" sz="10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Прочие</a:t>
                      </a:r>
                      <a:endParaRPr lang="ru-RU" sz="10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Всего</a:t>
                      </a:r>
                      <a:endParaRPr lang="ru-RU" sz="10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582">
                <a:tc>
                  <a:txBody>
                    <a:bodyPr/>
                    <a:lstStyle/>
                    <a:p>
                      <a:pPr marL="0" indent="85725" algn="l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МАИ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(Москва)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119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indent="85725" algn="l" defTabSz="914400" rtl="0" eaLnBrk="1" fontAlgn="b" latinLnBrk="0" hangingPunct="1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КНИТУ-КАИ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(Казань)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indent="857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СГАУ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(Самара)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indent="857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НГТУ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(Новосибирск)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indent="857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КнАГТУ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(Комсомольск-на-Амуре)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indent="85725" algn="l" defTabSz="914400" rtl="0" eaLnBrk="1" fontAlgn="b" latinLnBrk="0" hangingPunct="1"/>
                      <a:r>
                        <a:rPr lang="ru-RU" sz="10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ИрНИТУ</a:t>
                      </a: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(Иркутск)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indent="857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ВГТУ</a:t>
                      </a:r>
                      <a:r>
                        <a:rPr lang="ru-RU" sz="10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(Воронеж)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indent="857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НижГТУ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(Нижний Новгород)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indent="85725" algn="l" defTabSz="914400" rtl="0" eaLnBrk="1" fontAlgn="b" latinLnBrk="0" hangingPunct="1"/>
                      <a:r>
                        <a:rPr lang="ru-RU" sz="10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УлГУ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(Ульяновск)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indent="85725" algn="l" defTabSz="914400" rtl="0" eaLnBrk="1" fontAlgn="b" latinLnBrk="0" hangingPunct="1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МГТУ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(Москва)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indent="85725" algn="l" defTabSz="914400" rtl="0" eaLnBrk="1" fontAlgn="b" latinLnBrk="0" hangingPunct="1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ЮФУ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(Таганрог)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indent="85725" algn="l" defTabSz="914400" rtl="0" eaLnBrk="1" fontAlgn="b" latinLnBrk="0" hangingPunct="1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МФТИ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(Жуковский)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indent="85725" algn="l" defTabSz="914400" rtl="0" eaLnBrk="1" fontAlgn="b" latinLnBrk="0" hangingPunct="1"/>
                      <a:r>
                        <a:rPr lang="ru-RU" sz="10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УлГТУ</a:t>
                      </a: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(Ульяновск)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indent="85725" algn="l" defTabSz="914400" rtl="0" eaLnBrk="1" fontAlgn="b" latinLnBrk="0" hangingPunct="1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УГАТУ</a:t>
                      </a:r>
                      <a:r>
                        <a:rPr lang="ru-RU" sz="1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(Уфа)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indent="85725" algn="l" defTabSz="914400" rtl="0" eaLnBrk="1" fontAlgn="b" latinLnBrk="0" hangingPunct="1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МИРЭА</a:t>
                      </a:r>
                      <a:r>
                        <a:rPr lang="ru-RU" sz="10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(Москва)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indent="85725" algn="l" defTabSz="914400" rtl="0" eaLnBrk="1" fontAlgn="b" latinLnBrk="0" hangingPunct="1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ТПУ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(Томск)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indent="85725" algn="l" defTabSz="914400" rtl="0" eaLnBrk="1" fontAlgn="b" latinLnBrk="0" hangingPunct="1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МЭИ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(Москва)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indent="85725" algn="l" defTabSz="914400" rtl="0" eaLnBrk="1" fontAlgn="b" latinLnBrk="0" hangingPunct="1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МГИУ</a:t>
                      </a:r>
                      <a:r>
                        <a:rPr lang="ru-RU" sz="1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(Москва)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indent="85725" algn="l" defTabSz="914400" rtl="0" eaLnBrk="1" fontAlgn="b" latinLnBrk="0" hangingPunct="1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РГРТУ 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(Рязань)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indent="85725" algn="l" defTabSz="914400" rtl="0" eaLnBrk="1" fontAlgn="b" latinLnBrk="0" hangingPunct="1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СПГУАП</a:t>
                      </a:r>
                      <a:r>
                        <a:rPr lang="ru-RU" sz="1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(Санкт-Петербург)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indent="85725" algn="l" defTabSz="914400" rtl="0" eaLnBrk="1" fontAlgn="b" latinLnBrk="0" hangingPunct="1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МЭСИ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(Москва)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indent="85725" algn="l" defTabSz="914400" rtl="0" eaLnBrk="1" fontAlgn="b" latinLnBrk="0" hangingPunct="1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МГУ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(Москва)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indent="85725" algn="l" defTabSz="914400" rtl="0" eaLnBrk="1" fontAlgn="b" latinLnBrk="0" hangingPunct="1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ДГТУ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(Ростов-на-Дону)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marL="0" indent="85725" algn="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ВСЕГО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1892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D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B57E-DC94-4281-9E0D-BFAEADDAC6D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67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0450" y="47626"/>
            <a:ext cx="6706046" cy="5492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800" b="0" i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Запуск программ магистратуры МАИ</a:t>
            </a:r>
            <a:br>
              <a:rPr lang="ru-RU" sz="1800" b="0" i="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800" b="0" i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сотрудников Корпорации в 2016 году</a:t>
            </a:r>
            <a:endParaRPr lang="ru-RU" sz="1800" b="0" i="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B57E-DC94-4281-9E0D-BFAEADDAC6DB}" type="slidenum">
              <a:rPr lang="ru-RU" smtClean="0"/>
              <a:pPr/>
              <a:t>21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034741538"/>
              </p:ext>
            </p:extLst>
          </p:nvPr>
        </p:nvGraphicFramePr>
        <p:xfrm>
          <a:off x="251520" y="836712"/>
          <a:ext cx="835292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493948"/>
            <a:ext cx="759718" cy="593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4120" y="1415063"/>
            <a:ext cx="700286" cy="672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34" t="12530" r="18150" b="13702"/>
          <a:stretch/>
        </p:blipFill>
        <p:spPr>
          <a:xfrm>
            <a:off x="3390528" y="1493948"/>
            <a:ext cx="734150" cy="5847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4170" y="3483111"/>
            <a:ext cx="759718" cy="5939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9706" y="3404226"/>
            <a:ext cx="700286" cy="6722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34" t="12530" r="18150" b="13702"/>
          <a:stretch/>
        </p:blipFill>
        <p:spPr>
          <a:xfrm>
            <a:off x="4845962" y="3467726"/>
            <a:ext cx="734150" cy="5847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639" y="3550961"/>
            <a:ext cx="1547624" cy="4182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0308" y="5229200"/>
            <a:ext cx="700286" cy="6722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9" t="14582" r="3117" b="9752"/>
          <a:stretch/>
        </p:blipFill>
        <p:spPr>
          <a:xfrm>
            <a:off x="2477531" y="5301208"/>
            <a:ext cx="1662421" cy="57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15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1069082"/>
              </p:ext>
            </p:extLst>
          </p:nvPr>
        </p:nvGraphicFramePr>
        <p:xfrm>
          <a:off x="107505" y="764706"/>
          <a:ext cx="8939278" cy="5800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7659"/>
                <a:gridCol w="2424422"/>
                <a:gridCol w="4227197"/>
              </a:tblGrid>
              <a:tr h="5299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Вуз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90" marR="7090" marT="7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Базовое предприятие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90" marR="7090" marT="7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базовой кафедры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90" marR="7090" marT="7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85619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Базовые кафедры ОАК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90" marR="7090" marT="7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926" marR="9926" marT="992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59663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Московский авиационный институт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90" marR="7090" marT="7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ПАО «ТАНТК </a:t>
                      </a:r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им. </a:t>
                      </a:r>
                      <a:r>
                        <a:rPr lang="ru-RU" sz="13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Г.М.Бериева</a:t>
                      </a:r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90" marR="7090" marT="7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Проектирование </a:t>
                      </a:r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специальных авиационных комплексов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90" marR="7090" marT="7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7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ПАО «Корпорация «Иркут»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90" marR="7090" marT="7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Корпоративное </a:t>
                      </a:r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управление в авиастроении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90" marR="7090" marT="7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Ульяновский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 государственный университет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90" marR="7090" marT="7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АО «Авиастар-СП»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90" marR="7090" marT="7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Цифровые технологии</a:t>
                      </a:r>
                    </a:p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авиационного </a:t>
                      </a:r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производства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90" marR="7090" marT="7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8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Московский физико-технический институт 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t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90" marR="7090" marT="7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ОАО «ЛИИ </a:t>
                      </a:r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им. </a:t>
                      </a:r>
                      <a:r>
                        <a:rPr lang="ru-RU" sz="13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М.М.Громова</a:t>
                      </a:r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90" marR="7090" marT="7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Кафедра </a:t>
                      </a:r>
                      <a:r>
                        <a:rPr lang="ru-RU" sz="13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аэрофизического</a:t>
                      </a:r>
                      <a:endParaRPr lang="ru-RU" sz="1300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и </a:t>
                      </a:r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летного эксперимента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90" marR="7090" marT="7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82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Нижегородский государственный технический университет</a:t>
                      </a:r>
                    </a:p>
                    <a:p>
                      <a:pPr algn="ctr" fontAlgn="t"/>
                      <a:r>
                        <a:rPr lang="ru-RU" sz="1300" b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им. </a:t>
                      </a:r>
                      <a:r>
                        <a:rPr lang="ru-RU" sz="1300" b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Р.Е.Алексеева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90" marR="7090" marT="7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ПАО «НАЗ «Сокол»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90" marR="7090" marT="7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Кафедра </a:t>
                      </a:r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кораблестроения и авиационной техники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90" marR="7090" marT="7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6539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Планируется</a:t>
                      </a:r>
                      <a:r>
                        <a:rPr lang="ru-RU" sz="17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о</a:t>
                      </a: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ткрытие базовых кафедр</a:t>
                      </a:r>
                      <a:r>
                        <a:rPr lang="ru-RU" sz="17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в 2016 году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90" marR="7090" marT="7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1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Воронежский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государственный технический университет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90" marR="7090" marT="7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«ВАСО»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90" marR="7090" marT="7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Базовый</a:t>
                      </a:r>
                      <a:r>
                        <a:rPr lang="ru-RU" sz="1300" baseline="0" dirty="0" smtClean="0">
                          <a:latin typeface="Arial Narrow" panose="020B0606020202030204" pitchFamily="34" charset="0"/>
                        </a:rPr>
                        <a:t> образовательный научно-производственный комплекс «</a:t>
                      </a:r>
                      <a:r>
                        <a:rPr lang="ru-RU" sz="1300" baseline="0" dirty="0" err="1" smtClean="0">
                          <a:latin typeface="Arial Narrow" panose="020B0606020202030204" pitchFamily="34" charset="0"/>
                        </a:rPr>
                        <a:t>Авиаперспектива</a:t>
                      </a:r>
                      <a:r>
                        <a:rPr lang="ru-RU" sz="1300" baseline="0" dirty="0" smtClean="0">
                          <a:latin typeface="Arial Narrow" panose="020B0606020202030204" pitchFamily="34" charset="0"/>
                        </a:rPr>
                        <a:t>»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marL="7090" marR="7090" marT="7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9702" y="148581"/>
            <a:ext cx="5518802" cy="4000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+mj-lt"/>
                <a:ea typeface="Arial" charset="0"/>
              </a:rPr>
              <a:t>Базовые кафедры предприятий ОАК</a:t>
            </a:r>
            <a:endParaRPr lang="ru-RU" dirty="0"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B57E-DC94-4281-9E0D-BFAEADDAC6D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00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663214" y="6640287"/>
            <a:ext cx="87020" cy="18686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0551" indent="-204058">
              <a:defRPr kumimoji="1"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16233" indent="-163246">
              <a:defRPr kumimoji="1"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2726" indent="-163246">
              <a:defRPr kumimoji="1"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69219" indent="-163246">
              <a:defRPr kumimoji="1"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795712" indent="-163246" fontAlgn="base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122205" indent="-163246" fontAlgn="base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448698" indent="-163246" fontAlgn="base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775191" indent="-163246" fontAlgn="base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E20C930-D71B-4968-9B42-EEC7B664E3A7}" type="slidenum">
              <a:rPr kumimoji="0" lang="ru-RU" altLang="ru-RU" sz="1200">
                <a:solidFill>
                  <a:srgbClr val="606A74"/>
                </a:solidFill>
              </a:rPr>
              <a:pPr/>
              <a:t>23</a:t>
            </a:fld>
            <a:endParaRPr kumimoji="0" lang="ru-RU" altLang="ru-RU" sz="1200">
              <a:solidFill>
                <a:srgbClr val="606A74"/>
              </a:solidFill>
            </a:endParaRPr>
          </a:p>
        </p:txBody>
      </p:sp>
      <p:sp>
        <p:nvSpPr>
          <p:cNvPr id="78851" name="Номер слайда 3"/>
          <p:cNvSpPr txBox="1">
            <a:spLocks/>
          </p:cNvSpPr>
          <p:nvPr/>
        </p:nvSpPr>
        <p:spPr bwMode="auto">
          <a:xfrm>
            <a:off x="8663214" y="6640287"/>
            <a:ext cx="87020" cy="18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AE48DE4-85B2-47AA-AA01-52EDF59E0931}" type="slidenum">
              <a:rPr kumimoji="0" lang="ru-RU" altLang="ru-RU" sz="1200">
                <a:solidFill>
                  <a:srgbClr val="606A74"/>
                </a:solidFill>
              </a:rPr>
              <a:pPr/>
              <a:t>23</a:t>
            </a:fld>
            <a:endParaRPr kumimoji="0" lang="ru-RU" altLang="ru-RU" sz="1200">
              <a:solidFill>
                <a:srgbClr val="606A74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127875" cy="480786"/>
          </a:xfrm>
        </p:spPr>
        <p:txBody>
          <a:bodyPr anchor="ctr"/>
          <a:lstStyle/>
          <a:p>
            <a:r>
              <a:rPr lang="ru-RU" sz="1800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Участие ДЗО ОАК в ведомственных целевых программах </a:t>
            </a:r>
            <a:br>
              <a:rPr lang="ru-RU" sz="1800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800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Министерства образования и науки РФ</a:t>
            </a:r>
            <a:endParaRPr lang="ru-RU" sz="1800" b="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1508965"/>
              </p:ext>
            </p:extLst>
          </p:nvPr>
        </p:nvGraphicFramePr>
        <p:xfrm>
          <a:off x="220659" y="836712"/>
          <a:ext cx="8743829" cy="5672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5197"/>
                <a:gridCol w="1690293"/>
                <a:gridCol w="1800200"/>
                <a:gridCol w="2198139"/>
              </a:tblGrid>
              <a:tr h="28830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ВЦП «П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овышение квалификации инженерно-технических кадров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» 2016 год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64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ДЗО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вуза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сотрудников, прошедших обучение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средств федерального бюджета, 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тыс. руб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58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Ил, Сухой, ГСС,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КАЗ им. С.П. Горбунова,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Аэрокомпозит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Авиастар-СП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929" marR="5929" marT="5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МАИ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929" marR="5929" marT="5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929" marR="5929" marT="5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345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8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Ил, Сухой,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КАЗ им. С.П. Горбунова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929" marR="5929" marT="5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МАИ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929" marR="5929" marT="5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929" marR="5929" marT="5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515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8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НАЗ «Сокол»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29" marR="5929" marT="5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НГТУ им. Р.А.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Алексеева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29" marR="5929" marT="5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29" marR="5929" marT="5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345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8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НАЗ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им.Чкалова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29" marR="5929" marT="5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НГТУ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29" marR="5929" marT="5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29" marR="5929" marT="5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675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5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ДЗО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вуза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58 человек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2 880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01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Проекты в рамках Программы «Кадры для ОПК» 2016 год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8774" marR="387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ДЗО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вуза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сотрудников, прошедших обучение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средств федерального бюджета, 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тыс. руб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92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Иркутский авиационный завод»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(Корпорация «Иркут»)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ИрНИТУ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1 806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ПАО «Туполев»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МГТУ им. Н.Э. Баумана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344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Комсомольский-на-Амуре авиационный завод имени Ю.А. Гагарина (АХК «Сухой»)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КнАГТУ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1 548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АО «Авиастар-СП»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УлГУ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УлГТУ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2 494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Казанский авиационный завод им. С.П. Горбунова (ПАО «Туполев»)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КНИТУ-КАИ, Поволжский ГТУ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1 462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ПАО «ВАСО»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ВГТУ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2 150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ТАНТК им. Г.М. Бериева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ЮФУ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430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Новосибирский авиационный завод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(ПАО «Компания «Сухой»)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НГТУ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1 978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ДЗО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вузов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136 человек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12 212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8774" marR="387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664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>
          <a:xfrm>
            <a:off x="1908402" y="115661"/>
            <a:ext cx="7127875" cy="480786"/>
          </a:xfrm>
        </p:spPr>
        <p:txBody>
          <a:bodyPr anchor="ctr"/>
          <a:lstStyle/>
          <a:p>
            <a:r>
              <a:rPr lang="ru-RU" altLang="ru-RU" b="0" dirty="0">
                <a:solidFill>
                  <a:srgbClr val="002060"/>
                </a:solidFill>
              </a:rPr>
              <a:t>Межрегиональные практики и стажировки </a:t>
            </a:r>
            <a:br>
              <a:rPr lang="ru-RU" altLang="ru-RU" b="0" dirty="0">
                <a:solidFill>
                  <a:srgbClr val="002060"/>
                </a:solidFill>
              </a:rPr>
            </a:br>
            <a:r>
              <a:rPr lang="ru-RU" altLang="ru-RU" b="0" dirty="0">
                <a:solidFill>
                  <a:srgbClr val="002060"/>
                </a:solidFill>
              </a:rPr>
              <a:t>в сети опорных вузов</a:t>
            </a:r>
          </a:p>
        </p:txBody>
      </p:sp>
      <p:sp>
        <p:nvSpPr>
          <p:cNvPr id="78851" name="Номер слайда 3"/>
          <p:cNvSpPr txBox="1">
            <a:spLocks/>
          </p:cNvSpPr>
          <p:nvPr/>
        </p:nvSpPr>
        <p:spPr bwMode="auto">
          <a:xfrm>
            <a:off x="8663214" y="6640286"/>
            <a:ext cx="87313" cy="18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AE48DE4-85B2-47AA-AA01-52EDF59E0931}" type="slidenum">
              <a:rPr kumimoji="0" lang="ru-RU" altLang="ru-RU" sz="1200">
                <a:solidFill>
                  <a:srgbClr val="606A74"/>
                </a:solidFill>
              </a:rPr>
              <a:pPr/>
              <a:t>24</a:t>
            </a:fld>
            <a:endParaRPr kumimoji="0" lang="ru-RU" altLang="ru-RU" sz="1200">
              <a:solidFill>
                <a:srgbClr val="606A7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6023" y="702983"/>
            <a:ext cx="4834823" cy="593569"/>
          </a:xfrm>
          <a:prstGeom prst="rect">
            <a:avLst/>
          </a:prstGeom>
          <a:noFill/>
          <a:ln>
            <a:noFill/>
          </a:ln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Количество участников корпоративной практики и стажировки ПАО «ОАК»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7169216"/>
              </p:ext>
            </p:extLst>
          </p:nvPr>
        </p:nvGraphicFramePr>
        <p:xfrm>
          <a:off x="277236" y="3840474"/>
          <a:ext cx="8666679" cy="2585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8580"/>
                <a:gridCol w="4104456"/>
                <a:gridCol w="864096"/>
                <a:gridCol w="1059547"/>
              </a:tblGrid>
              <a:tr h="450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Учебное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заведение (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город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Место прохождения практики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(принимающая сторона)</a:t>
                      </a: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Количество студентов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Количество преподавателей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ВГТУ (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Воронеж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Москва (МАИ, ОКБ Сухого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-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ПАО «Компания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«Сухой»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НГТУ (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Новосибирск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Иркутск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(ИРНИТУ, ИАЗ - ПАО «Корпорация «Иркут»)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УлГТУ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 (</a:t>
                      </a: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Ульяновск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Воронеж (ВГТУ, ПАО «ВАСО»)</a:t>
                      </a:r>
                      <a:endParaRPr lang="ru-RU" sz="1100" b="1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НГТУ им. Р.Е.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Алексеева (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Нижний</a:t>
                      </a:r>
                      <a:r>
                        <a:rPr lang="ru-RU" sz="1100" b="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Новгород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Казань (КНИТУ-КАИ, ОАО «КАЗ </a:t>
                      </a:r>
                      <a:r>
                        <a:rPr lang="ru-RU" sz="1100" b="1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им.С.П.Горбунова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»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-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ПАО «Туполев»)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КНИТУ-КАИ (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Казань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Н. Новгород (НГТУ им. Р.Е. Алексеева,  НАЗ «Сокол» - РСК «МиГ»)</a:t>
                      </a: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100" b="1" kern="1200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МАИ (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Москва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Ульяновск (</a:t>
                      </a:r>
                      <a:r>
                        <a:rPr lang="ru-RU" sz="1100" b="1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УлГТУ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, АО «Авиастар-СП»)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СГАУ</a:t>
                      </a:r>
                      <a:r>
                        <a:rPr lang="ru-RU" sz="1050" b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(Самара)</a:t>
                      </a: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Иркутск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(ИРНИТУ, ИАЗ - ПАО «Корпорация «Иркут»),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Москва (МАИ, ОКБ Сухого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-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ПАО «Компания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«Сухой»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Н. Новгород (НГТУ им. Р.Е. Алексеева,  НАЗ «Сокол» - РСК «МиГ»)</a:t>
                      </a:r>
                      <a:endParaRPr lang="ru-RU" sz="1100" b="1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F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F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FFC"/>
                    </a:solidFill>
                  </a:tcPr>
                </a:tc>
              </a:tr>
              <a:tr h="282413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90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66063" y="3429000"/>
            <a:ext cx="4371914" cy="329761"/>
          </a:xfrm>
          <a:prstGeom prst="rect">
            <a:avLst/>
          </a:prstGeom>
          <a:noFill/>
          <a:ln>
            <a:noFill/>
          </a:ln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</a:rPr>
              <a:t>География проекта в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2016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</a:rPr>
              <a:t>году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0" y="3326131"/>
            <a:ext cx="9144000" cy="0"/>
          </a:xfrm>
          <a:prstGeom prst="line">
            <a:avLst/>
          </a:prstGeom>
          <a:noFill/>
          <a:ln w="25400" cap="sq" cmpd="sng" algn="ctr">
            <a:solidFill>
              <a:srgbClr val="002060"/>
            </a:solidFill>
            <a:prstDash val="solid"/>
            <a:round/>
            <a:headEnd type="none" w="sm" len="sm"/>
            <a:tailEnd type="none" w="lg" len="lg"/>
          </a:ln>
          <a:effectLst/>
        </p:spPr>
      </p:cxn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B57E-DC94-4281-9E0D-BFAEADDAC6DB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864033493"/>
              </p:ext>
            </p:extLst>
          </p:nvPr>
        </p:nvGraphicFramePr>
        <p:xfrm>
          <a:off x="251520" y="1397000"/>
          <a:ext cx="8712968" cy="181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0515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6940104" cy="549275"/>
          </a:xfrm>
        </p:spPr>
        <p:txBody>
          <a:bodyPr/>
          <a:lstStyle/>
          <a:p>
            <a:r>
              <a:rPr lang="ru-RU" b="0" dirty="0" smtClean="0">
                <a:solidFill>
                  <a:srgbClr val="002060"/>
                </a:solidFill>
              </a:rPr>
              <a:t>Корпоративный конкурс научно-технических</a:t>
            </a:r>
            <a:br>
              <a:rPr lang="ru-RU" b="0" dirty="0" smtClean="0">
                <a:solidFill>
                  <a:srgbClr val="002060"/>
                </a:solidFill>
              </a:rPr>
            </a:br>
            <a:r>
              <a:rPr lang="ru-RU" b="0" dirty="0" smtClean="0">
                <a:solidFill>
                  <a:srgbClr val="002060"/>
                </a:solidFill>
              </a:rPr>
              <a:t>работ молодых специалистов</a:t>
            </a:r>
            <a:endParaRPr lang="ru-RU" b="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92696"/>
            <a:ext cx="871296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200" b="1" u="sng" dirty="0" smtClean="0">
                <a:solidFill>
                  <a:srgbClr val="022574"/>
                </a:solidFill>
              </a:rPr>
              <a:t>Задача конкурса: </a:t>
            </a:r>
          </a:p>
          <a:p>
            <a:pPr marL="557213" indent="-285750">
              <a:spcAft>
                <a:spcPts val="600"/>
              </a:spcAft>
              <a:buFont typeface="Arial Narrow" panose="020B0606020202030204" pitchFamily="34" charset="0"/>
              <a:buChar char="―"/>
            </a:pPr>
            <a:r>
              <a:rPr lang="ru-RU" sz="1200" dirty="0" smtClean="0">
                <a:solidFill>
                  <a:srgbClr val="002060"/>
                </a:solidFill>
              </a:rPr>
              <a:t>Выявление талантливых кадров по различным направлениям деятельности корпорации из числа молодых специалистов  предприятий ПАО </a:t>
            </a:r>
            <a:r>
              <a:rPr lang="ru-RU" sz="1200" dirty="0">
                <a:solidFill>
                  <a:srgbClr val="002060"/>
                </a:solidFill>
              </a:rPr>
              <a:t>«</a:t>
            </a:r>
            <a:r>
              <a:rPr lang="ru-RU" sz="1200" dirty="0" smtClean="0">
                <a:solidFill>
                  <a:srgbClr val="002060"/>
                </a:solidFill>
              </a:rPr>
              <a:t>ОАК»</a:t>
            </a:r>
          </a:p>
          <a:p>
            <a:pPr>
              <a:spcAft>
                <a:spcPts val="600"/>
              </a:spcAft>
            </a:pPr>
            <a:r>
              <a:rPr lang="ru-RU" sz="1200" b="1" u="sng" dirty="0" smtClean="0">
                <a:solidFill>
                  <a:srgbClr val="022574"/>
                </a:solidFill>
              </a:rPr>
              <a:t>Корпоративный конкурс в 2015 году: </a:t>
            </a:r>
          </a:p>
          <a:p>
            <a:pPr marL="447675" indent="-361950">
              <a:buFont typeface="Arial Narrow" panose="020B0606020202030204" pitchFamily="34" charset="0"/>
              <a:buChar char="―"/>
            </a:pPr>
            <a:r>
              <a:rPr lang="ru-RU" sz="1200" b="1" dirty="0">
                <a:solidFill>
                  <a:srgbClr val="002060"/>
                </a:solidFill>
              </a:rPr>
              <a:t>7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секций: </a:t>
            </a:r>
          </a:p>
          <a:p>
            <a:pPr marL="85725" algn="just"/>
            <a:r>
              <a:rPr lang="ru-RU" sz="1200" i="1" dirty="0" smtClean="0">
                <a:solidFill>
                  <a:srgbClr val="002060"/>
                </a:solidFill>
              </a:rPr>
              <a:t>Проектирование </a:t>
            </a:r>
            <a:r>
              <a:rPr lang="ru-RU" sz="1200" i="1" dirty="0">
                <a:solidFill>
                  <a:srgbClr val="002060"/>
                </a:solidFill>
              </a:rPr>
              <a:t>авиационной техники, </a:t>
            </a:r>
            <a:endParaRPr lang="ru-RU" sz="1200" i="1" dirty="0" smtClean="0">
              <a:solidFill>
                <a:srgbClr val="002060"/>
              </a:solidFill>
            </a:endParaRPr>
          </a:p>
          <a:p>
            <a:pPr marL="85725" algn="just"/>
            <a:r>
              <a:rPr lang="ru-RU" sz="1200" i="1" dirty="0" smtClean="0">
                <a:solidFill>
                  <a:srgbClr val="002060"/>
                </a:solidFill>
              </a:rPr>
              <a:t>Прочностные </a:t>
            </a:r>
            <a:r>
              <a:rPr lang="ru-RU" sz="1200" i="1" dirty="0">
                <a:solidFill>
                  <a:srgbClr val="002060"/>
                </a:solidFill>
              </a:rPr>
              <a:t>расчеты конструкций летательных аппаратов, </a:t>
            </a:r>
            <a:endParaRPr lang="ru-RU" sz="1200" i="1" dirty="0" smtClean="0">
              <a:solidFill>
                <a:srgbClr val="002060"/>
              </a:solidFill>
            </a:endParaRPr>
          </a:p>
          <a:p>
            <a:pPr marL="85725" algn="just"/>
            <a:r>
              <a:rPr lang="ru-RU" sz="1200" i="1" dirty="0" smtClean="0">
                <a:solidFill>
                  <a:srgbClr val="002060"/>
                </a:solidFill>
              </a:rPr>
              <a:t>Летные</a:t>
            </a:r>
            <a:r>
              <a:rPr lang="ru-RU" sz="1200" i="1" dirty="0">
                <a:solidFill>
                  <a:srgbClr val="002060"/>
                </a:solidFill>
              </a:rPr>
              <a:t>, наземные испытания и исследования,  сертификация, эксплуатация и послепродажное обслуживание, Производство авиационной техники, </a:t>
            </a:r>
            <a:endParaRPr lang="ru-RU" sz="1200" i="1" dirty="0" smtClean="0">
              <a:solidFill>
                <a:srgbClr val="002060"/>
              </a:solidFill>
            </a:endParaRPr>
          </a:p>
          <a:p>
            <a:pPr marL="85725" algn="just"/>
            <a:r>
              <a:rPr lang="ru-RU" sz="1200" i="1" dirty="0" smtClean="0">
                <a:solidFill>
                  <a:srgbClr val="002060"/>
                </a:solidFill>
              </a:rPr>
              <a:t>Бортовое </a:t>
            </a:r>
            <a:r>
              <a:rPr lang="ru-RU" sz="1200" i="1" dirty="0">
                <a:solidFill>
                  <a:srgbClr val="002060"/>
                </a:solidFill>
              </a:rPr>
              <a:t>радиоэлектронное оборудование, </a:t>
            </a:r>
            <a:endParaRPr lang="ru-RU" sz="1200" i="1" dirty="0" smtClean="0">
              <a:solidFill>
                <a:srgbClr val="002060"/>
              </a:solidFill>
            </a:endParaRPr>
          </a:p>
          <a:p>
            <a:pPr marL="85725" algn="just"/>
            <a:r>
              <a:rPr lang="ru-RU" sz="1200" i="1" dirty="0" smtClean="0">
                <a:solidFill>
                  <a:srgbClr val="002060"/>
                </a:solidFill>
              </a:rPr>
              <a:t>Экономика </a:t>
            </a:r>
            <a:r>
              <a:rPr lang="ru-RU" sz="1200" i="1" dirty="0">
                <a:solidFill>
                  <a:srgbClr val="002060"/>
                </a:solidFill>
              </a:rPr>
              <a:t>и менеджмент в авиастроительной отрасли, </a:t>
            </a:r>
            <a:endParaRPr lang="ru-RU" sz="1200" i="1" dirty="0" smtClean="0">
              <a:solidFill>
                <a:srgbClr val="002060"/>
              </a:solidFill>
            </a:endParaRPr>
          </a:p>
          <a:p>
            <a:pPr marL="85725" algn="just"/>
            <a:r>
              <a:rPr lang="ru-RU" sz="1200" i="1" dirty="0" smtClean="0">
                <a:solidFill>
                  <a:srgbClr val="002060"/>
                </a:solidFill>
              </a:rPr>
              <a:t>Информационные </a:t>
            </a:r>
            <a:r>
              <a:rPr lang="ru-RU" sz="1200" i="1" dirty="0">
                <a:solidFill>
                  <a:srgbClr val="002060"/>
                </a:solidFill>
              </a:rPr>
              <a:t>технологии в области проектирования, испытаний, эксплуатации и производства летательных </a:t>
            </a:r>
            <a:r>
              <a:rPr lang="ru-RU" sz="1200" i="1" dirty="0" smtClean="0">
                <a:solidFill>
                  <a:srgbClr val="002060"/>
                </a:solidFill>
              </a:rPr>
              <a:t>аппаратов</a:t>
            </a:r>
            <a:endParaRPr lang="ru-RU" sz="1200" i="1" dirty="0">
              <a:solidFill>
                <a:srgbClr val="002060"/>
              </a:solidFill>
            </a:endParaRPr>
          </a:p>
          <a:p>
            <a:pPr marL="447675" indent="-361950">
              <a:buFont typeface="Arial Narrow" panose="020B0606020202030204" pitchFamily="34" charset="0"/>
              <a:buChar char="―"/>
            </a:pPr>
            <a:r>
              <a:rPr lang="ru-RU" sz="1200" dirty="0">
                <a:solidFill>
                  <a:srgbClr val="002060"/>
                </a:solidFill>
              </a:rPr>
              <a:t>более </a:t>
            </a:r>
            <a:r>
              <a:rPr lang="ru-RU" sz="1200" b="1" dirty="0">
                <a:solidFill>
                  <a:srgbClr val="002060"/>
                </a:solidFill>
              </a:rPr>
              <a:t>100</a:t>
            </a:r>
            <a:r>
              <a:rPr lang="ru-RU" sz="1200" dirty="0">
                <a:solidFill>
                  <a:srgbClr val="002060"/>
                </a:solidFill>
              </a:rPr>
              <a:t> работ и</a:t>
            </a:r>
            <a:r>
              <a:rPr lang="ru-RU" sz="1200" b="1" dirty="0">
                <a:solidFill>
                  <a:srgbClr val="002060"/>
                </a:solidFill>
              </a:rPr>
              <a:t> 200 </a:t>
            </a:r>
            <a:r>
              <a:rPr lang="ru-RU" sz="1200" dirty="0">
                <a:solidFill>
                  <a:srgbClr val="002060"/>
                </a:solidFill>
              </a:rPr>
              <a:t>участников из </a:t>
            </a:r>
            <a:r>
              <a:rPr lang="ru-RU" sz="1200" b="1" dirty="0">
                <a:solidFill>
                  <a:srgbClr val="002060"/>
                </a:solidFill>
              </a:rPr>
              <a:t>12</a:t>
            </a:r>
            <a:r>
              <a:rPr lang="ru-RU" sz="1200" dirty="0">
                <a:solidFill>
                  <a:srgbClr val="002060"/>
                </a:solidFill>
              </a:rPr>
              <a:t> предприятий Корпорации</a:t>
            </a:r>
          </a:p>
          <a:p>
            <a:pPr marL="447675" indent="-361950">
              <a:buFont typeface="Arial Narrow" panose="020B0606020202030204" pitchFamily="34" charset="0"/>
              <a:buChar char="―"/>
            </a:pPr>
            <a:r>
              <a:rPr lang="ru-RU" sz="1200" b="1" dirty="0">
                <a:solidFill>
                  <a:srgbClr val="002060"/>
                </a:solidFill>
              </a:rPr>
              <a:t>73</a:t>
            </a:r>
            <a:r>
              <a:rPr lang="ru-RU" sz="1200" dirty="0">
                <a:solidFill>
                  <a:srgbClr val="002060"/>
                </a:solidFill>
              </a:rPr>
              <a:t> эксперта из авиационной </a:t>
            </a:r>
            <a:r>
              <a:rPr lang="ru-RU" sz="1200" dirty="0" smtClean="0">
                <a:solidFill>
                  <a:srgbClr val="002060"/>
                </a:solidFill>
              </a:rPr>
              <a:t>отрасли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N:\Департамент по подготовке персонала\Проекты ДПП\МАКС\МАКС-2015\ФОТО\IMG_3013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78857"/>
            <a:ext cx="3960440" cy="281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Департамент по подготовке персонала\Селукова\фото\8. Научно-техническая конференция ОА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5850"/>
            <a:ext cx="3779183" cy="281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B57E-DC94-4281-9E0D-BFAEADDAC6D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3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5536" y="411286"/>
            <a:ext cx="131952" cy="2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5306" tIns="32653" rIns="65306" bIns="32653" numCol="1" anchor="ctr" anchorCtr="0" compatLnSpc="1">
            <a:prstTxWarp prst="textNoShape">
              <a:avLst/>
            </a:prstTxWarp>
            <a:spAutoFit/>
          </a:bodyPr>
          <a:lstStyle/>
          <a:p>
            <a:pPr defTabSz="653064" fontAlgn="base">
              <a:spcBef>
                <a:spcPct val="0"/>
              </a:spcBef>
              <a:spcAft>
                <a:spcPct val="0"/>
              </a:spcAft>
            </a:pPr>
            <a:endParaRPr lang="ru-RU" altLang="ru-RU" sz="13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 flipH="1">
            <a:off x="107505" y="3501008"/>
            <a:ext cx="8770623" cy="0"/>
          </a:xfrm>
          <a:prstGeom prst="line">
            <a:avLst/>
          </a:prstGeom>
          <a:noFill/>
          <a:ln w="25400" cap="sq" cmpd="sng" algn="ctr">
            <a:solidFill>
              <a:srgbClr val="002060"/>
            </a:solidFill>
            <a:prstDash val="lgDash"/>
            <a:round/>
            <a:headEnd type="none" w="sm" len="sm"/>
            <a:tailEnd type="none" w="lg" len="lg"/>
          </a:ln>
          <a:effectLst/>
        </p:spPr>
      </p:cxnSp>
      <p:sp>
        <p:nvSpPr>
          <p:cNvPr id="16" name="Прямоугольник 15"/>
          <p:cNvSpPr/>
          <p:nvPr/>
        </p:nvSpPr>
        <p:spPr>
          <a:xfrm>
            <a:off x="1115616" y="723451"/>
            <a:ext cx="6336704" cy="281387"/>
          </a:xfrm>
          <a:prstGeom prst="rect">
            <a:avLst/>
          </a:prstGeom>
          <a:noFill/>
          <a:ln>
            <a:noFill/>
          </a:ln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Факультет системного инжиниринга «Авиационный </a:t>
            </a:r>
            <a:r>
              <a:rPr lang="ru-RU" sz="1400" b="1" dirty="0" err="1">
                <a:solidFill>
                  <a:srgbClr val="002060"/>
                </a:solidFill>
              </a:rPr>
              <a:t>ТЕХНОпрорыв</a:t>
            </a:r>
            <a:r>
              <a:rPr lang="ru-RU" sz="1400" b="1" dirty="0">
                <a:solidFill>
                  <a:srgbClr val="002060"/>
                </a:solidFill>
              </a:rPr>
              <a:t>»</a:t>
            </a:r>
          </a:p>
        </p:txBody>
      </p:sp>
      <p:pic>
        <p:nvPicPr>
          <p:cNvPr id="21" name="Picture 4" descr="http://airspot.ru/article_image/image/25229/262370.jpg?1377525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60241"/>
            <a:ext cx="1460447" cy="49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4656" y="677285"/>
            <a:ext cx="1306984" cy="342943"/>
          </a:xfrm>
          <a:prstGeom prst="rect">
            <a:avLst/>
          </a:prstGeom>
          <a:noFill/>
          <a:ln>
            <a:noFill/>
          </a:ln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2014 год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8415" y="1556792"/>
            <a:ext cx="5412513" cy="1553530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just"/>
            <a:r>
              <a:rPr lang="ru-RU" sz="1000" b="1" dirty="0">
                <a:solidFill>
                  <a:srgbClr val="002060"/>
                </a:solidFill>
              </a:rPr>
              <a:t>Основные </a:t>
            </a:r>
            <a:r>
              <a:rPr lang="ru-RU" sz="1000" b="1" dirty="0" smtClean="0">
                <a:solidFill>
                  <a:srgbClr val="002060"/>
                </a:solidFill>
              </a:rPr>
              <a:t>задачи:</a:t>
            </a:r>
            <a:endParaRPr lang="ru-RU" sz="1000" dirty="0">
              <a:solidFill>
                <a:srgbClr val="002060"/>
              </a:solidFill>
            </a:endParaRPr>
          </a:p>
          <a:p>
            <a:pPr marL="204083" indent="-204083" algn="just">
              <a:spcAft>
                <a:spcPts val="429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Разработка в конкурентном режиме системных интегрированных проектов (летательный аппарат – силовая установка – оборудование – комплектующие) по созданию конкурентоспособных образцов авиационной техники;</a:t>
            </a:r>
          </a:p>
          <a:p>
            <a:pPr marL="204083" indent="-204083" algn="just">
              <a:spcAft>
                <a:spcPts val="429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Освоение принципов управления программами по выводу на рынок высокотехнологичных продуктов (основные фазы и этапы – разработка, организация производства, сервис и сопровождение в эксплуатации и пр.);</a:t>
            </a:r>
          </a:p>
          <a:p>
            <a:pPr marL="204083" indent="-204083" algn="just">
              <a:spcAft>
                <a:spcPts val="429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Тренировка межкорпоративного и </a:t>
            </a:r>
            <a:r>
              <a:rPr lang="ru-RU" sz="1000" dirty="0" err="1">
                <a:solidFill>
                  <a:srgbClr val="002060"/>
                </a:solidFill>
              </a:rPr>
              <a:t>межфункционального</a:t>
            </a:r>
            <a:r>
              <a:rPr lang="ru-RU" sz="1000" dirty="0">
                <a:solidFill>
                  <a:srgbClr val="002060"/>
                </a:solidFill>
              </a:rPr>
              <a:t> взаимодействия в сборных командах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91049"/>
            <a:ext cx="954913" cy="43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2110" y="1147499"/>
            <a:ext cx="1792741" cy="32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2222836" y="0"/>
            <a:ext cx="6796088" cy="549275"/>
          </a:xfrm>
        </p:spPr>
        <p:txBody>
          <a:bodyPr/>
          <a:lstStyle/>
          <a:p>
            <a:r>
              <a:rPr lang="ru-RU" b="0" dirty="0" smtClean="0">
                <a:solidFill>
                  <a:srgbClr val="002060"/>
                </a:solidFill>
              </a:rPr>
              <a:t>Отбор и подготовка молодежного кадрового резерва: </a:t>
            </a:r>
            <a:br>
              <a:rPr lang="ru-RU" b="0" dirty="0" smtClean="0">
                <a:solidFill>
                  <a:srgbClr val="002060"/>
                </a:solidFill>
              </a:rPr>
            </a:br>
            <a:r>
              <a:rPr lang="ru-RU" b="0" dirty="0" smtClean="0">
                <a:solidFill>
                  <a:srgbClr val="002060"/>
                </a:solidFill>
              </a:rPr>
              <a:t>форумы «Инженеры будущего»</a:t>
            </a:r>
            <a:endParaRPr lang="ru-RU" b="0" dirty="0">
              <a:solidFill>
                <a:srgbClr val="002060"/>
              </a:solidFill>
            </a:endParaRPr>
          </a:p>
        </p:txBody>
      </p:sp>
      <p:pic>
        <p:nvPicPr>
          <p:cNvPr id="27" name="Picture 3" descr="U:\Внешние мероприятия\Инженеры будущего-2014_Башкортостан\Итоги\DSC026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3592" y="1229004"/>
            <a:ext cx="3154536" cy="214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B57E-DC94-4281-9E0D-BFAEADDAC6DB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4656" y="3518105"/>
            <a:ext cx="1306984" cy="342943"/>
          </a:xfrm>
          <a:prstGeom prst="rect">
            <a:avLst/>
          </a:prstGeom>
          <a:noFill/>
          <a:ln>
            <a:noFill/>
          </a:ln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2015 </a:t>
            </a:r>
            <a:r>
              <a:rPr lang="ru-RU" b="1" dirty="0">
                <a:solidFill>
                  <a:srgbClr val="002060"/>
                </a:solidFill>
              </a:rPr>
              <a:t>год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87624" y="3548882"/>
            <a:ext cx="7920880" cy="281387"/>
          </a:xfrm>
          <a:prstGeom prst="rect">
            <a:avLst/>
          </a:prstGeom>
          <a:noFill/>
          <a:ln>
            <a:noFill/>
          </a:ln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Факультет управления бизнесом </a:t>
            </a:r>
            <a:r>
              <a:rPr lang="ru-RU" sz="1400" b="1" dirty="0" smtClean="0">
                <a:solidFill>
                  <a:srgbClr val="002060"/>
                </a:solidFill>
              </a:rPr>
              <a:t>(</a:t>
            </a:r>
            <a:r>
              <a:rPr lang="ru-RU" sz="1400" b="1" dirty="0">
                <a:solidFill>
                  <a:srgbClr val="002060"/>
                </a:solidFill>
              </a:rPr>
              <a:t>в высокотехнологичных отраслях промышленности</a:t>
            </a:r>
          </a:p>
        </p:txBody>
      </p:sp>
      <p:pic>
        <p:nvPicPr>
          <p:cNvPr id="30" name="Picture 2" descr="N:\Департамент по подготовке персонала\Проекты ДПП\Инженеры будущего\2015\фото\IMG_79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0472" y="4005064"/>
            <a:ext cx="3140776" cy="214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5" descr="SUKHOI KNAAPO FIN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542"/>
          <a:stretch>
            <a:fillRect/>
          </a:stretch>
        </p:blipFill>
        <p:spPr bwMode="auto">
          <a:xfrm>
            <a:off x="1357023" y="3823843"/>
            <a:ext cx="810759" cy="65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 descr="Смогут ли умные часы заменить смартфоны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7546" y="4077072"/>
            <a:ext cx="1422566" cy="41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026" y="4085603"/>
            <a:ext cx="1792741" cy="32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258414" y="4560477"/>
            <a:ext cx="5321697" cy="1604827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just"/>
            <a:r>
              <a:rPr lang="ru-RU" sz="1000" b="1" dirty="0">
                <a:solidFill>
                  <a:srgbClr val="002060"/>
                </a:solidFill>
              </a:rPr>
              <a:t>Основные </a:t>
            </a:r>
            <a:r>
              <a:rPr lang="ru-RU" sz="1000" b="1" dirty="0" smtClean="0">
                <a:solidFill>
                  <a:srgbClr val="002060"/>
                </a:solidFill>
              </a:rPr>
              <a:t>задачи:</a:t>
            </a:r>
            <a:endParaRPr lang="ru-RU" sz="1000" dirty="0">
              <a:solidFill>
                <a:srgbClr val="002060"/>
              </a:solidFill>
            </a:endParaRPr>
          </a:p>
          <a:p>
            <a:pPr marL="204083" indent="-204083" algn="just">
              <a:spcAft>
                <a:spcPts val="429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Отработка в формате имитационной деловой игры процессов управления авиастроительным предприятием;</a:t>
            </a:r>
          </a:p>
          <a:p>
            <a:pPr marL="204083" indent="-204083" algn="just">
              <a:spcAft>
                <a:spcPts val="429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Освоение на практике принципов гибкого планирования и организации производства в условиях конкурентного и высокотехнологичного рынка;</a:t>
            </a:r>
          </a:p>
          <a:p>
            <a:pPr marL="204083" indent="-204083" algn="just">
              <a:spcAft>
                <a:spcPts val="429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Ознакомление с основами маркетинга и продаж авиационной техники, способам взаимодействия с клиентами и продвижения продукции на рынок;</a:t>
            </a:r>
          </a:p>
          <a:p>
            <a:pPr marL="204083" indent="-204083" algn="just">
              <a:spcAft>
                <a:spcPts val="429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Изучение основ «бережливого производства», ТРИЗ, «бережливой разработки», требований к сертификации производства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7505" y="6237019"/>
            <a:ext cx="7848871" cy="342943"/>
          </a:xfrm>
          <a:prstGeom prst="rect">
            <a:avLst/>
          </a:prstGeom>
          <a:noFill/>
          <a:ln>
            <a:noFill/>
          </a:ln>
        </p:spPr>
        <p:txBody>
          <a:bodyPr wrap="square" lIns="65306" tIns="32653" rIns="65306" bIns="32653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2016 год – </a:t>
            </a:r>
            <a:r>
              <a:rPr lang="ru-RU" b="1" dirty="0">
                <a:solidFill>
                  <a:srgbClr val="FF0000"/>
                </a:solidFill>
              </a:rPr>
              <a:t>8 - 18 июля 2016 </a:t>
            </a:r>
            <a:r>
              <a:rPr lang="ru-RU" b="1" dirty="0" smtClean="0">
                <a:solidFill>
                  <a:srgbClr val="FF0000"/>
                </a:solidFill>
              </a:rPr>
              <a:t>года, Удмуртская Республика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 bwMode="auto">
          <a:xfrm flipH="1">
            <a:off x="107505" y="6237312"/>
            <a:ext cx="8770623" cy="0"/>
          </a:xfrm>
          <a:prstGeom prst="line">
            <a:avLst/>
          </a:prstGeom>
          <a:noFill/>
          <a:ln w="25400" cap="sq" cmpd="sng" algn="ctr">
            <a:solidFill>
              <a:srgbClr val="002060"/>
            </a:solidFill>
            <a:prstDash val="lgDash"/>
            <a:round/>
            <a:headEnd type="none" w="sm" len="sm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2751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852936"/>
            <a:ext cx="6840760" cy="720080"/>
          </a:xfrm>
        </p:spPr>
        <p:txBody>
          <a:bodyPr/>
          <a:lstStyle/>
          <a:p>
            <a:pPr algn="ctr"/>
            <a:r>
              <a:rPr lang="ru-RU" sz="4000" b="0" dirty="0" smtClean="0">
                <a:latin typeface="Arial Narrow" panose="020B0606020202030204" pitchFamily="34" charset="0"/>
              </a:rPr>
              <a:t>Профессиональные стандарты</a:t>
            </a:r>
            <a:r>
              <a:rPr lang="ru-RU" sz="2400" dirty="0" smtClean="0">
                <a:latin typeface="Arial Narrow" panose="020B0606020202030204" pitchFamily="34" charset="0"/>
              </a:rPr>
              <a:t>                                                                     </a:t>
            </a:r>
            <a:r>
              <a:rPr lang="ru-RU" sz="2400" b="0" i="1" dirty="0">
                <a:latin typeface="Arial Narrow" panose="020B0606020202030204" pitchFamily="34" charset="0"/>
              </a:rPr>
              <a:t/>
            </a:r>
            <a:br>
              <a:rPr lang="ru-RU" sz="2400" b="0" i="1" dirty="0">
                <a:latin typeface="Arial Narrow" panose="020B0606020202030204" pitchFamily="34" charset="0"/>
              </a:rPr>
            </a:br>
            <a:r>
              <a:rPr lang="ru-RU" sz="2400" b="0" i="1" dirty="0" smtClean="0">
                <a:latin typeface="Arial Narrow" panose="020B0606020202030204" pitchFamily="34" charset="0"/>
              </a:rPr>
              <a:t/>
            </a:r>
            <a:br>
              <a:rPr lang="ru-RU" sz="2400" b="0" i="1" dirty="0" smtClean="0">
                <a:latin typeface="Arial Narrow" panose="020B0606020202030204" pitchFamily="34" charset="0"/>
              </a:rPr>
            </a:br>
            <a:r>
              <a:rPr lang="en-US" sz="2400" b="0" i="1" dirty="0" smtClean="0">
                <a:latin typeface="Arial Narrow" panose="020B0606020202030204" pitchFamily="34" charset="0"/>
              </a:rPr>
              <a:t/>
            </a:r>
            <a:br>
              <a:rPr lang="en-US" sz="2400" b="0" i="1" dirty="0" smtClean="0">
                <a:latin typeface="Arial Narrow" panose="020B0606020202030204" pitchFamily="34" charset="0"/>
              </a:rPr>
            </a:br>
            <a:r>
              <a:rPr lang="en-US" sz="2400" b="0" i="1" dirty="0">
                <a:latin typeface="Arial Narrow" panose="020B0606020202030204" pitchFamily="34" charset="0"/>
              </a:rPr>
              <a:t/>
            </a:r>
            <a:br>
              <a:rPr lang="en-US" sz="2400" b="0" i="1" dirty="0">
                <a:latin typeface="Arial Narrow" panose="020B0606020202030204" pitchFamily="34" charset="0"/>
              </a:rPr>
            </a:br>
            <a:r>
              <a:rPr lang="en-US" sz="2400" b="0" i="1" dirty="0" smtClean="0">
                <a:latin typeface="Arial Narrow" panose="020B0606020202030204" pitchFamily="34" charset="0"/>
              </a:rPr>
              <a:t/>
            </a:r>
            <a:br>
              <a:rPr lang="en-US" sz="2400" b="0" i="1" dirty="0" smtClean="0">
                <a:latin typeface="Arial Narrow" panose="020B0606020202030204" pitchFamily="34" charset="0"/>
              </a:rPr>
            </a:br>
            <a:endParaRPr lang="ru-RU" sz="3600" b="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8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77369"/>
            <a:ext cx="86868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Нашивка 58"/>
          <p:cNvSpPr/>
          <p:nvPr/>
        </p:nvSpPr>
        <p:spPr>
          <a:xfrm>
            <a:off x="5576058" y="764704"/>
            <a:ext cx="940158" cy="451362"/>
          </a:xfrm>
          <a:prstGeom prst="chevron">
            <a:avLst>
              <a:gd name="adj" fmla="val 23524"/>
            </a:avLst>
          </a:prstGeom>
          <a:solidFill>
            <a:schemeClr val="bg1">
              <a:lumMod val="85000"/>
            </a:schemeClr>
          </a:solidFill>
          <a:ln w="15875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white"/>
              </a:solidFill>
            </a:endParaRPr>
          </a:p>
        </p:txBody>
      </p:sp>
      <p:sp>
        <p:nvSpPr>
          <p:cNvPr id="56" name="Нашивка 55"/>
          <p:cNvSpPr/>
          <p:nvPr/>
        </p:nvSpPr>
        <p:spPr>
          <a:xfrm>
            <a:off x="8195947" y="767823"/>
            <a:ext cx="870475" cy="451362"/>
          </a:xfrm>
          <a:prstGeom prst="chevron">
            <a:avLst>
              <a:gd name="adj" fmla="val 23524"/>
            </a:avLst>
          </a:prstGeom>
          <a:solidFill>
            <a:schemeClr val="bg1">
              <a:lumMod val="85000"/>
            </a:schemeClr>
          </a:solidFill>
          <a:ln w="15875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white"/>
              </a:solidFill>
            </a:endParaRPr>
          </a:p>
        </p:txBody>
      </p:sp>
      <p:sp>
        <p:nvSpPr>
          <p:cNvPr id="57" name="Нашивка 56"/>
          <p:cNvSpPr/>
          <p:nvPr/>
        </p:nvSpPr>
        <p:spPr>
          <a:xfrm>
            <a:off x="7348607" y="767823"/>
            <a:ext cx="847340" cy="451362"/>
          </a:xfrm>
          <a:prstGeom prst="chevron">
            <a:avLst>
              <a:gd name="adj" fmla="val 23524"/>
            </a:avLst>
          </a:prstGeom>
          <a:solidFill>
            <a:schemeClr val="bg1">
              <a:lumMod val="85000"/>
            </a:schemeClr>
          </a:solidFill>
          <a:ln w="15875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white"/>
              </a:solidFill>
            </a:endParaRPr>
          </a:p>
        </p:txBody>
      </p:sp>
      <p:sp>
        <p:nvSpPr>
          <p:cNvPr id="58" name="Нашивка 57"/>
          <p:cNvSpPr/>
          <p:nvPr/>
        </p:nvSpPr>
        <p:spPr>
          <a:xfrm>
            <a:off x="6467756" y="767823"/>
            <a:ext cx="907390" cy="451362"/>
          </a:xfrm>
          <a:prstGeom prst="chevron">
            <a:avLst>
              <a:gd name="adj" fmla="val 29855"/>
            </a:avLst>
          </a:prstGeom>
          <a:solidFill>
            <a:schemeClr val="bg1">
              <a:lumMod val="85000"/>
            </a:schemeClr>
          </a:solidFill>
          <a:ln w="15875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white"/>
              </a:solidFill>
            </a:endParaRPr>
          </a:p>
        </p:txBody>
      </p:sp>
      <p:sp>
        <p:nvSpPr>
          <p:cNvPr id="55" name="Нашивка 54"/>
          <p:cNvSpPr/>
          <p:nvPr/>
        </p:nvSpPr>
        <p:spPr>
          <a:xfrm>
            <a:off x="4683531" y="767823"/>
            <a:ext cx="896581" cy="451362"/>
          </a:xfrm>
          <a:prstGeom prst="chevron">
            <a:avLst>
              <a:gd name="adj" fmla="val 27744"/>
            </a:avLst>
          </a:prstGeom>
          <a:solidFill>
            <a:schemeClr val="bg1">
              <a:lumMod val="85000"/>
            </a:schemeClr>
          </a:solidFill>
          <a:ln w="15875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white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>
            <a:off x="3805624" y="767823"/>
            <a:ext cx="910392" cy="451362"/>
          </a:xfrm>
          <a:prstGeom prst="chevron">
            <a:avLst>
              <a:gd name="adj" fmla="val 31965"/>
            </a:avLst>
          </a:prstGeom>
          <a:solidFill>
            <a:schemeClr val="bg1">
              <a:lumMod val="85000"/>
            </a:schemeClr>
          </a:solidFill>
          <a:ln w="15875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white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>
            <a:off x="2846890" y="767823"/>
            <a:ext cx="953444" cy="451362"/>
          </a:xfrm>
          <a:prstGeom prst="chevron">
            <a:avLst>
              <a:gd name="adj" fmla="val 29855"/>
            </a:avLst>
          </a:prstGeom>
          <a:solidFill>
            <a:schemeClr val="bg1">
              <a:lumMod val="85000"/>
            </a:schemeClr>
          </a:solidFill>
          <a:ln w="15875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white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>
            <a:off x="1948502" y="767823"/>
            <a:ext cx="953444" cy="451362"/>
          </a:xfrm>
          <a:prstGeom prst="chevron">
            <a:avLst>
              <a:gd name="adj" fmla="val 34075"/>
            </a:avLst>
          </a:prstGeom>
          <a:solidFill>
            <a:schemeClr val="bg1">
              <a:lumMod val="85000"/>
            </a:schemeClr>
          </a:solidFill>
          <a:ln w="15875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white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>
            <a:off x="181087" y="767469"/>
            <a:ext cx="953444" cy="451627"/>
          </a:xfrm>
          <a:prstGeom prst="chevron">
            <a:avLst>
              <a:gd name="adj" fmla="val 34069"/>
            </a:avLst>
          </a:prstGeom>
          <a:solidFill>
            <a:schemeClr val="bg1">
              <a:lumMod val="85000"/>
            </a:schemeClr>
          </a:solidFill>
          <a:ln w="15875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0450" y="47625"/>
            <a:ext cx="6681134" cy="51526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ru-RU" sz="1800" b="0" i="0" kern="1200" dirty="0">
                <a:solidFill>
                  <a:srgbClr val="002060"/>
                </a:solidFill>
                <a:latin typeface="Arial Narrow" panose="020B0606020202030204" pitchFamily="34" charset="0"/>
              </a:rPr>
              <a:t>Разработка </a:t>
            </a:r>
            <a:r>
              <a:rPr lang="ru-RU" sz="1800" b="0" i="0" kern="12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профстандартов</a:t>
            </a:r>
            <a:r>
              <a:rPr lang="ru-RU" sz="1800" b="0" i="0" kern="1200" dirty="0">
                <a:solidFill>
                  <a:srgbClr val="002060"/>
                </a:solidFill>
                <a:latin typeface="Arial Narrow" panose="020B0606020202030204" pitchFamily="34" charset="0"/>
              </a:rPr>
              <a:t> для подготовки кадров для работы на всех этапах жизненного цикла АТ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0DD51-9469-4654-9EEF-93FA6FB118EE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42" name="Нашивка 41"/>
          <p:cNvSpPr/>
          <p:nvPr/>
        </p:nvSpPr>
        <p:spPr>
          <a:xfrm>
            <a:off x="1054451" y="767883"/>
            <a:ext cx="953444" cy="451627"/>
          </a:xfrm>
          <a:prstGeom prst="chevron">
            <a:avLst>
              <a:gd name="adj" fmla="val 36178"/>
            </a:avLst>
          </a:prstGeom>
          <a:solidFill>
            <a:schemeClr val="bg1">
              <a:lumMod val="85000"/>
            </a:schemeClr>
          </a:solidFill>
          <a:ln w="15875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827" y="827420"/>
            <a:ext cx="6238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Маркетинг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и продажи</a:t>
            </a:r>
            <a:endParaRPr lang="ru-RU" sz="800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5" y="836712"/>
            <a:ext cx="922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err="1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Предпроектные</a:t>
            </a:r>
            <a:endParaRPr lang="en-US" sz="800" b="1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исследования</a:t>
            </a:r>
            <a:endParaRPr lang="ru-RU" sz="800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3" name="Поле 672"/>
          <p:cNvSpPr txBox="1"/>
          <p:nvPr/>
        </p:nvSpPr>
        <p:spPr>
          <a:xfrm>
            <a:off x="1979712" y="809580"/>
            <a:ext cx="921055" cy="31516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ru-RU" sz="800" b="1" dirty="0" smtClean="0">
                <a:solidFill>
                  <a:prstClr val="black"/>
                </a:solidFill>
                <a:latin typeface="Arial Narrow" pitchFamily="34" charset="0"/>
                <a:ea typeface="Calibri"/>
                <a:cs typeface="Times New Roman"/>
              </a:rPr>
              <a:t>Концептуальное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ru-RU" sz="800" b="1" dirty="0" smtClean="0">
                <a:solidFill>
                  <a:prstClr val="black"/>
                </a:solidFill>
                <a:latin typeface="Arial Narrow" pitchFamily="34" charset="0"/>
                <a:ea typeface="Calibri"/>
                <a:cs typeface="Times New Roman"/>
              </a:rPr>
              <a:t>проектирование</a:t>
            </a:r>
            <a:endParaRPr lang="ru-RU" sz="800" b="1" dirty="0">
              <a:solidFill>
                <a:prstClr val="black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marL="90170" fontAlgn="base">
              <a:spcBef>
                <a:spcPct val="0"/>
              </a:spcBef>
            </a:pPr>
            <a:r>
              <a:rPr lang="ru-RU" sz="800" b="1" dirty="0">
                <a:solidFill>
                  <a:srgbClr val="00B050"/>
                </a:solidFill>
                <a:latin typeface="Times New Roman"/>
                <a:ea typeface="Times New Roman"/>
                <a:cs typeface="Arial" pitchFamily="34" charset="0"/>
              </a:rPr>
              <a:t> </a:t>
            </a:r>
            <a:endParaRPr lang="ru-RU" sz="800" b="1" dirty="0">
              <a:solidFill>
                <a:prstClr val="black"/>
              </a:solidFill>
              <a:latin typeface="Times New Roman"/>
              <a:ea typeface="Times New Roman"/>
              <a:cs typeface="Arial" pitchFamily="34" charset="0"/>
            </a:endParaRPr>
          </a:p>
        </p:txBody>
      </p:sp>
      <p:sp>
        <p:nvSpPr>
          <p:cNvPr id="44" name="Поле 682"/>
          <p:cNvSpPr txBox="1"/>
          <p:nvPr/>
        </p:nvSpPr>
        <p:spPr>
          <a:xfrm>
            <a:off x="2920988" y="816555"/>
            <a:ext cx="916204" cy="308189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ru-RU" sz="800" b="1" dirty="0" smtClean="0">
                <a:solidFill>
                  <a:prstClr val="black"/>
                </a:solidFill>
                <a:latin typeface="Arial Narrow" pitchFamily="34" charset="0"/>
                <a:ea typeface="Calibri"/>
                <a:cs typeface="Times New Roman"/>
              </a:rPr>
              <a:t>Рабочее</a:t>
            </a:r>
            <a:endParaRPr lang="ru-RU" sz="700" b="1" dirty="0" smtClean="0">
              <a:solidFill>
                <a:prstClr val="black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ru-RU" sz="800" b="1" dirty="0" smtClean="0">
                <a:solidFill>
                  <a:prstClr val="black"/>
                </a:solidFill>
                <a:latin typeface="Arial Narrow" pitchFamily="34" charset="0"/>
                <a:ea typeface="Calibri"/>
                <a:cs typeface="Times New Roman"/>
              </a:rPr>
              <a:t>проектирование</a:t>
            </a:r>
            <a:r>
              <a:rPr lang="ru-RU" sz="700" b="1" dirty="0" smtClean="0">
                <a:solidFill>
                  <a:prstClr val="black"/>
                </a:solidFill>
                <a:latin typeface="Arial Narrow" pitchFamily="34" charset="0"/>
                <a:ea typeface="Calibri"/>
                <a:cs typeface="Times New Roman"/>
              </a:rPr>
              <a:t> </a:t>
            </a:r>
            <a:endParaRPr lang="ru-RU" sz="700" b="1" dirty="0">
              <a:solidFill>
                <a:prstClr val="black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ru-RU" sz="15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1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ru-RU" sz="15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1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Поле 683"/>
          <p:cNvSpPr txBox="1"/>
          <p:nvPr/>
        </p:nvSpPr>
        <p:spPr>
          <a:xfrm>
            <a:off x="3912930" y="796483"/>
            <a:ext cx="803086" cy="328261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ru-RU" sz="800" b="1" dirty="0" smtClean="0">
                <a:solidFill>
                  <a:prstClr val="black"/>
                </a:solidFill>
                <a:latin typeface="Arial Narrow" pitchFamily="34" charset="0"/>
                <a:ea typeface="Calibri"/>
                <a:cs typeface="Times New Roman"/>
              </a:rPr>
              <a:t>Подготовка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ru-RU" sz="800" b="1" dirty="0" smtClean="0">
                <a:solidFill>
                  <a:prstClr val="black"/>
                </a:solidFill>
                <a:latin typeface="Arial Narrow" pitchFamily="34" charset="0"/>
                <a:ea typeface="Calibri"/>
                <a:cs typeface="Times New Roman"/>
              </a:rPr>
              <a:t>производства</a:t>
            </a:r>
            <a:endParaRPr lang="ru-RU" sz="800" b="1" dirty="0">
              <a:solidFill>
                <a:prstClr val="black"/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46" name="Поле 684"/>
          <p:cNvSpPr txBox="1"/>
          <p:nvPr/>
        </p:nvSpPr>
        <p:spPr>
          <a:xfrm>
            <a:off x="4756102" y="836712"/>
            <a:ext cx="795171" cy="303838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</a:pPr>
            <a:r>
              <a:rPr lang="ru-RU" sz="800" b="1" dirty="0" smtClean="0">
                <a:solidFill>
                  <a:prstClr val="black"/>
                </a:solidFill>
                <a:latin typeface="Arial Narrow" pitchFamily="34" charset="0"/>
                <a:ea typeface="Calibri"/>
                <a:cs typeface="Times New Roman"/>
              </a:rPr>
              <a:t>Опытное</a:t>
            </a:r>
          </a:p>
          <a:p>
            <a:pPr fontAlgn="base">
              <a:spcBef>
                <a:spcPct val="0"/>
              </a:spcBef>
            </a:pPr>
            <a:r>
              <a:rPr lang="ru-RU" sz="800" b="1" dirty="0" smtClean="0">
                <a:solidFill>
                  <a:prstClr val="black"/>
                </a:solidFill>
                <a:latin typeface="Arial Narrow" pitchFamily="34" charset="0"/>
                <a:ea typeface="Calibri"/>
                <a:cs typeface="Times New Roman"/>
              </a:rPr>
              <a:t>производство</a:t>
            </a:r>
            <a:endParaRPr lang="ru-RU" sz="600" b="1" dirty="0">
              <a:solidFill>
                <a:prstClr val="black"/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47" name="Поле 687"/>
          <p:cNvSpPr txBox="1"/>
          <p:nvPr/>
        </p:nvSpPr>
        <p:spPr>
          <a:xfrm>
            <a:off x="6536681" y="836712"/>
            <a:ext cx="876948" cy="41690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ru-RU" sz="800" b="1" dirty="0" smtClean="0">
                <a:solidFill>
                  <a:prstClr val="black"/>
                </a:solidFill>
                <a:latin typeface="Arial Narrow" pitchFamily="34" charset="0"/>
                <a:ea typeface="Calibri"/>
                <a:cs typeface="Times New Roman"/>
              </a:rPr>
              <a:t>Серийное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ru-RU" sz="800" b="1" dirty="0" smtClean="0">
                <a:solidFill>
                  <a:prstClr val="black"/>
                </a:solidFill>
                <a:latin typeface="Arial Narrow" pitchFamily="34" charset="0"/>
                <a:ea typeface="Calibri"/>
                <a:cs typeface="Times New Roman"/>
              </a:rPr>
              <a:t>производство </a:t>
            </a:r>
            <a:endParaRPr lang="ru-RU" sz="600" b="1" dirty="0">
              <a:solidFill>
                <a:prstClr val="black"/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48" name="Поле 689"/>
          <p:cNvSpPr txBox="1"/>
          <p:nvPr/>
        </p:nvSpPr>
        <p:spPr>
          <a:xfrm>
            <a:off x="7400777" y="836712"/>
            <a:ext cx="782318" cy="27087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ru-RU" sz="800" b="1" dirty="0" smtClean="0">
                <a:solidFill>
                  <a:prstClr val="black"/>
                </a:solidFill>
                <a:latin typeface="Arial Narrow" pitchFamily="34" charset="0"/>
                <a:ea typeface="Calibri"/>
                <a:cs typeface="Times New Roman"/>
              </a:rPr>
              <a:t>Эксплуатация</a:t>
            </a:r>
            <a:r>
              <a:rPr lang="ru-RU" sz="1000" b="1" dirty="0" smtClean="0">
                <a:solidFill>
                  <a:prstClr val="black"/>
                </a:solidFill>
                <a:latin typeface="Arial Narrow" pitchFamily="34" charset="0"/>
                <a:ea typeface="Calibri"/>
                <a:cs typeface="Times New Roman"/>
              </a:rPr>
              <a:t> </a:t>
            </a:r>
            <a:endParaRPr lang="ru-RU" sz="800" b="1" dirty="0">
              <a:solidFill>
                <a:prstClr val="black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marL="90170" fontAlgn="base">
              <a:spcBef>
                <a:spcPct val="0"/>
              </a:spcBef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Arial" pitchFamily="34" charset="0"/>
              </a:rPr>
              <a:t> </a:t>
            </a:r>
            <a:endParaRPr lang="ru-RU" sz="1400" b="1" dirty="0">
              <a:solidFill>
                <a:prstClr val="black"/>
              </a:solidFill>
              <a:latin typeface="Times New Roman"/>
              <a:ea typeface="Times New Roman"/>
              <a:cs typeface="Arial" pitchFamily="34" charset="0"/>
            </a:endParaRPr>
          </a:p>
          <a:p>
            <a:pPr marL="90170" fontAlgn="base">
              <a:spcBef>
                <a:spcPct val="0"/>
              </a:spcBef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Arial" pitchFamily="34" charset="0"/>
              </a:rPr>
              <a:t> </a:t>
            </a:r>
            <a:endParaRPr lang="ru-RU" sz="1400" b="1" dirty="0">
              <a:solidFill>
                <a:prstClr val="black"/>
              </a:solidFill>
              <a:latin typeface="Times New Roman"/>
              <a:ea typeface="Times New Roman"/>
              <a:cs typeface="Arial" pitchFamily="34" charset="0"/>
            </a:endParaRPr>
          </a:p>
        </p:txBody>
      </p:sp>
      <p:sp>
        <p:nvSpPr>
          <p:cNvPr id="49" name="Поле 692"/>
          <p:cNvSpPr txBox="1"/>
          <p:nvPr/>
        </p:nvSpPr>
        <p:spPr>
          <a:xfrm>
            <a:off x="8192865" y="836712"/>
            <a:ext cx="915639" cy="410562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</a:pPr>
            <a:r>
              <a:rPr lang="ru-RU" sz="8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  <a:cs typeface="Arial" pitchFamily="34" charset="0"/>
              </a:rPr>
              <a:t>Послепродажное</a:t>
            </a:r>
            <a:endParaRPr lang="en-US" sz="800" b="1" dirty="0" smtClean="0">
              <a:solidFill>
                <a:prstClr val="black"/>
              </a:solidFill>
              <a:latin typeface="Arial Narrow" pitchFamily="34" charset="0"/>
              <a:ea typeface="Times New Roman"/>
              <a:cs typeface="Arial" pitchFamily="34" charset="0"/>
            </a:endParaRPr>
          </a:p>
          <a:p>
            <a:pPr fontAlgn="base">
              <a:spcBef>
                <a:spcPct val="0"/>
              </a:spcBef>
            </a:pPr>
            <a:r>
              <a:rPr lang="ru-RU" sz="8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  <a:cs typeface="Arial" pitchFamily="34" charset="0"/>
              </a:rPr>
              <a:t>обслуживание</a:t>
            </a:r>
            <a:endParaRPr lang="ru-RU" sz="700" b="1" dirty="0">
              <a:solidFill>
                <a:prstClr val="black"/>
              </a:solidFill>
              <a:latin typeface="Arial Narrow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0" name="Поле 693"/>
          <p:cNvSpPr txBox="1"/>
          <p:nvPr/>
        </p:nvSpPr>
        <p:spPr>
          <a:xfrm>
            <a:off x="5664376" y="867490"/>
            <a:ext cx="851839" cy="329262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</a:pPr>
            <a:r>
              <a:rPr lang="ru-RU" sz="800" b="1" dirty="0" smtClean="0">
                <a:solidFill>
                  <a:prstClr val="black"/>
                </a:solidFill>
                <a:latin typeface="Arial Narrow" pitchFamily="34" charset="0"/>
                <a:ea typeface="Calibri"/>
                <a:cs typeface="Times New Roman"/>
              </a:rPr>
              <a:t>Испытания и сертификация</a:t>
            </a:r>
            <a:endParaRPr lang="ru-RU" sz="11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90170" fontAlgn="base">
              <a:spcBef>
                <a:spcPct val="0"/>
              </a:spcBef>
            </a:pPr>
            <a:r>
              <a:rPr lang="ru-RU" sz="1400" b="1" dirty="0">
                <a:solidFill>
                  <a:srgbClr val="FF0000"/>
                </a:solidFill>
                <a:latin typeface="Times New Roman"/>
                <a:ea typeface="Times New Roman"/>
                <a:cs typeface="Arial" pitchFamily="34" charset="0"/>
              </a:rPr>
              <a:t> </a:t>
            </a:r>
            <a:endParaRPr lang="ru-RU" sz="1200" b="1" dirty="0">
              <a:solidFill>
                <a:prstClr val="black"/>
              </a:solidFill>
              <a:latin typeface="Times New Roman"/>
              <a:ea typeface="Times New Roman"/>
              <a:cs typeface="Arial" pitchFamily="34" charset="0"/>
            </a:endParaRPr>
          </a:p>
        </p:txBody>
      </p:sp>
      <p:sp>
        <p:nvSpPr>
          <p:cNvPr id="60" name="Нашивка 59"/>
          <p:cNvSpPr/>
          <p:nvPr/>
        </p:nvSpPr>
        <p:spPr>
          <a:xfrm>
            <a:off x="1111577" y="1456241"/>
            <a:ext cx="2621129" cy="166986"/>
          </a:xfrm>
          <a:prstGeom prst="chevron">
            <a:avLst>
              <a:gd name="adj" fmla="val 57428"/>
            </a:avLst>
          </a:prstGeom>
          <a:solidFill>
            <a:schemeClr val="accent1">
              <a:lumMod val="75000"/>
            </a:schemeClr>
          </a:solidFill>
          <a:ln w="15875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white"/>
              </a:solidFill>
            </a:endParaRPr>
          </a:p>
        </p:txBody>
      </p:sp>
      <p:sp>
        <p:nvSpPr>
          <p:cNvPr id="61" name="Нашивка 60"/>
          <p:cNvSpPr/>
          <p:nvPr/>
        </p:nvSpPr>
        <p:spPr>
          <a:xfrm>
            <a:off x="3732569" y="1456241"/>
            <a:ext cx="3642577" cy="166986"/>
          </a:xfrm>
          <a:prstGeom prst="chevron">
            <a:avLst>
              <a:gd name="adj" fmla="val 57428"/>
            </a:avLst>
          </a:prstGeom>
          <a:solidFill>
            <a:schemeClr val="accent3">
              <a:lumMod val="40000"/>
              <a:lumOff val="60000"/>
            </a:schemeClr>
          </a:solidFill>
          <a:ln w="15875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white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866434" y="1412776"/>
            <a:ext cx="11706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Проектирование</a:t>
            </a:r>
            <a:endParaRPr lang="ru-RU" sz="700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800334" y="1412776"/>
            <a:ext cx="35748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Производство (планирование, технологии)</a:t>
            </a:r>
            <a:endParaRPr lang="ru-RU" sz="700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4" name="Нашивка 63"/>
          <p:cNvSpPr/>
          <p:nvPr/>
        </p:nvSpPr>
        <p:spPr>
          <a:xfrm>
            <a:off x="2846889" y="1735891"/>
            <a:ext cx="3620867" cy="152398"/>
          </a:xfrm>
          <a:prstGeom prst="chevron">
            <a:avLst>
              <a:gd name="adj" fmla="val 57428"/>
            </a:avLst>
          </a:prstGeom>
          <a:solidFill>
            <a:schemeClr val="accent1">
              <a:lumMod val="75000"/>
            </a:schemeClr>
          </a:solidFill>
          <a:ln w="15875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27695" y="1685132"/>
            <a:ext cx="151011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Сертификация изделия</a:t>
            </a:r>
            <a:endParaRPr lang="ru-RU" sz="700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6" name="Нашивка 65"/>
          <p:cNvSpPr/>
          <p:nvPr/>
        </p:nvSpPr>
        <p:spPr>
          <a:xfrm>
            <a:off x="1111577" y="2032305"/>
            <a:ext cx="7900007" cy="144016"/>
          </a:xfrm>
          <a:prstGeom prst="chevron">
            <a:avLst>
              <a:gd name="adj" fmla="val 57428"/>
            </a:avLst>
          </a:prstGeom>
          <a:solidFill>
            <a:schemeClr val="accent4">
              <a:lumMod val="40000"/>
              <a:lumOff val="60000"/>
            </a:schemeClr>
          </a:solidFill>
          <a:ln w="15875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049593" y="1977355"/>
            <a:ext cx="19268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Управление цепочкой поставок</a:t>
            </a:r>
            <a:endParaRPr lang="ru-RU" sz="700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8" name="Нашивка 67"/>
          <p:cNvSpPr/>
          <p:nvPr/>
        </p:nvSpPr>
        <p:spPr>
          <a:xfrm>
            <a:off x="1114094" y="2320337"/>
            <a:ext cx="7900007" cy="144016"/>
          </a:xfrm>
          <a:prstGeom prst="chevron">
            <a:avLst>
              <a:gd name="adj" fmla="val 57428"/>
            </a:avLst>
          </a:prstGeom>
          <a:solidFill>
            <a:schemeClr val="accent1">
              <a:lumMod val="75000"/>
            </a:schemeClr>
          </a:solidFill>
          <a:ln w="15875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white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103943" y="2265387"/>
            <a:ext cx="38884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PLM</a:t>
            </a:r>
            <a:r>
              <a:rPr lang="ru-RU" sz="105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(Управление конфигурацией, требованием, проектированием)</a:t>
            </a:r>
            <a:endParaRPr lang="ru-RU" sz="700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" name="Нашивка 69"/>
          <p:cNvSpPr/>
          <p:nvPr/>
        </p:nvSpPr>
        <p:spPr>
          <a:xfrm>
            <a:off x="181087" y="2608369"/>
            <a:ext cx="8803822" cy="144016"/>
          </a:xfrm>
          <a:prstGeom prst="chevron">
            <a:avLst>
              <a:gd name="adj" fmla="val 57428"/>
            </a:avLst>
          </a:prstGeom>
          <a:solidFill>
            <a:schemeClr val="accent1">
              <a:lumMod val="75000"/>
            </a:schemeClr>
          </a:solidFill>
          <a:ln w="15875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white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000555" y="2564904"/>
            <a:ext cx="1218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Контроль качества</a:t>
            </a:r>
            <a:endParaRPr lang="ru-RU" sz="700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2" name="Нашивка 71"/>
          <p:cNvSpPr/>
          <p:nvPr/>
        </p:nvSpPr>
        <p:spPr>
          <a:xfrm>
            <a:off x="181087" y="3123910"/>
            <a:ext cx="8803822" cy="144016"/>
          </a:xfrm>
          <a:prstGeom prst="chevron">
            <a:avLst>
              <a:gd name="adj" fmla="val 57428"/>
            </a:avLst>
          </a:prstGeom>
          <a:solidFill>
            <a:schemeClr val="accent4">
              <a:lumMod val="40000"/>
              <a:lumOff val="60000"/>
            </a:schemeClr>
          </a:solidFill>
          <a:ln w="15875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white"/>
              </a:solidFill>
            </a:endParaRPr>
          </a:p>
        </p:txBody>
      </p:sp>
      <p:sp>
        <p:nvSpPr>
          <p:cNvPr id="73" name="Нашивка 72"/>
          <p:cNvSpPr/>
          <p:nvPr/>
        </p:nvSpPr>
        <p:spPr>
          <a:xfrm>
            <a:off x="178005" y="3356992"/>
            <a:ext cx="8803822" cy="144016"/>
          </a:xfrm>
          <a:prstGeom prst="chevron">
            <a:avLst>
              <a:gd name="adj" fmla="val 57428"/>
            </a:avLst>
          </a:prstGeom>
          <a:solidFill>
            <a:schemeClr val="accent3">
              <a:lumMod val="40000"/>
              <a:lumOff val="60000"/>
            </a:schemeClr>
          </a:solidFill>
          <a:ln w="15875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white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463792" y="3068960"/>
            <a:ext cx="22322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Экономика и управление финансами</a:t>
            </a:r>
            <a:endParaRPr lang="ru-RU" sz="700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429318" y="3302042"/>
            <a:ext cx="23742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Управление авиационной программой</a:t>
            </a:r>
            <a:endParaRPr lang="ru-RU" sz="700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7" name="Нашивка 76"/>
          <p:cNvSpPr/>
          <p:nvPr/>
        </p:nvSpPr>
        <p:spPr>
          <a:xfrm>
            <a:off x="179512" y="2858509"/>
            <a:ext cx="8803822" cy="144016"/>
          </a:xfrm>
          <a:prstGeom prst="chevron">
            <a:avLst>
              <a:gd name="adj" fmla="val 57428"/>
            </a:avLst>
          </a:prstGeom>
          <a:solidFill>
            <a:schemeClr val="accent4">
              <a:lumMod val="40000"/>
              <a:lumOff val="60000"/>
            </a:schemeClr>
          </a:solidFill>
          <a:ln w="15875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white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471708" y="2803559"/>
            <a:ext cx="22005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Бережливое производство</a:t>
            </a:r>
            <a:endParaRPr lang="ru-RU" sz="700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5695364"/>
            <a:ext cx="137172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  <a:cs typeface="Arial" pitchFamily="34" charset="0"/>
              </a:rPr>
              <a:t>Инженерная подготовка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642378" y="6167263"/>
            <a:ext cx="137172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  <a:cs typeface="Arial" pitchFamily="34" charset="0"/>
              </a:rPr>
              <a:t>Прочие направления</a:t>
            </a:r>
          </a:p>
        </p:txBody>
      </p:sp>
      <p:sp>
        <p:nvSpPr>
          <p:cNvPr id="76" name="Овал 111"/>
          <p:cNvSpPr>
            <a:spLocks noChangeArrowheads="1"/>
          </p:cNvSpPr>
          <p:nvPr/>
        </p:nvSpPr>
        <p:spPr bwMode="auto">
          <a:xfrm>
            <a:off x="8578453" y="4149080"/>
            <a:ext cx="144462" cy="1428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mpd="dbl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52500" fontAlgn="base">
              <a:spcBef>
                <a:spcPct val="0"/>
              </a:spcBef>
              <a:spcAft>
                <a:spcPct val="0"/>
              </a:spcAft>
            </a:pPr>
            <a:endParaRPr lang="ru-RU" sz="17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9" name="Овал 111"/>
          <p:cNvSpPr>
            <a:spLocks noChangeArrowheads="1"/>
          </p:cNvSpPr>
          <p:nvPr/>
        </p:nvSpPr>
        <p:spPr bwMode="auto">
          <a:xfrm>
            <a:off x="8558953" y="3789040"/>
            <a:ext cx="144462" cy="1428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mpd="dbl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52500" fontAlgn="base">
              <a:spcBef>
                <a:spcPct val="0"/>
              </a:spcBef>
              <a:spcAft>
                <a:spcPct val="0"/>
              </a:spcAft>
            </a:pPr>
            <a:endParaRPr lang="ru-RU" sz="17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" name="Овал 111"/>
          <p:cNvSpPr>
            <a:spLocks noChangeArrowheads="1"/>
          </p:cNvSpPr>
          <p:nvPr/>
        </p:nvSpPr>
        <p:spPr bwMode="auto">
          <a:xfrm>
            <a:off x="6570208" y="6213812"/>
            <a:ext cx="144462" cy="1428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mpd="dbl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52500" fontAlgn="base">
              <a:spcBef>
                <a:spcPct val="0"/>
              </a:spcBef>
              <a:spcAft>
                <a:spcPct val="0"/>
              </a:spcAft>
            </a:pPr>
            <a:endParaRPr lang="ru-RU" sz="17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1" name="Овал 111"/>
          <p:cNvSpPr>
            <a:spLocks noChangeArrowheads="1"/>
          </p:cNvSpPr>
          <p:nvPr/>
        </p:nvSpPr>
        <p:spPr bwMode="auto">
          <a:xfrm>
            <a:off x="6659786" y="5445224"/>
            <a:ext cx="144462" cy="1428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mpd="dbl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52500" fontAlgn="base">
              <a:spcBef>
                <a:spcPct val="0"/>
              </a:spcBef>
              <a:spcAft>
                <a:spcPct val="0"/>
              </a:spcAft>
            </a:pPr>
            <a:endParaRPr lang="ru-RU" sz="17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" name="Овал 111"/>
          <p:cNvSpPr>
            <a:spLocks noChangeArrowheads="1"/>
          </p:cNvSpPr>
          <p:nvPr/>
        </p:nvSpPr>
        <p:spPr bwMode="auto">
          <a:xfrm>
            <a:off x="1948502" y="6263293"/>
            <a:ext cx="144462" cy="1428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mpd="dbl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52500" fontAlgn="base">
              <a:spcBef>
                <a:spcPct val="0"/>
              </a:spcBef>
              <a:spcAft>
                <a:spcPct val="0"/>
              </a:spcAft>
            </a:pPr>
            <a:endParaRPr lang="ru-RU" sz="17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3" name="Овал 111"/>
          <p:cNvSpPr>
            <a:spLocks noChangeArrowheads="1"/>
          </p:cNvSpPr>
          <p:nvPr/>
        </p:nvSpPr>
        <p:spPr bwMode="auto">
          <a:xfrm>
            <a:off x="4544193" y="3717602"/>
            <a:ext cx="144462" cy="1428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mpd="dbl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52500" fontAlgn="base">
              <a:spcBef>
                <a:spcPct val="0"/>
              </a:spcBef>
              <a:spcAft>
                <a:spcPct val="0"/>
              </a:spcAft>
            </a:pPr>
            <a:endParaRPr lang="ru-RU" sz="17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4" name="Овал 111"/>
          <p:cNvSpPr>
            <a:spLocks noChangeArrowheads="1"/>
          </p:cNvSpPr>
          <p:nvPr/>
        </p:nvSpPr>
        <p:spPr bwMode="auto">
          <a:xfrm>
            <a:off x="4544193" y="4077642"/>
            <a:ext cx="144462" cy="1428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mpd="dbl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52500" fontAlgn="base">
              <a:spcBef>
                <a:spcPct val="0"/>
              </a:spcBef>
              <a:spcAft>
                <a:spcPct val="0"/>
              </a:spcAft>
            </a:pPr>
            <a:endParaRPr lang="ru-RU" sz="17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5" name="Овал 111"/>
          <p:cNvSpPr>
            <a:spLocks noChangeArrowheads="1"/>
          </p:cNvSpPr>
          <p:nvPr/>
        </p:nvSpPr>
        <p:spPr bwMode="auto">
          <a:xfrm>
            <a:off x="4534496" y="4509120"/>
            <a:ext cx="144462" cy="1428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mpd="dbl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52500" fontAlgn="base">
              <a:spcBef>
                <a:spcPct val="0"/>
              </a:spcBef>
              <a:spcAft>
                <a:spcPct val="0"/>
              </a:spcAft>
            </a:pPr>
            <a:endParaRPr lang="ru-RU" sz="17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6" name="Овал 111"/>
          <p:cNvSpPr>
            <a:spLocks noChangeArrowheads="1"/>
          </p:cNvSpPr>
          <p:nvPr/>
        </p:nvSpPr>
        <p:spPr bwMode="auto">
          <a:xfrm>
            <a:off x="3429318" y="6570250"/>
            <a:ext cx="144462" cy="1428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mpd="dbl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52500" fontAlgn="base">
              <a:spcBef>
                <a:spcPct val="0"/>
              </a:spcBef>
              <a:spcAft>
                <a:spcPct val="0"/>
              </a:spcAft>
            </a:pPr>
            <a:endParaRPr lang="ru-RU" sz="17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8451" y="6525344"/>
            <a:ext cx="290973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  <a:cs typeface="Arial" pitchFamily="34" charset="0"/>
              </a:rPr>
              <a:t>Есть утвержденный </a:t>
            </a:r>
            <a:r>
              <a:rPr lang="ru-RU" sz="1000" b="1" dirty="0" err="1" smtClean="0">
                <a:solidFill>
                  <a:prstClr val="black"/>
                </a:solidFill>
                <a:cs typeface="Arial" pitchFamily="34" charset="0"/>
              </a:rPr>
              <a:t>профстандарт</a:t>
            </a:r>
            <a:endParaRPr lang="ru-RU" sz="10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7164288" y="5805264"/>
            <a:ext cx="504056" cy="21602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2500" fontAlgn="base">
              <a:spcBef>
                <a:spcPct val="0"/>
              </a:spcBef>
              <a:spcAft>
                <a:spcPct val="0"/>
              </a:spcAft>
            </a:pPr>
            <a:endParaRPr lang="ru-RU" sz="1700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7" name="Прямоугольник 86"/>
          <p:cNvSpPr/>
          <p:nvPr/>
        </p:nvSpPr>
        <p:spPr bwMode="auto">
          <a:xfrm>
            <a:off x="7164288" y="6267000"/>
            <a:ext cx="504056" cy="216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2500" fontAlgn="base">
              <a:spcBef>
                <a:spcPct val="0"/>
              </a:spcBef>
              <a:spcAft>
                <a:spcPct val="0"/>
              </a:spcAft>
            </a:pPr>
            <a:endParaRPr lang="ru-RU" sz="1700" b="1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1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023034" y="3552444"/>
            <a:ext cx="2160240" cy="369322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Разработка 4 ПС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3275" y="3558572"/>
            <a:ext cx="3124409" cy="369322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Согласование с экспертами</a:t>
            </a:r>
            <a:endParaRPr lang="ru-RU" sz="1100" b="1" dirty="0">
              <a:solidFill>
                <a:srgbClr val="C0000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02540" y="3558572"/>
            <a:ext cx="2762855" cy="338544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Согласование в Минтруде РФ</a:t>
            </a:r>
            <a:endParaRPr lang="ru-RU" sz="1050" b="1" dirty="0">
              <a:solidFill>
                <a:srgbClr val="C0000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23725" y="2348880"/>
            <a:ext cx="6752433" cy="971694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>
            <a:spAutoFit/>
          </a:bodyPr>
          <a:lstStyle/>
          <a:p>
            <a:pPr marL="204083" indent="-20408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Специалист по управлению авиационными программами;</a:t>
            </a:r>
          </a:p>
          <a:p>
            <a:pPr marL="204083" indent="-20408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Специалист по управлению качеством в авиастроении;</a:t>
            </a:r>
          </a:p>
          <a:p>
            <a:pPr marL="204083" indent="-20408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Специалист по управлению цепью поставок в авиастроении;</a:t>
            </a:r>
          </a:p>
          <a:p>
            <a:pPr marL="204083" indent="-20408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Специалист по послепродажному обслуживанию авиационной техники.</a:t>
            </a:r>
          </a:p>
        </p:txBody>
      </p:sp>
      <p:pic>
        <p:nvPicPr>
          <p:cNvPr id="42" name="Picture 6" descr="http://airspot.ru/article_image/image/2591/1288331037.jpg?12883359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9403" y="3871501"/>
            <a:ext cx="644566" cy="48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lib.convdocs.org/pars_docs/refs/96/95655/95655_html_m589a94a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0326" y="3839791"/>
            <a:ext cx="488165" cy="5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46977" y="4694285"/>
            <a:ext cx="8696937" cy="356141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Комитет по разработке профессиональных стандартов НП «Союз Авиапроизводителей»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5543" y="5661249"/>
            <a:ext cx="8696937" cy="719945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lIns="65306" tIns="32653" rIns="65306" bIns="32653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Создание о</a:t>
            </a:r>
            <a:r>
              <a:rPr lang="ru-RU" altLang="ru-RU" sz="19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траслевого Совета </a:t>
            </a:r>
            <a:r>
              <a:rPr lang="ru-RU" altLang="ru-RU" sz="1900" b="1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по профессиональным квалификациям в авиастроении </a:t>
            </a:r>
            <a:r>
              <a:rPr lang="ru-RU" altLang="ru-RU" sz="19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при Союзе Машиностроителей России</a:t>
            </a:r>
            <a:endParaRPr lang="ru-RU" sz="1900" b="1" dirty="0">
              <a:solidFill>
                <a:srgbClr val="00206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18" y="1137339"/>
            <a:ext cx="1800199" cy="804608"/>
          </a:xfrm>
          <a:prstGeom prst="rect">
            <a:avLst/>
          </a:prstGeom>
          <a:noFill/>
          <a:ln>
            <a:noFill/>
          </a:ln>
        </p:spPr>
        <p:txBody>
          <a:bodyPr wrap="square" lIns="65306" tIns="32653" rIns="65306" bIns="3265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2013 – 2014 гг.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разработаны и утверждены 4 ПС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2887" y="908720"/>
            <a:ext cx="6557640" cy="1165154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204083" indent="-20408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Специалист по проектированию и конструированию авиационной техники;</a:t>
            </a:r>
          </a:p>
          <a:p>
            <a:pPr marL="204083" indent="-20408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Специалист по прочностным расчетам авиационных конструкций;</a:t>
            </a:r>
          </a:p>
          <a:p>
            <a:pPr marL="204083" indent="-20408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Специалист по проектированию и конструированию механических конструкций, систем и агрегатов ЛА;</a:t>
            </a:r>
          </a:p>
          <a:p>
            <a:pPr marL="204083" indent="-20408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Специалист по разработке комплексов бортового оборудования авиационных ЛА.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218" y="2429414"/>
            <a:ext cx="1800199" cy="804608"/>
          </a:xfrm>
          <a:prstGeom prst="rect">
            <a:avLst/>
          </a:prstGeom>
          <a:noFill/>
          <a:ln>
            <a:noFill/>
          </a:ln>
        </p:spPr>
        <p:txBody>
          <a:bodyPr wrap="square" lIns="65306" tIns="32653" rIns="65306" bIns="3265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2014 – 2015 гг.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разработаны и утверждены 4 ПС</a:t>
            </a:r>
          </a:p>
        </p:txBody>
      </p:sp>
      <p:sp>
        <p:nvSpPr>
          <p:cNvPr id="4" name="Стрелка углом вверх 3"/>
          <p:cNvSpPr/>
          <p:nvPr/>
        </p:nvSpPr>
        <p:spPr bwMode="auto">
          <a:xfrm rot="5400000">
            <a:off x="408026" y="3344502"/>
            <a:ext cx="509936" cy="822949"/>
          </a:xfrm>
          <a:prstGeom prst="bentUpArrow">
            <a:avLst>
              <a:gd name="adj1" fmla="val 23358"/>
              <a:gd name="adj2" fmla="val 29927"/>
              <a:gd name="adj3" fmla="val 25000"/>
            </a:avLst>
          </a:prstGeom>
          <a:solidFill>
            <a:schemeClr val="bg2">
              <a:lumMod val="25000"/>
              <a:lumOff val="75000"/>
            </a:schemeClr>
          </a:solidFill>
          <a:ln w="952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0276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908402" y="115661"/>
            <a:ext cx="7127875" cy="51526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ru-RU" altLang="ru-RU" sz="1800" b="0" kern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Разработанные профессиональные </a:t>
            </a:r>
            <a:r>
              <a:rPr lang="ru-RU" altLang="ru-RU" sz="1800" b="0" kern="1200" dirty="0">
                <a:solidFill>
                  <a:srgbClr val="002060"/>
                </a:solidFill>
                <a:latin typeface="Arial Narrow" panose="020B0606020202030204" pitchFamily="34" charset="0"/>
              </a:rPr>
              <a:t>стандарты </a:t>
            </a:r>
            <a:br>
              <a:rPr lang="ru-RU" altLang="ru-RU" sz="1800" b="0" kern="12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altLang="ru-RU" sz="1800" b="0" kern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авиационной </a:t>
            </a:r>
            <a:r>
              <a:rPr lang="ru-RU" altLang="ru-RU" sz="1800" b="0" kern="1200" dirty="0">
                <a:solidFill>
                  <a:srgbClr val="002060"/>
                </a:solidFill>
                <a:latin typeface="Arial Narrow" panose="020B0606020202030204" pitchFamily="34" charset="0"/>
              </a:rPr>
              <a:t>промышленности</a:t>
            </a:r>
          </a:p>
        </p:txBody>
      </p:sp>
      <p:pic>
        <p:nvPicPr>
          <p:cNvPr id="30" name="Picture 5" descr="C:\Users\a.gakaev\Desktop\Мои документы\Рисунки\Союзмаш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7120" y="3870628"/>
            <a:ext cx="789208" cy="50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a.gakaev\Desktop\Мои документы\Рисунки\Эмблема ОАК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2011" y="3967769"/>
            <a:ext cx="1015846" cy="30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airspot.ru/article_image/image/25229/262370.jpg?137752564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6904" y="5137891"/>
            <a:ext cx="970673" cy="3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0107" y="5105759"/>
            <a:ext cx="1789144" cy="1685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4552" y="5110972"/>
            <a:ext cx="535977" cy="451114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 bwMode="auto">
          <a:xfrm>
            <a:off x="3314588" y="5362930"/>
            <a:ext cx="2491835" cy="410231"/>
          </a:xfrm>
          <a:prstGeom prst="downArrow">
            <a:avLst>
              <a:gd name="adj1" fmla="val 50000"/>
              <a:gd name="adj2" fmla="val 72188"/>
            </a:avLst>
          </a:prstGeom>
          <a:solidFill>
            <a:schemeClr val="bg2">
              <a:lumMod val="25000"/>
              <a:lumOff val="75000"/>
            </a:schemeClr>
          </a:solidFill>
          <a:ln w="952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0276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4738" y="5362930"/>
            <a:ext cx="885316" cy="329761"/>
          </a:xfrm>
          <a:prstGeom prst="rect">
            <a:avLst/>
          </a:prstGeom>
          <a:noFill/>
          <a:ln>
            <a:noFill/>
          </a:ln>
        </p:spPr>
        <p:txBody>
          <a:bodyPr wrap="none" lIns="65306" tIns="32653" rIns="65306" bIns="32653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srgbClr val="FF0000"/>
                </a:solidFill>
                <a:latin typeface="Arial Narrow" panose="020B0606020202030204" pitchFamily="34" charset="0"/>
                <a:cs typeface="Arial" charset="0"/>
              </a:rPr>
              <a:t>2016 год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6F5F0"/>
              </a:clrFrom>
              <a:clrTo>
                <a:srgbClr val="F6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82" b="33436"/>
          <a:stretch/>
        </p:blipFill>
        <p:spPr>
          <a:xfrm>
            <a:off x="6812769" y="3861049"/>
            <a:ext cx="1462500" cy="389396"/>
          </a:xfrm>
          <a:prstGeom prst="rect">
            <a:avLst/>
          </a:prstGeom>
        </p:spPr>
      </p:pic>
      <p:pic>
        <p:nvPicPr>
          <p:cNvPr id="2050" name="Picture 2" descr="C:\Users\a.gakaev\Desktop\Мои документы\Рисунки\Вертолеты России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2341" y="5137891"/>
            <a:ext cx="939560" cy="24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Выноска со стрелкой вправо 14"/>
          <p:cNvSpPr/>
          <p:nvPr/>
        </p:nvSpPr>
        <p:spPr bwMode="auto">
          <a:xfrm>
            <a:off x="1129819" y="3578783"/>
            <a:ext cx="2222355" cy="848044"/>
          </a:xfrm>
          <a:prstGeom prst="rightArrowCallout">
            <a:avLst>
              <a:gd name="adj1" fmla="val 44748"/>
              <a:gd name="adj2" fmla="val 35862"/>
              <a:gd name="adj3" fmla="val 20063"/>
              <a:gd name="adj4" fmla="val 88049"/>
            </a:avLst>
          </a:prstGeom>
          <a:ln w="952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0276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5" name="Выноска со стрелкой вправо 44"/>
          <p:cNvSpPr/>
          <p:nvPr/>
        </p:nvSpPr>
        <p:spPr bwMode="auto">
          <a:xfrm>
            <a:off x="3403609" y="3578783"/>
            <a:ext cx="2931754" cy="848044"/>
          </a:xfrm>
          <a:prstGeom prst="rightArrowCallout">
            <a:avLst>
              <a:gd name="adj1" fmla="val 44748"/>
              <a:gd name="adj2" fmla="val 35862"/>
              <a:gd name="adj3" fmla="val 20063"/>
              <a:gd name="adj4" fmla="val 92048"/>
            </a:avLst>
          </a:prstGeom>
          <a:ln w="952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0276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Выноска со стрелкой вправо 45"/>
          <p:cNvSpPr/>
          <p:nvPr/>
        </p:nvSpPr>
        <p:spPr bwMode="auto">
          <a:xfrm>
            <a:off x="6341356" y="3578783"/>
            <a:ext cx="2705426" cy="848044"/>
          </a:xfrm>
          <a:prstGeom prst="rightArrowCallout">
            <a:avLst>
              <a:gd name="adj1" fmla="val 42773"/>
              <a:gd name="adj2" fmla="val 35862"/>
              <a:gd name="adj3" fmla="val 15126"/>
              <a:gd name="adj4" fmla="val 92871"/>
            </a:avLst>
          </a:prstGeom>
          <a:ln w="952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0276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" name="Номер слайда 3"/>
          <p:cNvSpPr txBox="1">
            <a:spLocks/>
          </p:cNvSpPr>
          <p:nvPr/>
        </p:nvSpPr>
        <p:spPr bwMode="auto">
          <a:xfrm>
            <a:off x="8663214" y="6626277"/>
            <a:ext cx="87313" cy="18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E48DE4-85B2-47AA-AA01-52EDF59E0931}" type="slidenum">
              <a:rPr kumimoji="0" lang="ru-RU" altLang="ru-RU" sz="1200" b="1">
                <a:solidFill>
                  <a:srgbClr val="606A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kumimoji="0" lang="ru-RU" altLang="ru-RU" sz="1200" b="1" dirty="0">
              <a:solidFill>
                <a:srgbClr val="606A74"/>
              </a:solidFill>
            </a:endParaRPr>
          </a:p>
        </p:txBody>
      </p:sp>
      <p:pic>
        <p:nvPicPr>
          <p:cNvPr id="40" name="Picture 3" descr="C:\Users\a.gakaev\Desktop\Мои документы\Рисунки\Эмблема ОАК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518" y="5105682"/>
            <a:ext cx="1015846" cy="30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6243" y="5151257"/>
            <a:ext cx="1454723" cy="2116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5143" y="5028924"/>
            <a:ext cx="615209" cy="6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56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/>
          <p:cNvSpPr/>
          <p:nvPr/>
        </p:nvSpPr>
        <p:spPr bwMode="auto">
          <a:xfrm>
            <a:off x="323528" y="807735"/>
            <a:ext cx="8820472" cy="5616624"/>
          </a:xfrm>
          <a:prstGeom prst="rtTriangl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  <a:alpha val="51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 bwMode="auto">
          <a:xfrm>
            <a:off x="323528" y="6453336"/>
            <a:ext cx="835292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323528" y="836712"/>
            <a:ext cx="0" cy="561662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5" name="Блок-схема: альтернативный процесс 14"/>
          <p:cNvSpPr/>
          <p:nvPr/>
        </p:nvSpPr>
        <p:spPr bwMode="auto">
          <a:xfrm>
            <a:off x="467544" y="980728"/>
            <a:ext cx="4176464" cy="289441"/>
          </a:xfrm>
          <a:prstGeom prst="flowChartAlternateProcess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Будущие сотрудники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 bwMode="auto">
          <a:xfrm>
            <a:off x="4932040" y="980728"/>
            <a:ext cx="3816424" cy="289441"/>
          </a:xfrm>
          <a:prstGeom prst="flowChartAlternateProcess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 smtClean="0">
                <a:solidFill>
                  <a:schemeClr val="bg1"/>
                </a:solidFill>
                <a:latin typeface="Arial" charset="0"/>
              </a:rPr>
              <a:t>Действующие сотрудники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816" y="4075676"/>
            <a:ext cx="128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Авиационные классы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0815" y="4579731"/>
            <a:ext cx="127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Олимпиады 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школьников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0814" y="5097957"/>
            <a:ext cx="1928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Онлайн-игра </a:t>
            </a:r>
            <a:r>
              <a:rPr lang="en-US" sz="1200" b="1" dirty="0" err="1" smtClean="0">
                <a:solidFill>
                  <a:srgbClr val="002060"/>
                </a:solidFill>
              </a:rPr>
              <a:t>AviaBattle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 bwMode="auto">
          <a:xfrm>
            <a:off x="2627784" y="4350862"/>
            <a:ext cx="2016224" cy="919401"/>
          </a:xfrm>
          <a:prstGeom prst="flowChartAlternateProcess">
            <a:avLst/>
          </a:prstGeom>
          <a:solidFill>
            <a:srgbClr val="1619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  <a:p>
            <a:pPr marL="0" marR="0" indent="0" algn="ct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ВПО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algn="ctr" defTabSz="9525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Arial" charset="0"/>
              </a:rPr>
              <a:t>13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</a:rPr>
              <a:t> опорных вузов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Дуга 27"/>
          <p:cNvSpPr/>
          <p:nvPr/>
        </p:nvSpPr>
        <p:spPr bwMode="auto">
          <a:xfrm rot="9481024">
            <a:off x="1457492" y="2425020"/>
            <a:ext cx="1396617" cy="2524597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36" name="Дуга 35"/>
          <p:cNvSpPr/>
          <p:nvPr/>
        </p:nvSpPr>
        <p:spPr bwMode="auto">
          <a:xfrm rot="7052129">
            <a:off x="1078926" y="2053137"/>
            <a:ext cx="2089601" cy="1671607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TextBox 1027"/>
          <p:cNvSpPr txBox="1"/>
          <p:nvPr/>
        </p:nvSpPr>
        <p:spPr>
          <a:xfrm>
            <a:off x="1637749" y="397001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i="1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Целевой набор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87901" y="2986993"/>
            <a:ext cx="112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2060"/>
                </a:solidFill>
              </a:rPr>
              <a:t>Увеличение конкурса в 2 раза!</a:t>
            </a:r>
            <a:endParaRPr lang="ru-RU" sz="1200" i="1" dirty="0">
              <a:solidFill>
                <a:srgbClr val="002060"/>
              </a:solidFill>
            </a:endParaRPr>
          </a:p>
        </p:txBody>
      </p:sp>
      <p:cxnSp>
        <p:nvCxnSpPr>
          <p:cNvPr id="1031" name="Прямая соединительная линия 1030"/>
          <p:cNvCxnSpPr/>
          <p:nvPr/>
        </p:nvCxnSpPr>
        <p:spPr bwMode="auto">
          <a:xfrm>
            <a:off x="4788024" y="1461579"/>
            <a:ext cx="0" cy="485280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594001" y="5342588"/>
            <a:ext cx="208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Конкурсы научно-технических работ студентов</a:t>
            </a:r>
          </a:p>
        </p:txBody>
      </p:sp>
      <p:sp>
        <p:nvSpPr>
          <p:cNvPr id="1029" name="TextBox 1028"/>
          <p:cNvSpPr txBox="1"/>
          <p:nvPr/>
        </p:nvSpPr>
        <p:spPr>
          <a:xfrm>
            <a:off x="293330" y="1461579"/>
            <a:ext cx="4450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Выявление талантливых школьников и студентов, привлечение на работу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 bwMode="auto">
          <a:xfrm>
            <a:off x="2802343" y="2186446"/>
            <a:ext cx="1800200" cy="1123712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СПО </a:t>
            </a:r>
          </a:p>
          <a:p>
            <a:pPr marL="0" marR="0" indent="0" algn="ct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  <a:p>
            <a:pPr marL="0" marR="0" indent="0" algn="ct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02060"/>
                </a:solidFill>
                <a:latin typeface="Arial" charset="0"/>
              </a:rPr>
              <a:t>профильные ОУ СПО в регионах присутствия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11327" y="3402491"/>
            <a:ext cx="1922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О</a:t>
            </a:r>
            <a:r>
              <a:rPr lang="ru-RU" sz="1200" b="1" dirty="0" smtClean="0">
                <a:solidFill>
                  <a:srgbClr val="002060"/>
                </a:solidFill>
              </a:rPr>
              <a:t>лимпиады по специальностям СПО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033" name="Прямоугольник 1032"/>
          <p:cNvSpPr/>
          <p:nvPr/>
        </p:nvSpPr>
        <p:spPr>
          <a:xfrm>
            <a:off x="4860032" y="2823169"/>
            <a:ext cx="223224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rgbClr val="002060"/>
                </a:solidFill>
              </a:rPr>
              <a:t>оценка результатов, продемонстрированных </a:t>
            </a:r>
            <a:r>
              <a:rPr lang="ru-RU" sz="1100" b="1" dirty="0">
                <a:solidFill>
                  <a:srgbClr val="002060"/>
                </a:solidFill>
              </a:rPr>
              <a:t>на </a:t>
            </a:r>
            <a:r>
              <a:rPr lang="ru-RU" sz="1100" b="1" dirty="0" smtClean="0">
                <a:solidFill>
                  <a:srgbClr val="002060"/>
                </a:solidFill>
              </a:rPr>
              <a:t>кор</a:t>
            </a:r>
            <a:r>
              <a:rPr lang="ru-RU" sz="1100" b="1" dirty="0">
                <a:solidFill>
                  <a:srgbClr val="002060"/>
                </a:solidFill>
              </a:rPr>
              <a:t>п</a:t>
            </a:r>
            <a:r>
              <a:rPr lang="ru-RU" sz="1100" b="1" dirty="0" smtClean="0">
                <a:solidFill>
                  <a:srgbClr val="002060"/>
                </a:solidFill>
              </a:rPr>
              <a:t>оративных конкурсах (проекты по развитию производственной системы, научно-технические конференции, </a:t>
            </a:r>
            <a:r>
              <a:rPr lang="en-US" sz="1100" b="1" dirty="0" err="1" smtClean="0">
                <a:solidFill>
                  <a:srgbClr val="002060"/>
                </a:solidFill>
              </a:rPr>
              <a:t>WorldSkills</a:t>
            </a:r>
            <a:r>
              <a:rPr lang="ru-RU" sz="1100" b="1" dirty="0" smtClean="0">
                <a:solidFill>
                  <a:srgbClr val="002060"/>
                </a:solidFill>
              </a:rPr>
              <a:t>)</a:t>
            </a:r>
            <a:endParaRPr lang="ru-RU" sz="11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rgbClr val="002060"/>
                </a:solidFill>
              </a:rPr>
              <a:t>оценка в </a:t>
            </a:r>
            <a:r>
              <a:rPr lang="ru-RU" sz="1100" b="1" dirty="0">
                <a:solidFill>
                  <a:srgbClr val="002060"/>
                </a:solidFill>
              </a:rPr>
              <a:t>ходе </a:t>
            </a:r>
            <a:r>
              <a:rPr lang="ru-RU" sz="1100" b="1" dirty="0" smtClean="0">
                <a:solidFill>
                  <a:srgbClr val="002060"/>
                </a:solidFill>
              </a:rPr>
              <a:t>программ подготовки, </a:t>
            </a:r>
            <a:r>
              <a:rPr lang="ru-RU" sz="1100" b="1" dirty="0">
                <a:solidFill>
                  <a:srgbClr val="002060"/>
                </a:solidFill>
              </a:rPr>
              <a:t>организованных Корпорацией </a:t>
            </a:r>
            <a:endParaRPr lang="ru-RU" sz="11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rgbClr val="002060"/>
                </a:solidFill>
              </a:rPr>
              <a:t>оценка </a:t>
            </a:r>
            <a:r>
              <a:rPr lang="ru-RU" sz="1100" b="1" dirty="0">
                <a:solidFill>
                  <a:srgbClr val="002060"/>
                </a:solidFill>
              </a:rPr>
              <a:t>результатов работы </a:t>
            </a:r>
            <a:r>
              <a:rPr lang="ru-RU" sz="1100" b="1" dirty="0" smtClean="0">
                <a:solidFill>
                  <a:srgbClr val="002060"/>
                </a:solidFill>
              </a:rPr>
              <a:t>в проектных </a:t>
            </a:r>
            <a:r>
              <a:rPr lang="ru-RU" sz="1100" b="1" dirty="0">
                <a:solidFill>
                  <a:srgbClr val="002060"/>
                </a:solidFill>
              </a:rPr>
              <a:t>(рабочих) </a:t>
            </a:r>
            <a:r>
              <a:rPr lang="ru-RU" sz="1100" b="1" dirty="0" smtClean="0">
                <a:solidFill>
                  <a:srgbClr val="002060"/>
                </a:solidFill>
              </a:rPr>
              <a:t>группах</a:t>
            </a:r>
          </a:p>
          <a:p>
            <a:endParaRPr lang="ru-RU" sz="11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rgbClr val="002060"/>
                </a:solidFill>
              </a:rPr>
              <a:t>специальная оценка для набора в резерв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60" name="Блок-схема: альтернативный процесс 59"/>
          <p:cNvSpPr/>
          <p:nvPr/>
        </p:nvSpPr>
        <p:spPr bwMode="auto">
          <a:xfrm>
            <a:off x="7092280" y="2100461"/>
            <a:ext cx="1728192" cy="612934"/>
          </a:xfrm>
          <a:prstGeom prst="flowChartAlternateProcess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Развитие и продвижение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талантов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60032" y="1469945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Выявление талантливых сотрудников, их продвижение и удержание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 bwMode="auto">
          <a:xfrm>
            <a:off x="5004048" y="2114182"/>
            <a:ext cx="1440160" cy="664012"/>
          </a:xfrm>
          <a:prstGeom prst="flowChartAlternateProcess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chemeClr val="bg1"/>
                </a:solidFill>
                <a:latin typeface="Arial" charset="0"/>
              </a:rPr>
              <a:t>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ыявление талантов</a:t>
            </a:r>
          </a:p>
          <a:p>
            <a:pPr marL="0" marR="0" indent="0" algn="ct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 bwMode="auto">
          <a:xfrm>
            <a:off x="2827419" y="3842733"/>
            <a:ext cx="1948151" cy="510778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Чемпионаты по модели </a:t>
            </a:r>
            <a:r>
              <a:rPr lang="en-US" sz="1200" b="1" dirty="0" err="1" smtClean="0">
                <a:solidFill>
                  <a:srgbClr val="002060"/>
                </a:solidFill>
              </a:rPr>
              <a:t>WorldSkills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 bwMode="auto">
          <a:xfrm>
            <a:off x="423527" y="6532230"/>
            <a:ext cx="1368455" cy="238363"/>
          </a:xfrm>
          <a:prstGeom prst="flowChartAlternateProcess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школьники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 bwMode="auto">
          <a:xfrm>
            <a:off x="2158160" y="6532229"/>
            <a:ext cx="1512471" cy="238363"/>
          </a:xfrm>
          <a:prstGeom prst="flowChartAlternateProcess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студенты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 bwMode="auto">
          <a:xfrm>
            <a:off x="3977858" y="6532230"/>
            <a:ext cx="2322334" cy="238363"/>
          </a:xfrm>
          <a:prstGeom prst="flowChartAlternateProcess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олодые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специалисты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 bwMode="auto">
          <a:xfrm>
            <a:off x="6596388" y="6520784"/>
            <a:ext cx="1764348" cy="238363"/>
          </a:xfrm>
          <a:prstGeom prst="flowChartAlternateProcess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к</a:t>
            </a:r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адровый резерв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0814" y="5427828"/>
            <a:ext cx="178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Детские технопарки и НТТМ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63278" y="5956349"/>
            <a:ext cx="2278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Конкурсы проектов («</a:t>
            </a:r>
            <a:r>
              <a:rPr lang="en-US" sz="1200" b="1" dirty="0" smtClean="0">
                <a:solidFill>
                  <a:srgbClr val="002060"/>
                </a:solidFill>
              </a:rPr>
              <a:t>Copters Top</a:t>
            </a:r>
            <a:r>
              <a:rPr lang="ru-RU" sz="1200" b="1" dirty="0" smtClean="0">
                <a:solidFill>
                  <a:srgbClr val="002060"/>
                </a:solidFill>
              </a:rPr>
              <a:t>»)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041223" y="2823169"/>
            <a:ext cx="1995273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2060"/>
                </a:solidFill>
              </a:rPr>
              <a:t>вовлечение в решение стратегических </a:t>
            </a:r>
            <a:r>
              <a:rPr lang="ru-RU" sz="1100" b="1" dirty="0" smtClean="0">
                <a:solidFill>
                  <a:srgbClr val="002060"/>
                </a:solidFill>
              </a:rPr>
              <a:t>задач</a:t>
            </a:r>
          </a:p>
          <a:p>
            <a:endParaRPr lang="ru-RU" sz="11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rgbClr val="002060"/>
                </a:solidFill>
              </a:rPr>
              <a:t>корпоративное обучение</a:t>
            </a:r>
            <a:endParaRPr lang="ru-RU" sz="11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rgbClr val="002060"/>
                </a:solidFill>
              </a:rPr>
              <a:t>персональные планы самореализации и карьерного (профессионального роста)</a:t>
            </a:r>
          </a:p>
          <a:p>
            <a:endParaRPr lang="ru-RU" sz="11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rgbClr val="002060"/>
                </a:solidFill>
              </a:rPr>
              <a:t>горизонтальная и вертикальная ротация</a:t>
            </a:r>
          </a:p>
          <a:p>
            <a:endParaRPr lang="ru-RU" sz="11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rgbClr val="002060"/>
                </a:solidFill>
              </a:rPr>
              <a:t>система мотивации, материального и нематериального вознаграждения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0814" y="5927204"/>
            <a:ext cx="1814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Junior Skills / Future Skills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B57E-DC94-4281-9E0D-BFAEADDAC6D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513152" y="76562"/>
            <a:ext cx="5595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22574"/>
                </a:solidFill>
                <a:latin typeface="+mj-lt"/>
              </a:rPr>
              <a:t>Система управления кадрами в ОАК</a:t>
            </a:r>
            <a:endParaRPr lang="ru-RU" sz="2000" dirty="0">
              <a:solidFill>
                <a:srgbClr val="022574"/>
              </a:solidFill>
              <a:latin typeface="+mj-lt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 bwMode="auto">
          <a:xfrm>
            <a:off x="410816" y="2778194"/>
            <a:ext cx="1289855" cy="1191816"/>
          </a:xfrm>
          <a:prstGeom prst="flowChartAlternateProcess">
            <a:avLst/>
          </a:prstGeom>
          <a:solidFill>
            <a:schemeClr val="bg2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Среднее общее образование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0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19037"/>
            <a:ext cx="6151541" cy="25763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ru-RU" sz="1800" b="0" kern="1200" dirty="0">
                <a:solidFill>
                  <a:srgbClr val="002060"/>
                </a:solidFill>
                <a:latin typeface="Arial Narrow" panose="020B0606020202030204" pitchFamily="34" charset="0"/>
              </a:rPr>
              <a:t>Планы по разработке профессиональных стандартов в 2016 году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714170" y="6640513"/>
            <a:ext cx="84960" cy="184666"/>
          </a:xfrm>
        </p:spPr>
        <p:txBody>
          <a:bodyPr/>
          <a:lstStyle/>
          <a:p>
            <a:fld id="{572FD8AC-2E37-4C20-82DA-CCCCC3C94BF4}" type="slidenum">
              <a:rPr lang="ru-RU" altLang="ru-RU" smtClean="0"/>
              <a:pPr/>
              <a:t>30</a:t>
            </a:fld>
            <a:endParaRPr lang="ru-RU" altLang="ru-RU"/>
          </a:p>
        </p:txBody>
      </p:sp>
      <p:sp>
        <p:nvSpPr>
          <p:cNvPr id="4" name="TextBox 3"/>
          <p:cNvSpPr txBox="1"/>
          <p:nvPr/>
        </p:nvSpPr>
        <p:spPr>
          <a:xfrm>
            <a:off x="467545" y="836712"/>
            <a:ext cx="4104455" cy="5882921"/>
          </a:xfrm>
          <a:prstGeom prst="rect">
            <a:avLst/>
          </a:prstGeom>
          <a:noFill/>
          <a:ln>
            <a:noFill/>
          </a:ln>
        </p:spPr>
        <p:txBody>
          <a:bodyPr wrap="square" lIns="65306" tIns="32653" rIns="65306" bIns="32653" rtlCol="0">
            <a:sp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</a:rPr>
              <a:t>Перечень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</a:rPr>
              <a:t>профессиональных стандартов,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</a:rPr>
              <a:t>разработка (</a:t>
            </a:r>
            <a:r>
              <a:rPr lang="ru-RU" sz="1700" b="1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</a:rPr>
              <a:t>Союзмаш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</a:rPr>
              <a:t>)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</a:rPr>
              <a:t>которых ведется в настоящее время (ТОП 50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</a:rPr>
              <a:t>):</a:t>
            </a:r>
          </a:p>
          <a:p>
            <a:endParaRPr lang="ru-RU" sz="1200" b="1" dirty="0">
              <a:solidFill>
                <a:srgbClr val="002060"/>
              </a:solidFill>
              <a:latin typeface="Arial Narrow" panose="020B0606020202030204" pitchFamily="34" charset="0"/>
              <a:ea typeface="Arial" charset="0"/>
            </a:endParaRPr>
          </a:p>
          <a:p>
            <a:pPr>
              <a:lnSpc>
                <a:spcPct val="150000"/>
              </a:lnSpc>
            </a:pPr>
            <a:r>
              <a:rPr lang="ru-RU" sz="1400" dirty="0"/>
              <a:t>1) слесарь-сборщик летательных аппаратов;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2) сборщик-клепальщик летательных аппаратов;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3) техник авиационных </a:t>
            </a:r>
            <a:r>
              <a:rPr lang="ru-RU" sz="1400" dirty="0" smtClean="0"/>
              <a:t>двигателей;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4</a:t>
            </a:r>
            <a:r>
              <a:rPr lang="ru-RU" sz="1400" dirty="0" smtClean="0"/>
              <a:t>) </a:t>
            </a:r>
            <a:r>
              <a:rPr lang="ru-RU" sz="1400" dirty="0"/>
              <a:t>специалист по проектированию конструкций летательных аппаратов из полимерных композиционных материалов;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5) </a:t>
            </a:r>
            <a:r>
              <a:rPr lang="ru-RU" sz="1400" dirty="0"/>
              <a:t>инженер-технолог по производству изделий авиационной техники из полимерных композиционных материалов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6) </a:t>
            </a:r>
            <a:r>
              <a:rPr lang="ru-RU" sz="1400" dirty="0"/>
              <a:t>инженер-технолог по сборке агрегатов летательных аппаратов из полимерных композиционных </a:t>
            </a:r>
            <a:r>
              <a:rPr lang="ru-RU" sz="1400" dirty="0" smtClean="0"/>
              <a:t>материалов;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7) монтажник </a:t>
            </a:r>
            <a:r>
              <a:rPr lang="ru-RU" sz="1400" dirty="0"/>
              <a:t>электрооборудования летательных </a:t>
            </a:r>
            <a:r>
              <a:rPr lang="ru-RU" sz="1400" dirty="0" smtClean="0"/>
              <a:t>аппаратов</a:t>
            </a:r>
            <a:endParaRPr lang="ru-RU" sz="1400" dirty="0"/>
          </a:p>
        </p:txBody>
      </p:sp>
      <p:pic>
        <p:nvPicPr>
          <p:cNvPr id="1026" name="Picture 2" descr="N:\Департамент по подготовке персонала\Проекты ДПП\ГК сертификация квалификаций\4 ЭТАП\Семинар 20\foto\P7250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9999" y="3552126"/>
            <a:ext cx="3676570" cy="27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70003" y="818901"/>
            <a:ext cx="3914533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</a:rPr>
              <a:t>Перечень профессиональных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</a:rPr>
              <a:t>стандартов, разработка (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</a:rPr>
              <a:t>ПАО «ОАК») которых планируется в 2016 году:</a:t>
            </a:r>
          </a:p>
          <a:p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/>
              <a:t>1) слесарь по изготовлению и доводке деталей летательных аппаратов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2) контролер сборочно-монтажных и ремонтных работ.</a:t>
            </a:r>
          </a:p>
        </p:txBody>
      </p:sp>
    </p:spTree>
    <p:extLst>
      <p:ext uri="{BB962C8B-B14F-4D97-AF65-F5344CB8AC3E}">
        <p14:creationId xmlns:p14="http://schemas.microsoft.com/office/powerpoint/2010/main" xmlns="" val="32879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929" y="44624"/>
            <a:ext cx="6796088" cy="549275"/>
          </a:xfrm>
        </p:spPr>
        <p:txBody>
          <a:bodyPr/>
          <a:lstStyle/>
          <a:p>
            <a:r>
              <a:rPr lang="ru-RU" sz="1800" b="0" dirty="0" smtClean="0">
                <a:solidFill>
                  <a:srgbClr val="012867"/>
                </a:solidFill>
              </a:rPr>
              <a:t>Применение ПС:</a:t>
            </a:r>
            <a:endParaRPr lang="ru-RU" sz="1800" b="0" dirty="0">
              <a:solidFill>
                <a:srgbClr val="01286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CEB3EE-089D-492E-A35E-F882EC33392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2987824" y="908720"/>
            <a:ext cx="1944216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defTabSz="952500" fontAlgn="base">
              <a:spcBef>
                <a:spcPct val="0"/>
              </a:spcBef>
              <a:spcAft>
                <a:spcPct val="0"/>
              </a:spcAft>
            </a:pPr>
            <a:endParaRPr lang="ru-RU" sz="1900" b="1" smtClean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7544" y="908720"/>
            <a:ext cx="8352928" cy="5399947"/>
            <a:chOff x="624056" y="980728"/>
            <a:chExt cx="8352928" cy="539994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24056" y="980728"/>
              <a:ext cx="8352928" cy="5399947"/>
              <a:chOff x="624056" y="980728"/>
              <a:chExt cx="8352928" cy="5399947"/>
            </a:xfrm>
          </p:grpSpPr>
          <p:sp>
            <p:nvSpPr>
              <p:cNvPr id="19" name="Блок-схема: альтернативный процесс 18"/>
              <p:cNvSpPr/>
              <p:nvPr/>
            </p:nvSpPr>
            <p:spPr bwMode="auto">
              <a:xfrm>
                <a:off x="3484973" y="980728"/>
                <a:ext cx="2232248" cy="885349"/>
              </a:xfrm>
              <a:prstGeom prst="flowChartAlternateProcess">
                <a:avLst/>
              </a:prstGeom>
              <a:ln>
                <a:solidFill>
                  <a:srgbClr val="012867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525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900" b="1" dirty="0" smtClean="0">
                  <a:ln w="28575">
                    <a:noFill/>
                  </a:ln>
                  <a:solidFill>
                    <a:srgbClr val="012867"/>
                  </a:solidFill>
                </a:endParaRPr>
              </a:p>
              <a:p>
                <a:pPr algn="ctr" defTabSz="9525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900" b="1" dirty="0" smtClean="0">
                    <a:ln w="28575">
                      <a:noFill/>
                    </a:ln>
                    <a:solidFill>
                      <a:srgbClr val="012867"/>
                    </a:solidFill>
                  </a:rPr>
                  <a:t>ПАО «ОАК»</a:t>
                </a:r>
              </a:p>
              <a:p>
                <a:pPr algn="ctr" defTabSz="9525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dirty="0" smtClean="0">
                  <a:ln w="28575">
                    <a:noFill/>
                  </a:ln>
                  <a:solidFill>
                    <a:srgbClr val="012867"/>
                  </a:solidFill>
                </a:endParaRPr>
              </a:p>
            </p:txBody>
          </p:sp>
          <p:sp>
            <p:nvSpPr>
              <p:cNvPr id="23" name="Блок-схема: альтернативный процесс 22"/>
              <p:cNvSpPr/>
              <p:nvPr/>
            </p:nvSpPr>
            <p:spPr bwMode="auto">
              <a:xfrm>
                <a:off x="6336336" y="2448791"/>
                <a:ext cx="1982559" cy="953453"/>
              </a:xfrm>
              <a:prstGeom prst="flowChartAlternateProcess">
                <a:avLst/>
              </a:prstGeom>
              <a:ln>
                <a:solidFill>
                  <a:srgbClr val="012867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525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400" b="1" dirty="0" smtClean="0">
                  <a:ln w="28575">
                    <a:noFill/>
                  </a:ln>
                  <a:solidFill>
                    <a:srgbClr val="012867"/>
                  </a:solidFill>
                </a:endParaRPr>
              </a:p>
              <a:p>
                <a:pPr algn="ctr" defTabSz="9525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ln w="28575">
                      <a:noFill/>
                    </a:ln>
                    <a:solidFill>
                      <a:srgbClr val="012867"/>
                    </a:solidFill>
                  </a:rPr>
                  <a:t>Работа с действующим персоналом</a:t>
                </a:r>
              </a:p>
              <a:p>
                <a:pPr algn="ctr" defTabSz="9525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 b="1" dirty="0">
                  <a:ln w="28575">
                    <a:noFill/>
                  </a:ln>
                  <a:solidFill>
                    <a:srgbClr val="012867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264328" y="3703019"/>
                <a:ext cx="271265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171450" indent="-171450">
                  <a:buFont typeface="Wingdings" panose="05000000000000000000" pitchFamily="2" charset="2"/>
                  <a:buChar char="q"/>
                  <a:defRPr sz="1000">
                    <a:solidFill>
                      <a:schemeClr val="bg2">
                        <a:lumMod val="75000"/>
                        <a:lumOff val="25000"/>
                      </a:schemeClr>
                    </a:solidFill>
                  </a:defRPr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b="1" dirty="0" smtClean="0">
                    <a:solidFill>
                      <a:srgbClr val="003F56">
                        <a:lumMod val="75000"/>
                        <a:lumOff val="25000"/>
                      </a:srgbClr>
                    </a:solidFill>
                    <a:cs typeface="Arial" charset="0"/>
                  </a:rPr>
                  <a:t>Оценка квалификаций (разработка КИМ по всем ПС);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 b="1" dirty="0" smtClean="0">
                  <a:solidFill>
                    <a:srgbClr val="003F56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b="1" dirty="0" smtClean="0">
                    <a:solidFill>
                      <a:srgbClr val="003F56">
                        <a:lumMod val="75000"/>
                        <a:lumOff val="25000"/>
                      </a:srgbClr>
                    </a:solidFill>
                    <a:cs typeface="Arial" charset="0"/>
                  </a:rPr>
                  <a:t>Организация повышения квалификации по итогам оценки;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 b="1" dirty="0" smtClean="0">
                  <a:solidFill>
                    <a:srgbClr val="003F56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b="1" dirty="0" smtClean="0">
                    <a:solidFill>
                      <a:srgbClr val="003F56">
                        <a:lumMod val="75000"/>
                        <a:lumOff val="25000"/>
                      </a:srgbClr>
                    </a:solidFill>
                    <a:cs typeface="Arial" charset="0"/>
                  </a:rPr>
                  <a:t>Формирование программ корпоративного обучения;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 b="1" dirty="0" smtClean="0">
                  <a:solidFill>
                    <a:srgbClr val="003F56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b="1" dirty="0" smtClean="0">
                    <a:solidFill>
                      <a:srgbClr val="003F56">
                        <a:lumMod val="75000"/>
                        <a:lumOff val="25000"/>
                      </a:srgbClr>
                    </a:solidFill>
                    <a:cs typeface="Arial" charset="0"/>
                  </a:rPr>
                  <a:t>Формирование и развитие кадрового резерва («управленческие» ПС)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 b="1" dirty="0">
                  <a:solidFill>
                    <a:srgbClr val="003F56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  <p:sp>
            <p:nvSpPr>
              <p:cNvPr id="53" name="Блок-схема: альтернативный процесс 52"/>
              <p:cNvSpPr/>
              <p:nvPr/>
            </p:nvSpPr>
            <p:spPr bwMode="auto">
              <a:xfrm>
                <a:off x="796481" y="3424805"/>
                <a:ext cx="2301552" cy="612934"/>
              </a:xfrm>
              <a:prstGeom prst="flowChartAlternateProcess">
                <a:avLst/>
              </a:prstGeom>
              <a:noFill/>
              <a:ln>
                <a:solidFill>
                  <a:srgbClr val="012867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525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b="1" dirty="0" smtClean="0">
                    <a:ln w="28575">
                      <a:noFill/>
                    </a:ln>
                    <a:solidFill>
                      <a:srgbClr val="012867"/>
                    </a:solidFill>
                  </a:rPr>
                  <a:t>Авиационный образовательный кластер</a:t>
                </a:r>
              </a:p>
              <a:p>
                <a:pPr algn="ctr" defTabSz="9525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b="1" dirty="0" smtClean="0">
                    <a:solidFill>
                      <a:srgbClr val="012867"/>
                    </a:solidFill>
                  </a:rPr>
                  <a:t>13 </a:t>
                </a:r>
                <a:r>
                  <a:rPr lang="ru-RU" sz="1200" b="1" dirty="0">
                    <a:solidFill>
                      <a:srgbClr val="012867"/>
                    </a:solidFill>
                  </a:rPr>
                  <a:t>опорных </a:t>
                </a:r>
                <a:r>
                  <a:rPr lang="ru-RU" sz="1200" b="1" dirty="0" smtClean="0">
                    <a:solidFill>
                      <a:srgbClr val="012867"/>
                    </a:solidFill>
                  </a:rPr>
                  <a:t>вузов</a:t>
                </a:r>
                <a:endParaRPr lang="ru-RU" sz="1200" b="1" dirty="0">
                  <a:solidFill>
                    <a:srgbClr val="012867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624056" y="4351091"/>
                <a:ext cx="28271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171450" indent="-171450">
                  <a:buFont typeface="Wingdings" panose="05000000000000000000" pitchFamily="2" charset="2"/>
                  <a:buChar char="q"/>
                  <a:defRPr sz="1000">
                    <a:solidFill>
                      <a:schemeClr val="bg2">
                        <a:lumMod val="75000"/>
                        <a:lumOff val="25000"/>
                      </a:schemeClr>
                    </a:solidFill>
                  </a:defRPr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b="1" dirty="0" smtClean="0">
                    <a:solidFill>
                      <a:srgbClr val="003F56">
                        <a:lumMod val="75000"/>
                        <a:lumOff val="25000"/>
                      </a:srgbClr>
                    </a:solidFill>
                    <a:cs typeface="Arial" charset="0"/>
                  </a:rPr>
                  <a:t>Использование ПС при формировании образовательных стандартов и программ;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 b="1" dirty="0" smtClean="0">
                  <a:solidFill>
                    <a:srgbClr val="003F56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b="1" dirty="0" smtClean="0">
                    <a:solidFill>
                      <a:srgbClr val="003F56">
                        <a:lumMod val="75000"/>
                        <a:lumOff val="25000"/>
                      </a:srgbClr>
                    </a:solidFill>
                    <a:cs typeface="Arial" charset="0"/>
                  </a:rPr>
                  <a:t>Целевая подготовка;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 b="1" dirty="0" smtClean="0">
                  <a:solidFill>
                    <a:srgbClr val="003F56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b="1" dirty="0" smtClean="0">
                    <a:solidFill>
                      <a:srgbClr val="003F56">
                        <a:lumMod val="75000"/>
                        <a:lumOff val="25000"/>
                      </a:srgbClr>
                    </a:solidFill>
                    <a:cs typeface="Arial" charset="0"/>
                  </a:rPr>
                  <a:t>Оценка выпускников (при необходимости)</a:t>
                </a:r>
                <a:endParaRPr lang="ru-RU" sz="1200" b="1" dirty="0">
                  <a:solidFill>
                    <a:srgbClr val="003F56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  <a:p>
                <a:pPr marL="0" indent="0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None/>
                </a:pPr>
                <a:r>
                  <a:rPr lang="ru-RU" sz="1200" b="1" dirty="0" smtClean="0">
                    <a:solidFill>
                      <a:srgbClr val="003F56">
                        <a:lumMod val="75000"/>
                        <a:lumOff val="25000"/>
                      </a:srgbClr>
                    </a:solidFill>
                    <a:cs typeface="Arial" charset="0"/>
                  </a:rPr>
                  <a:t>	</a:t>
                </a:r>
                <a:endParaRPr lang="ru-RU" sz="1200" b="1" dirty="0">
                  <a:solidFill>
                    <a:srgbClr val="003F56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</p:grpSp>
        <p:sp>
          <p:nvSpPr>
            <p:cNvPr id="24" name="Блок-схема: альтернативный процесс 23"/>
            <p:cNvSpPr/>
            <p:nvPr/>
          </p:nvSpPr>
          <p:spPr bwMode="auto">
            <a:xfrm>
              <a:off x="3447665" y="1772816"/>
              <a:ext cx="1064823" cy="272415"/>
            </a:xfrm>
            <a:prstGeom prst="flowChartAlternateProcess">
              <a:avLst/>
            </a:prstGeom>
            <a:ln>
              <a:solidFill>
                <a:srgbClr val="012867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52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ln w="28575">
                    <a:noFill/>
                  </a:ln>
                  <a:solidFill>
                    <a:srgbClr val="012867"/>
                  </a:solidFill>
                </a:rPr>
                <a:t>ДЗО</a:t>
              </a:r>
            </a:p>
          </p:txBody>
        </p:sp>
      </p:grpSp>
      <p:cxnSp>
        <p:nvCxnSpPr>
          <p:cNvPr id="9" name="Соединительная линия уступом 8"/>
          <p:cNvCxnSpPr>
            <a:stCxn id="24" idx="1"/>
          </p:cNvCxnSpPr>
          <p:nvPr/>
        </p:nvCxnSpPr>
        <p:spPr bwMode="auto">
          <a:xfrm rot="10800000" flipV="1">
            <a:off x="3291153" y="1773094"/>
            <a:ext cx="12700" cy="645218"/>
          </a:xfrm>
          <a:prstGeom prst="bentConnector4">
            <a:avLst>
              <a:gd name="adj1" fmla="val -1800000"/>
              <a:gd name="adj2" fmla="val 6550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Соединительная линия уступом 10"/>
          <p:cNvCxnSpPr/>
          <p:nvPr/>
        </p:nvCxnSpPr>
        <p:spPr bwMode="auto">
          <a:xfrm rot="5400000">
            <a:off x="457056" y="2326358"/>
            <a:ext cx="685748" cy="127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Блок-схема: альтернативный процесс 34"/>
          <p:cNvSpPr/>
          <p:nvPr/>
        </p:nvSpPr>
        <p:spPr bwMode="auto">
          <a:xfrm>
            <a:off x="775817" y="2406091"/>
            <a:ext cx="1982559" cy="783193"/>
          </a:xfrm>
          <a:prstGeom prst="flowChartAlternateProcess">
            <a:avLst/>
          </a:prstGeom>
          <a:ln>
            <a:solidFill>
              <a:srgbClr val="012867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52500" fontAlgn="base">
              <a:spcBef>
                <a:spcPct val="0"/>
              </a:spcBef>
              <a:spcAft>
                <a:spcPct val="0"/>
              </a:spcAft>
            </a:pPr>
            <a:endParaRPr lang="ru-RU" sz="400" b="1" dirty="0" smtClean="0">
              <a:ln w="28575">
                <a:noFill/>
              </a:ln>
              <a:solidFill>
                <a:srgbClr val="012867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n w="28575">
                  <a:noFill/>
                </a:ln>
                <a:solidFill>
                  <a:srgbClr val="012867"/>
                </a:solidFill>
              </a:rPr>
              <a:t>Подготовка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n w="28575">
                  <a:noFill/>
                </a:ln>
                <a:solidFill>
                  <a:srgbClr val="012867"/>
                </a:solidFill>
              </a:rPr>
              <a:t>«будущих» </a:t>
            </a:r>
            <a:r>
              <a:rPr lang="ru-RU" sz="1400" b="1" dirty="0" smtClean="0">
                <a:ln w="28575">
                  <a:noFill/>
                </a:ln>
                <a:solidFill>
                  <a:srgbClr val="012867"/>
                </a:solidFill>
              </a:rPr>
              <a:t>кадров</a:t>
            </a:r>
            <a:endParaRPr lang="ru-RU" sz="1400" b="1" dirty="0">
              <a:ln w="28575">
                <a:noFill/>
              </a:ln>
              <a:solidFill>
                <a:srgbClr val="012867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n w="28575">
                <a:noFill/>
              </a:ln>
              <a:solidFill>
                <a:srgbClr val="012867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3443520" y="2629800"/>
            <a:ext cx="484632" cy="978408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defTabSz="952500" fontAlgn="base">
              <a:spcBef>
                <a:spcPct val="0"/>
              </a:spcBef>
              <a:spcAft>
                <a:spcPct val="0"/>
              </a:spcAft>
            </a:pPr>
            <a:endParaRPr lang="ru-RU" sz="19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Стрелка вправо с вырезом 7"/>
          <p:cNvSpPr/>
          <p:nvPr/>
        </p:nvSpPr>
        <p:spPr bwMode="auto">
          <a:xfrm rot="1992612">
            <a:off x="5455066" y="2084072"/>
            <a:ext cx="720080" cy="366832"/>
          </a:xfrm>
          <a:prstGeom prst="notchedRightArrow">
            <a:avLst/>
          </a:prstGeom>
          <a:solidFill>
            <a:schemeClr val="bg2">
              <a:lumMod val="75000"/>
              <a:lumOff val="25000"/>
            </a:schemeClr>
          </a:solidFill>
          <a:ln w="952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0276" fontAlgn="base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3F56">
                  <a:lumMod val="50000"/>
                  <a:lumOff val="50000"/>
                </a:srgbClr>
              </a:solidFill>
              <a:cs typeface="Arial" charset="0"/>
            </a:endParaRPr>
          </a:p>
        </p:txBody>
      </p:sp>
      <p:sp>
        <p:nvSpPr>
          <p:cNvPr id="10" name="Стрелка вправо с вырезом 9"/>
          <p:cNvSpPr/>
          <p:nvPr/>
        </p:nvSpPr>
        <p:spPr bwMode="auto">
          <a:xfrm rot="18756334" flipH="1">
            <a:off x="2782448" y="2172890"/>
            <a:ext cx="648072" cy="366832"/>
          </a:xfrm>
          <a:prstGeom prst="notchedRightArrow">
            <a:avLst/>
          </a:prstGeom>
          <a:solidFill>
            <a:schemeClr val="bg2">
              <a:lumMod val="75000"/>
              <a:lumOff val="25000"/>
            </a:schemeClr>
          </a:solidFill>
          <a:ln w="952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0276" fontAlgn="base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3F56">
                  <a:lumMod val="50000"/>
                  <a:lumOff val="50000"/>
                </a:srgbClr>
              </a:solidFill>
              <a:cs typeface="Arial" charset="0"/>
            </a:endParaRPr>
          </a:p>
        </p:txBody>
      </p:sp>
      <p:sp>
        <p:nvSpPr>
          <p:cNvPr id="12" name="Выгнутая вправо стрелка 11"/>
          <p:cNvSpPr/>
          <p:nvPr/>
        </p:nvSpPr>
        <p:spPr bwMode="auto">
          <a:xfrm>
            <a:off x="3161546" y="3119003"/>
            <a:ext cx="574354" cy="1975687"/>
          </a:xfrm>
          <a:prstGeom prst="curvedLeftArrow">
            <a:avLst/>
          </a:prstGeom>
          <a:solidFill>
            <a:schemeClr val="bg2">
              <a:lumMod val="75000"/>
              <a:lumOff val="25000"/>
            </a:schemeClr>
          </a:solidFill>
          <a:ln w="952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0276" fontAlgn="base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3F56">
                  <a:lumMod val="50000"/>
                  <a:lumOff val="50000"/>
                </a:srgbClr>
              </a:solidFill>
              <a:cs typeface="Arial" charset="0"/>
            </a:endParaRPr>
          </a:p>
        </p:txBody>
      </p:sp>
      <p:sp>
        <p:nvSpPr>
          <p:cNvPr id="13" name="Выгнутая влево стрелка 12"/>
          <p:cNvSpPr/>
          <p:nvPr/>
        </p:nvSpPr>
        <p:spPr bwMode="auto">
          <a:xfrm>
            <a:off x="5508104" y="3119004"/>
            <a:ext cx="547107" cy="1975686"/>
          </a:xfrm>
          <a:prstGeom prst="curvedRightArrow">
            <a:avLst/>
          </a:prstGeom>
          <a:solidFill>
            <a:schemeClr val="bg2">
              <a:lumMod val="75000"/>
              <a:lumOff val="25000"/>
            </a:schemeClr>
          </a:solidFill>
          <a:ln w="952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0276" fontAlgn="base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3F56">
                  <a:lumMod val="50000"/>
                  <a:lumOff val="50000"/>
                </a:srgbClr>
              </a:solidFill>
              <a:cs typeface="Arial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 bwMode="auto">
          <a:xfrm>
            <a:off x="3838862" y="1916832"/>
            <a:ext cx="1064823" cy="272415"/>
          </a:xfrm>
          <a:prstGeom prst="flowChartAlternateProcess">
            <a:avLst/>
          </a:prstGeom>
          <a:ln>
            <a:solidFill>
              <a:srgbClr val="012867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525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28575">
                  <a:noFill/>
                </a:ln>
                <a:solidFill>
                  <a:srgbClr val="012867"/>
                </a:solidFill>
              </a:rPr>
              <a:t>ДЗО</a:t>
            </a:r>
          </a:p>
        </p:txBody>
      </p:sp>
      <p:sp>
        <p:nvSpPr>
          <p:cNvPr id="29" name="Блок-схема: альтернативный процесс 28"/>
          <p:cNvSpPr/>
          <p:nvPr/>
        </p:nvSpPr>
        <p:spPr bwMode="auto">
          <a:xfrm>
            <a:off x="4515289" y="2041411"/>
            <a:ext cx="1064823" cy="272415"/>
          </a:xfrm>
          <a:prstGeom prst="flowChartAlternateProcess">
            <a:avLst/>
          </a:prstGeom>
          <a:ln>
            <a:solidFill>
              <a:srgbClr val="012867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525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28575">
                  <a:noFill/>
                </a:ln>
                <a:solidFill>
                  <a:srgbClr val="012867"/>
                </a:solidFill>
              </a:rPr>
              <a:t>ДЗО</a:t>
            </a:r>
          </a:p>
        </p:txBody>
      </p:sp>
    </p:spTree>
    <p:extLst>
      <p:ext uri="{BB962C8B-B14F-4D97-AF65-F5344CB8AC3E}">
        <p14:creationId xmlns:p14="http://schemas.microsoft.com/office/powerpoint/2010/main" xmlns="" val="23699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852936"/>
            <a:ext cx="6840760" cy="720080"/>
          </a:xfrm>
        </p:spPr>
        <p:txBody>
          <a:bodyPr/>
          <a:lstStyle/>
          <a:p>
            <a:pPr algn="ctr"/>
            <a:r>
              <a:rPr lang="ru-RU" sz="4000" b="0" dirty="0" smtClean="0">
                <a:latin typeface="Arial Narrow" panose="020B0606020202030204" pitchFamily="34" charset="0"/>
              </a:rPr>
              <a:t>Повышение квалификации и </a:t>
            </a:r>
            <a:r>
              <a:rPr lang="ru-RU" sz="4000" b="0" dirty="0" err="1" smtClean="0">
                <a:latin typeface="Arial Narrow" panose="020B0606020202030204" pitchFamily="34" charset="0"/>
              </a:rPr>
              <a:t>переподговка</a:t>
            </a:r>
            <a:r>
              <a:rPr lang="ru-RU" sz="2400" dirty="0" smtClean="0">
                <a:latin typeface="Arial Narrow" panose="020B0606020202030204" pitchFamily="34" charset="0"/>
              </a:rPr>
              <a:t>                                                                     </a:t>
            </a:r>
            <a:r>
              <a:rPr lang="ru-RU" sz="2400" b="0" i="1" dirty="0">
                <a:latin typeface="Arial Narrow" panose="020B0606020202030204" pitchFamily="34" charset="0"/>
              </a:rPr>
              <a:t/>
            </a:r>
            <a:br>
              <a:rPr lang="ru-RU" sz="2400" b="0" i="1" dirty="0">
                <a:latin typeface="Arial Narrow" panose="020B0606020202030204" pitchFamily="34" charset="0"/>
              </a:rPr>
            </a:br>
            <a:r>
              <a:rPr lang="ru-RU" sz="2400" b="0" i="1" dirty="0" smtClean="0">
                <a:latin typeface="Arial Narrow" panose="020B0606020202030204" pitchFamily="34" charset="0"/>
              </a:rPr>
              <a:t/>
            </a:r>
            <a:br>
              <a:rPr lang="ru-RU" sz="2400" b="0" i="1" dirty="0" smtClean="0">
                <a:latin typeface="Arial Narrow" panose="020B0606020202030204" pitchFamily="34" charset="0"/>
              </a:rPr>
            </a:br>
            <a:r>
              <a:rPr lang="en-US" sz="2400" b="0" i="1" dirty="0" smtClean="0">
                <a:latin typeface="Arial Narrow" panose="020B0606020202030204" pitchFamily="34" charset="0"/>
              </a:rPr>
              <a:t/>
            </a:r>
            <a:br>
              <a:rPr lang="en-US" sz="2400" b="0" i="1" dirty="0" smtClean="0">
                <a:latin typeface="Arial Narrow" panose="020B0606020202030204" pitchFamily="34" charset="0"/>
              </a:rPr>
            </a:br>
            <a:r>
              <a:rPr lang="en-US" sz="2400" b="0" i="1" dirty="0">
                <a:latin typeface="Arial Narrow" panose="020B0606020202030204" pitchFamily="34" charset="0"/>
              </a:rPr>
              <a:t/>
            </a:r>
            <a:br>
              <a:rPr lang="en-US" sz="2400" b="0" i="1" dirty="0">
                <a:latin typeface="Arial Narrow" panose="020B0606020202030204" pitchFamily="34" charset="0"/>
              </a:rPr>
            </a:br>
            <a:r>
              <a:rPr lang="en-US" sz="2400" b="0" i="1" dirty="0" smtClean="0">
                <a:latin typeface="Arial Narrow" panose="020B0606020202030204" pitchFamily="34" charset="0"/>
              </a:rPr>
              <a:t/>
            </a:r>
            <a:br>
              <a:rPr lang="en-US" sz="2400" b="0" i="1" dirty="0" smtClean="0">
                <a:latin typeface="Arial Narrow" panose="020B0606020202030204" pitchFamily="34" charset="0"/>
              </a:rPr>
            </a:br>
            <a:endParaRPr lang="ru-RU" sz="3600" b="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4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7" y="22628"/>
            <a:ext cx="4680520" cy="515269"/>
          </a:xfrm>
          <a:noFill/>
          <a:extLst/>
        </p:spPr>
        <p:txBody>
          <a:bodyPr wrap="square" rtlCol="0">
            <a:spAutoFit/>
          </a:bodyPr>
          <a:lstStyle/>
          <a:p>
            <a:r>
              <a:rPr lang="ru-RU" sz="1800" b="0" kern="1200" dirty="0" smtClean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rPr>
              <a:t>Развитие молодежного кадрового </a:t>
            </a:r>
            <a:br>
              <a:rPr lang="ru-RU" sz="1800" b="0" kern="1200" dirty="0" smtClean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800" b="0" kern="1200" dirty="0" smtClean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rPr>
              <a:t>резерва ОАК </a:t>
            </a:r>
            <a:endParaRPr lang="ru-RU" sz="1800" b="0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B57E-DC94-4281-9E0D-BFAEADDAC6DB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221701" y="764704"/>
            <a:ext cx="8814794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Проведение Форума молодых специалистов ПАО «ОАК» (13-17 апреля 2016 года, Московская область)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238405" y="1124744"/>
            <a:ext cx="87980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работе Форума приняли участие 86 человек: 75 молодых специалистов из 9 ДЗО ПАО «ОАК», 11 приглашенных экспертов и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докладчиков.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докладами на Форуме выступили представители руководства Корпорации и эксперты авиационной отрасли: Генеральный конструктор – Вице-президент по инновациям ПАО «ОАК», Генеральный директор АО «РСК «МиГ» Сергей Коротков, Вице-президент – руководитель аппарата ПАО «ОАК» Александр Скоков, Вице-президент по координации программ ЗАО «ГСС» Сергей Каменский, Заведующий кафедрой 101 «Проектирование самолетов» Московского авиационного института, Советник Президента ПАО «ОАК» Михаил Погосян и многие другие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indent="360363"/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Спикеры Форума рассказали молодым специалистам об основных тенденциях и направлениях развития авиационной отрасли, состоянии рынка, о лучших практиках организации разработок и управлению программами, опыту организации производственной кооперации и пр. </a:t>
            </a:r>
            <a:endParaRPr lang="ru-RU" sz="1400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indent="360363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Работая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группах по тематике авиационных программ Корпорации (Ту-160, МиГ-35, Ил-112, МС-21 и </a:t>
            </a:r>
            <a:r>
              <a:rPr lang="en-US" sz="1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SSJ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 и ключевых направлений работы (Организация производственной кооперации и Кадровое обеспечение авиационных программ)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участники Форума разработали проекты, которые получили высокую оценку руководства ПАО «ОАК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».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472"/>
          <a:stretch/>
        </p:blipFill>
        <p:spPr>
          <a:xfrm>
            <a:off x="323528" y="4149080"/>
            <a:ext cx="8280919" cy="249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862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B57E-DC94-4281-9E0D-BFAEADDAC6DB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24443" y="25743"/>
            <a:ext cx="7219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Мероприятия по развитию производственной системы ОАК (совместно с Департаментом по развитию производственной системы)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3395" y="1119510"/>
            <a:ext cx="521069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20.04. - 21.04.2016 г. - прошел финал Конкурса проектов по развитию производственной системы ПАО «ОАК». </a:t>
            </a:r>
          </a:p>
          <a:p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Всего на Конкурс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был выдвинут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21 проект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ДЗО в следующих секциях: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«Сопроводительные процессы»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«Технологии управления»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«Заготовительное производство»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«Агрегатно-сборочное производство»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«Обеспечение и складское хозяйство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По итогам рассмотрения проектов в финале Конкурса решили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:</a:t>
            </a:r>
          </a:p>
          <a:p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1. Победителем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и обладателем переходящего Кубка ПАО «ОАК»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признан проект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«Совершенствование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функционирования системы предложений»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АО «Авиастар-СП»).</a:t>
            </a:r>
          </a:p>
          <a:p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2. В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номинации «Проект с лучшим экономическим эффектом»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лучшим признан проект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«Совершенствование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системы обслуживания производственного оборудования»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ru-RU" sz="1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КнАФ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 АО «ГСС»).</a:t>
            </a:r>
          </a:p>
          <a:p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3. Проект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«Оптимизация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сборки крыла»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(АО «РСК «МиГ»)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победил в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номинации «Универсальный проект».</a:t>
            </a:r>
          </a:p>
          <a:p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4.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номинации «Быстрый эффект»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победителем признан проект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«Оптимизация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логистических процессов транспортировки товарно-материальных ценностей в цехах ВАТ, ГАТ»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(НАЗ им. В.П. Чкалова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).</a:t>
            </a:r>
            <a:endParaRPr lang="ru-RU" sz="1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50524" y="692696"/>
            <a:ext cx="8742785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altLang="ru-RU" dirty="0" smtClean="0">
                <a:solidFill>
                  <a:srgbClr val="FFFFFF"/>
                </a:solidFill>
              </a:rPr>
              <a:t>Вовлечение персонала в проекты и мероприятия по развитию производственной системы</a:t>
            </a:r>
            <a:endParaRPr lang="ru-RU" altLang="ru-RU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6726" y="1119510"/>
            <a:ext cx="3426583" cy="23539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6725" y="3966443"/>
            <a:ext cx="3426583" cy="23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75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B57E-DC94-4281-9E0D-BFAEADDAC6DB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24443" y="25743"/>
            <a:ext cx="721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Стратегическая сессия ПАО «ОАК»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3395" y="1405800"/>
            <a:ext cx="5210693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16 – 17 сентября 2016 г., Корпоративный университет «Сбербанка»</a:t>
            </a:r>
          </a:p>
          <a:p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Участники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– 75 представителей топ-менеджмента ПАО «ОАК» - ведущих специалистов Корпорации.</a:t>
            </a:r>
          </a:p>
          <a:p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Рассматриваемые вопросы: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Методология программно-проектного управления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Управление проектами и программами, автоматизация ключевых процессов (жизненный цикл изделия, разработки, производство)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Взаимодействие с МАИ при реализации авиационных программ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4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Создание центров компетенций и специализаций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Результат: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Подготовлены конкретные предложения по совершенствованию индустриальной модели, определены направления научно-технического задела, разработаны рекомендации по взаимодействию с разработчиками и заказчиками</a:t>
            </a:r>
            <a:endParaRPr lang="ru-RU" sz="1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50524" y="692696"/>
            <a:ext cx="8742785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ПРИМЕНЕНИЕ  </a:t>
            </a:r>
            <a:r>
              <a:rPr lang="ru-RU" dirty="0" smtClean="0"/>
              <a:t>ОПЫТА И  </a:t>
            </a:r>
            <a:r>
              <a:rPr lang="ru-RU" dirty="0"/>
              <a:t>ТЕХНОЛОГИЙ  МЕНЕДЖМЕНТА  </a:t>
            </a:r>
            <a:r>
              <a:rPr lang="ru-RU" dirty="0" smtClean="0"/>
              <a:t>СБЕРБАНКА ДЛЯ  </a:t>
            </a:r>
            <a:r>
              <a:rPr lang="ru-RU" dirty="0"/>
              <a:t>РЕШЕНИЯ  СТРАТЕГИЧЕСКИХ  </a:t>
            </a:r>
            <a:r>
              <a:rPr lang="ru-RU" dirty="0" smtClean="0"/>
              <a:t>ЗАДАЧ ОБЪЕДИНЕННОЙ  </a:t>
            </a:r>
            <a:r>
              <a:rPr lang="ru-RU" dirty="0"/>
              <a:t>АВИАСТРОИТЕЛЬНОЙ  КОРПОРАЦИИ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6724" y="1340768"/>
            <a:ext cx="3426584" cy="22524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988" y="2057677"/>
            <a:ext cx="2006100" cy="4976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0725" y="2030767"/>
            <a:ext cx="792088" cy="5514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365" y="2080684"/>
            <a:ext cx="1505315" cy="4515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2805" y="1976050"/>
            <a:ext cx="785183" cy="6608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14" r="7924"/>
          <a:stretch/>
        </p:blipFill>
        <p:spPr>
          <a:xfrm>
            <a:off x="5466724" y="4014206"/>
            <a:ext cx="3426584" cy="225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40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ый треугольник 22"/>
          <p:cNvSpPr/>
          <p:nvPr/>
        </p:nvSpPr>
        <p:spPr bwMode="auto">
          <a:xfrm rot="16200000" flipH="1" flipV="1">
            <a:off x="5867379" y="513439"/>
            <a:ext cx="2197771" cy="2988333"/>
          </a:xfrm>
          <a:prstGeom prst="rtTriangle">
            <a:avLst/>
          </a:prstGeom>
          <a:solidFill>
            <a:schemeClr val="accent2">
              <a:alpha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0350" y="44624"/>
            <a:ext cx="6796088" cy="549275"/>
          </a:xfrm>
        </p:spPr>
        <p:txBody>
          <a:bodyPr anchor="ctr"/>
          <a:lstStyle/>
          <a:p>
            <a:r>
              <a:rPr lang="ru-RU" b="0" dirty="0" smtClean="0">
                <a:solidFill>
                  <a:srgbClr val="002060"/>
                </a:solidFill>
              </a:rPr>
              <a:t>Развитие и продвижение </a:t>
            </a:r>
            <a:r>
              <a:rPr lang="ru-RU" b="0" smtClean="0">
                <a:solidFill>
                  <a:srgbClr val="002060"/>
                </a:solidFill>
              </a:rPr>
              <a:t>сотрудников Корпорации</a:t>
            </a:r>
            <a:endParaRPr lang="ru-RU" b="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779709"/>
            <a:ext cx="5112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/>
            <a:r>
              <a:rPr lang="ru-RU" sz="1200" b="1" dirty="0" smtClean="0">
                <a:solidFill>
                  <a:srgbClr val="002060"/>
                </a:solidFill>
              </a:rPr>
              <a:t>Три вида корпоративного резерва:</a:t>
            </a:r>
          </a:p>
          <a:p>
            <a:pPr marL="271463"/>
            <a:endParaRPr lang="ru-RU" sz="1200" dirty="0">
              <a:solidFill>
                <a:srgbClr val="002060"/>
              </a:solidFill>
            </a:endParaRPr>
          </a:p>
          <a:p>
            <a:pPr marL="500063" indent="-228600">
              <a:buAutoNum type="arabicParenR"/>
            </a:pPr>
            <a:r>
              <a:rPr lang="ru-RU" sz="1200" dirty="0" smtClean="0">
                <a:solidFill>
                  <a:srgbClr val="002060"/>
                </a:solidFill>
              </a:rPr>
              <a:t>Планирование замен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US" sz="1200" dirty="0" smtClean="0">
                <a:solidFill>
                  <a:srgbClr val="002060"/>
                </a:solidFill>
              </a:rPr>
              <a:t>(Replacement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US" sz="1200" dirty="0" smtClean="0">
                <a:solidFill>
                  <a:srgbClr val="002060"/>
                </a:solidFill>
              </a:rPr>
              <a:t>Planning)</a:t>
            </a:r>
            <a:r>
              <a:rPr lang="ru-RU" sz="1200" dirty="0" smtClean="0">
                <a:solidFill>
                  <a:srgbClr val="002060"/>
                </a:solidFill>
              </a:rPr>
              <a:t>;</a:t>
            </a:r>
            <a:endParaRPr lang="ru-RU" sz="1200" dirty="0">
              <a:solidFill>
                <a:srgbClr val="002060"/>
              </a:solidFill>
            </a:endParaRPr>
          </a:p>
          <a:p>
            <a:pPr marL="500063" indent="-228600">
              <a:buAutoNum type="arabicParenR"/>
            </a:pPr>
            <a:r>
              <a:rPr lang="ru-RU" sz="1200" dirty="0" smtClean="0">
                <a:solidFill>
                  <a:srgbClr val="002060"/>
                </a:solidFill>
              </a:rPr>
              <a:t>Планирование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преемственности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US" sz="1200" dirty="0" smtClean="0">
                <a:solidFill>
                  <a:srgbClr val="002060"/>
                </a:solidFill>
              </a:rPr>
              <a:t>(Succession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US" sz="1200" dirty="0" smtClean="0">
                <a:solidFill>
                  <a:srgbClr val="002060"/>
                </a:solidFill>
              </a:rPr>
              <a:t>Planning)</a:t>
            </a:r>
            <a:r>
              <a:rPr lang="ru-RU" sz="1200" dirty="0" smtClean="0">
                <a:solidFill>
                  <a:srgbClr val="002060"/>
                </a:solidFill>
              </a:rPr>
              <a:t>;</a:t>
            </a:r>
            <a:endParaRPr lang="ru-RU" sz="1200" dirty="0">
              <a:solidFill>
                <a:srgbClr val="002060"/>
              </a:solidFill>
            </a:endParaRPr>
          </a:p>
          <a:p>
            <a:pPr marL="500063" indent="-228600">
              <a:buAutoNum type="arabicParenR"/>
            </a:pPr>
            <a:r>
              <a:rPr lang="ru-RU" sz="1200" dirty="0" smtClean="0">
                <a:solidFill>
                  <a:srgbClr val="002060"/>
                </a:solidFill>
              </a:rPr>
              <a:t>Управление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талантами как потенциалом </a:t>
            </a:r>
            <a:r>
              <a:rPr lang="en-US" sz="1200" dirty="0" smtClean="0">
                <a:solidFill>
                  <a:srgbClr val="002060"/>
                </a:solidFill>
              </a:rPr>
              <a:t>(Talent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US" sz="1200" dirty="0" smtClean="0">
                <a:solidFill>
                  <a:srgbClr val="002060"/>
                </a:solidFill>
              </a:rPr>
              <a:t>management</a:t>
            </a:r>
            <a:r>
              <a:rPr lang="en-US" sz="1200" dirty="0">
                <a:solidFill>
                  <a:srgbClr val="002060"/>
                </a:solidFill>
              </a:rPr>
              <a:t>)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3887" y="2060848"/>
            <a:ext cx="48881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algn="just"/>
            <a:r>
              <a:rPr lang="ru-RU" sz="1200" b="1" dirty="0" smtClean="0">
                <a:solidFill>
                  <a:srgbClr val="002060"/>
                </a:solidFill>
              </a:rPr>
              <a:t>Основные инструменты </a:t>
            </a:r>
            <a:r>
              <a:rPr lang="ru-RU" sz="1200" dirty="0" smtClean="0">
                <a:solidFill>
                  <a:srgbClr val="002060"/>
                </a:solidFill>
              </a:rPr>
              <a:t>для развития и поддержки талантливых сотрудников:</a:t>
            </a:r>
          </a:p>
          <a:p>
            <a:pPr marL="271463" algn="just"/>
            <a:endParaRPr lang="ru-RU" sz="1200" dirty="0">
              <a:solidFill>
                <a:srgbClr val="002060"/>
              </a:solidFill>
            </a:endParaRPr>
          </a:p>
          <a:p>
            <a:pPr marL="442913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внутрикорпоративное обучение по принципу «лучшие учат лучших»;</a:t>
            </a:r>
          </a:p>
          <a:p>
            <a:pPr marL="442913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корпоративная база данных высокопотенциальных сотрудников;</a:t>
            </a:r>
          </a:p>
          <a:p>
            <a:pPr marL="442913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планирование персонального роста сотрудников, исходя из «зоны ближайшего развития»;</a:t>
            </a:r>
          </a:p>
          <a:p>
            <a:pPr marL="442913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мотивация, ориентированная на достижения;</a:t>
            </a:r>
          </a:p>
          <a:p>
            <a:pPr marL="442913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открытость карьерных траекторий для талантливых сотрудников;</a:t>
            </a:r>
          </a:p>
          <a:p>
            <a:pPr marL="442913" indent="-171450" algn="just">
              <a:buFont typeface="Wingdings" panose="05000000000000000000" pitchFamily="2" charset="2"/>
              <a:buChar char="v"/>
            </a:pPr>
            <a:r>
              <a:rPr lang="ru-RU" sz="1200" b="1" i="1" dirty="0" smtClean="0">
                <a:solidFill>
                  <a:srgbClr val="002060"/>
                </a:solidFill>
              </a:rPr>
              <a:t>Корпорация как единая «территория талантов»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96" y="4941168"/>
            <a:ext cx="86763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/>
            <a:r>
              <a:rPr lang="ru-RU" sz="1200" b="1" dirty="0" smtClean="0">
                <a:solidFill>
                  <a:srgbClr val="002060"/>
                </a:solidFill>
              </a:rPr>
              <a:t>Результаты для корпорации:</a:t>
            </a:r>
          </a:p>
          <a:p>
            <a:pPr marL="271463"/>
            <a:endParaRPr lang="ru-RU" sz="1200" dirty="0" smtClean="0">
              <a:solidFill>
                <a:srgbClr val="002060"/>
              </a:solidFill>
            </a:endParaRPr>
          </a:p>
          <a:p>
            <a:pPr marL="442913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</a:rPr>
              <a:t>бОльшая</a:t>
            </a:r>
            <a:r>
              <a:rPr lang="ru-RU" sz="1200" dirty="0" smtClean="0">
                <a:solidFill>
                  <a:srgbClr val="002060"/>
                </a:solidFill>
              </a:rPr>
              <a:t> вовлеченность персонала;</a:t>
            </a:r>
          </a:p>
          <a:p>
            <a:pPr marL="442913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удержание и мотивация наиболее ценных и перспективных сотрудников;</a:t>
            </a:r>
          </a:p>
          <a:p>
            <a:pPr marL="442913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повышение результативности работы компании в целом;</a:t>
            </a:r>
          </a:p>
          <a:p>
            <a:pPr marL="442913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повышение привлекательности компании для новых сотрудников с высоким потенциалом;</a:t>
            </a:r>
          </a:p>
          <a:p>
            <a:pPr marL="442913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более комфортная среда, поддерживающее развитие талантов;</a:t>
            </a:r>
          </a:p>
          <a:p>
            <a:pPr marL="442913" indent="-171450">
              <a:buFont typeface="Wingdings" panose="05000000000000000000" pitchFamily="2" charset="2"/>
              <a:buChar char="Ø"/>
            </a:pPr>
            <a:r>
              <a:rPr lang="ru-RU" sz="1200" b="1" i="1" dirty="0" smtClean="0">
                <a:solidFill>
                  <a:srgbClr val="002060"/>
                </a:solidFill>
              </a:rPr>
              <a:t>создание </a:t>
            </a:r>
            <a:r>
              <a:rPr lang="ru-RU" sz="1200" b="1" i="1" dirty="0">
                <a:solidFill>
                  <a:srgbClr val="002060"/>
                </a:solidFill>
              </a:rPr>
              <a:t>лучшими </a:t>
            </a:r>
            <a:r>
              <a:rPr lang="ru-RU" sz="1200" b="1" i="1" dirty="0" smtClean="0">
                <a:solidFill>
                  <a:srgbClr val="002060"/>
                </a:solidFill>
              </a:rPr>
              <a:t>кадрами лучших продуктов</a:t>
            </a:r>
            <a:endParaRPr lang="ru-RU" sz="12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2" descr="http://takeoff.net.tr/wp-content/uploads/ms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98" b="12852"/>
          <a:stretch>
            <a:fillRect/>
          </a:stretch>
        </p:blipFill>
        <p:spPr bwMode="auto">
          <a:xfrm>
            <a:off x="5292079" y="3717032"/>
            <a:ext cx="3635747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B57E-DC94-4281-9E0D-BFAEADDAC6DB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 rot="16200000">
            <a:off x="4417567" y="2161914"/>
            <a:ext cx="1515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Умения, навыки</a:t>
            </a:r>
          </a:p>
        </p:txBody>
      </p:sp>
      <p:cxnSp>
        <p:nvCxnSpPr>
          <p:cNvPr id="11" name="Прямая со стрелкой 10"/>
          <p:cNvCxnSpPr/>
          <p:nvPr/>
        </p:nvCxnSpPr>
        <p:spPr bwMode="auto">
          <a:xfrm flipV="1">
            <a:off x="5292079" y="836713"/>
            <a:ext cx="0" cy="260486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 bwMode="auto">
          <a:xfrm>
            <a:off x="5292077" y="3420939"/>
            <a:ext cx="3528393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 bwMode="auto">
          <a:xfrm flipV="1">
            <a:off x="5292077" y="836713"/>
            <a:ext cx="3456385" cy="25922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 rot="19392082">
            <a:off x="6102787" y="1900474"/>
            <a:ext cx="1457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8224" y="3409255"/>
            <a:ext cx="1285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Компетенции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ый треугольник 21"/>
          <p:cNvSpPr/>
          <p:nvPr/>
        </p:nvSpPr>
        <p:spPr bwMode="auto">
          <a:xfrm rot="16200000">
            <a:off x="6031404" y="747433"/>
            <a:ext cx="2195735" cy="2950352"/>
          </a:xfrm>
          <a:prstGeom prst="rtTriangle">
            <a:avLst/>
          </a:prstGeom>
          <a:solidFill>
            <a:schemeClr val="accent2">
              <a:alpha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9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539750" y="3068638"/>
            <a:ext cx="8424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17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•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-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ru-RU" altLang="ru-RU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B57E-DC94-4281-9E0D-BFAEADDAC6D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534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852936"/>
            <a:ext cx="6840760" cy="1152128"/>
          </a:xfrm>
        </p:spPr>
        <p:txBody>
          <a:bodyPr/>
          <a:lstStyle/>
          <a:p>
            <a:pPr algn="ctr"/>
            <a:r>
              <a:rPr lang="ru-RU" sz="4000" b="0" dirty="0" err="1" smtClean="0">
                <a:latin typeface="Arial Narrow" panose="020B0606020202030204" pitchFamily="34" charset="0"/>
              </a:rPr>
              <a:t>Профориентационные</a:t>
            </a:r>
            <a:r>
              <a:rPr lang="ru-RU" sz="4000" b="0" dirty="0" smtClean="0">
                <a:latin typeface="Arial Narrow" panose="020B0606020202030204" pitchFamily="34" charset="0"/>
              </a:rPr>
              <a:t> проекты</a:t>
            </a:r>
            <a:r>
              <a:rPr lang="ru-RU" sz="2400" dirty="0" smtClean="0">
                <a:latin typeface="Arial Narrow" panose="020B0606020202030204" pitchFamily="34" charset="0"/>
              </a:rPr>
              <a:t>                                                                         </a:t>
            </a:r>
            <a:r>
              <a:rPr lang="ru-RU" sz="2400" b="0" i="1" dirty="0">
                <a:latin typeface="Arial Narrow" panose="020B0606020202030204" pitchFamily="34" charset="0"/>
              </a:rPr>
              <a:t/>
            </a:r>
            <a:br>
              <a:rPr lang="ru-RU" sz="2400" b="0" i="1" dirty="0">
                <a:latin typeface="Arial Narrow" panose="020B0606020202030204" pitchFamily="34" charset="0"/>
              </a:rPr>
            </a:br>
            <a:r>
              <a:rPr lang="ru-RU" sz="2400" b="0" i="1" dirty="0" smtClean="0">
                <a:latin typeface="Arial Narrow" panose="020B0606020202030204" pitchFamily="34" charset="0"/>
              </a:rPr>
              <a:t/>
            </a:r>
            <a:br>
              <a:rPr lang="ru-RU" sz="2400" b="0" i="1" dirty="0" smtClean="0">
                <a:latin typeface="Arial Narrow" panose="020B0606020202030204" pitchFamily="34" charset="0"/>
              </a:rPr>
            </a:br>
            <a:r>
              <a:rPr lang="en-US" sz="2400" b="0" i="1" dirty="0" smtClean="0">
                <a:latin typeface="Arial Narrow" panose="020B0606020202030204" pitchFamily="34" charset="0"/>
              </a:rPr>
              <a:t/>
            </a:r>
            <a:br>
              <a:rPr lang="en-US" sz="2400" b="0" i="1" dirty="0" smtClean="0">
                <a:latin typeface="Arial Narrow" panose="020B0606020202030204" pitchFamily="34" charset="0"/>
              </a:rPr>
            </a:br>
            <a:r>
              <a:rPr lang="en-US" sz="2400" b="0" i="1" dirty="0">
                <a:latin typeface="Arial Narrow" panose="020B0606020202030204" pitchFamily="34" charset="0"/>
              </a:rPr>
              <a:t/>
            </a:r>
            <a:br>
              <a:rPr lang="en-US" sz="2400" b="0" i="1" dirty="0">
                <a:latin typeface="Arial Narrow" panose="020B0606020202030204" pitchFamily="34" charset="0"/>
              </a:rPr>
            </a:br>
            <a:r>
              <a:rPr lang="en-US" sz="2400" b="0" i="1" dirty="0" smtClean="0">
                <a:latin typeface="Arial Narrow" panose="020B0606020202030204" pitchFamily="34" charset="0"/>
              </a:rPr>
              <a:t/>
            </a:r>
            <a:br>
              <a:rPr lang="en-US" sz="2400" b="0" i="1" dirty="0" smtClean="0">
                <a:latin typeface="Arial Narrow" panose="020B0606020202030204" pitchFamily="34" charset="0"/>
              </a:rPr>
            </a:br>
            <a:endParaRPr lang="ru-RU" sz="3600" b="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8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79512" y="2996952"/>
            <a:ext cx="8780521" cy="3731170"/>
            <a:chOff x="179512" y="2996952"/>
            <a:chExt cx="8780521" cy="3731170"/>
          </a:xfrm>
        </p:grpSpPr>
        <p:pic>
          <p:nvPicPr>
            <p:cNvPr id="9" name="Picture 2" descr="C:\Users\a.gimadeev\Desktop\rus_map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-49000"/>
                      </a14:imgEffect>
                      <a14:imgEffect>
                        <a14:colorTemperature colorTemp="1500"/>
                      </a14:imgEffect>
                      <a14:imgEffect>
                        <a14:saturation sat="66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853"/>
            <a:stretch/>
          </p:blipFill>
          <p:spPr bwMode="auto">
            <a:xfrm>
              <a:off x="179512" y="2996952"/>
              <a:ext cx="8780521" cy="37311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Группа 9"/>
            <p:cNvGrpSpPr/>
            <p:nvPr/>
          </p:nvGrpSpPr>
          <p:grpSpPr>
            <a:xfrm>
              <a:off x="1835696" y="5018682"/>
              <a:ext cx="6984385" cy="1261572"/>
              <a:chOff x="1670744" y="4494604"/>
              <a:chExt cx="7503432" cy="1937013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607354" y="5217477"/>
                <a:ext cx="1566822" cy="323228"/>
              </a:xfrm>
              <a:prstGeom prst="rect">
                <a:avLst/>
              </a:prstGeom>
              <a:solidFill>
                <a:srgbClr val="022574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9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КОМСОМОЛЬСК-НА-АМУРЕ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811063" y="5719227"/>
                <a:ext cx="1108772" cy="323228"/>
              </a:xfrm>
              <a:prstGeom prst="rect">
                <a:avLst/>
              </a:prstGeom>
              <a:solidFill>
                <a:srgbClr val="02257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НОВОСИБИРСК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328202" y="6108389"/>
                <a:ext cx="772101" cy="323228"/>
              </a:xfrm>
              <a:prstGeom prst="rect">
                <a:avLst/>
              </a:prstGeom>
              <a:solidFill>
                <a:srgbClr val="02257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ИРКУТСК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670744" y="4494604"/>
                <a:ext cx="748733" cy="323229"/>
              </a:xfrm>
              <a:prstGeom prst="rect">
                <a:avLst/>
              </a:prstGeom>
              <a:solidFill>
                <a:srgbClr val="02257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9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  КАЗАНЬ</a:t>
                </a:r>
                <a:endParaRPr lang="ru-RU" sz="9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796088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>
                <a:solidFill>
                  <a:srgbClr val="002060"/>
                </a:solidFill>
              </a:rPr>
              <a:t>Сеть профильных школ и классов корпорации</a:t>
            </a:r>
            <a:endParaRPr lang="ru-RU" b="0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97368" y="4327212"/>
            <a:ext cx="670376" cy="253916"/>
          </a:xfrm>
          <a:prstGeom prst="rect">
            <a:avLst/>
          </a:prstGeom>
          <a:solidFill>
            <a:srgbClr val="022574"/>
          </a:solidFill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МОСКВА</a:t>
            </a:r>
          </a:p>
        </p:txBody>
      </p:sp>
      <p:pic>
        <p:nvPicPr>
          <p:cNvPr id="52" name="Picture 4" descr="https://lh3.ggpht.com/D2j1hrNsPpcJ10ugQ_9xxuXZBDSEucGw5zg4B4wPifKUoobLDqDqeKNU5hX09jdAOt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8916" y="4437112"/>
            <a:ext cx="514772" cy="51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ttps://lh3.ggpht.com/D2j1hrNsPpcJ10ugQ_9xxuXZBDSEucGw5zg4B4wPifKUoobLDqDqeKNU5hX09jdAOt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00006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s://lh3.ggpht.com/D2j1hrNsPpcJ10ugQ_9xxuXZBDSEucGw5zg4B4wPifKUoobLDqDqeKNU5hX09jdAOt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886" y="6045665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s://lh3.ggpht.com/D2j1hrNsPpcJ10ugQ_9xxuXZBDSEucGw5zg4B4wPifKUoobLDqDqeKNU5hX09jdAOt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4020" y="5841385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907704" y="5306714"/>
            <a:ext cx="771150" cy="210518"/>
          </a:xfrm>
          <a:prstGeom prst="rect">
            <a:avLst/>
          </a:prstGeom>
          <a:solidFill>
            <a:srgbClr val="022574"/>
          </a:solidFill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УЛЬЯНОВСК</a:t>
            </a:r>
          </a:p>
        </p:txBody>
      </p:sp>
      <p:pic>
        <p:nvPicPr>
          <p:cNvPr id="53" name="Picture 4" descr="https://lh3.ggpht.com/D2j1hrNsPpcJ10ugQ_9xxuXZBDSEucGw5zg4B4wPifKUoobLDqDqeKNU5hX09jdAOt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6089" y="515719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s://lh3.ggpht.com/D2j1hrNsPpcJ10ugQ_9xxuXZBDSEucGw5zg4B4wPifKUoobLDqDqeKNU5hX09jdAOt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842" y="4831961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donso.nspu.ru/pluginfile.php/41/mod_forum/post/536/juniorskills_log%D0%B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1218" y="2499415"/>
            <a:ext cx="1268815" cy="81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0980" y="1123736"/>
            <a:ext cx="30547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JuniorSkills</a:t>
            </a:r>
            <a:r>
              <a:rPr lang="en-US" sz="1200" dirty="0" smtClean="0">
                <a:solidFill>
                  <a:srgbClr val="002060"/>
                </a:solidFill>
              </a:rPr>
              <a:t> Hi-</a:t>
            </a:r>
            <a:r>
              <a:rPr lang="en-US" sz="1200" dirty="0">
                <a:solidFill>
                  <a:srgbClr val="002060"/>
                </a:solidFill>
              </a:rPr>
              <a:t>T</a:t>
            </a:r>
            <a:r>
              <a:rPr lang="en-US" sz="1200" dirty="0" smtClean="0">
                <a:solidFill>
                  <a:srgbClr val="002060"/>
                </a:solidFill>
              </a:rPr>
              <a:t>ech – </a:t>
            </a:r>
            <a:r>
              <a:rPr lang="ru-RU" sz="1200" dirty="0" smtClean="0">
                <a:solidFill>
                  <a:srgbClr val="002060"/>
                </a:solidFill>
              </a:rPr>
              <a:t>2015</a:t>
            </a:r>
            <a:r>
              <a:rPr lang="en-US" sz="1200" dirty="0" smtClean="0">
                <a:solidFill>
                  <a:srgbClr val="002060"/>
                </a:solidFill>
              </a:rPr>
              <a:t>,</a:t>
            </a:r>
            <a:r>
              <a:rPr lang="ru-RU" sz="1200" dirty="0" smtClean="0">
                <a:solidFill>
                  <a:srgbClr val="002060"/>
                </a:solidFill>
              </a:rPr>
              <a:t> г. Екатеринбург: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2060"/>
                </a:solidFill>
              </a:rPr>
              <a:t>1 место </a:t>
            </a:r>
            <a:r>
              <a:rPr lang="ru-RU" sz="1200" dirty="0" smtClean="0">
                <a:solidFill>
                  <a:srgbClr val="002060"/>
                </a:solidFill>
              </a:rPr>
              <a:t>в компетенции </a:t>
            </a:r>
            <a:r>
              <a:rPr lang="ru-RU" sz="1200" b="1" dirty="0" smtClean="0">
                <a:solidFill>
                  <a:srgbClr val="002060"/>
                </a:solidFill>
              </a:rPr>
              <a:t>«Аэрокосмическая инженерия»</a:t>
            </a:r>
            <a:r>
              <a:rPr lang="ru-RU" sz="1200" dirty="0" smtClean="0">
                <a:solidFill>
                  <a:srgbClr val="002060"/>
                </a:solidFill>
              </a:rPr>
              <a:t> заняли школьники профильной школы №35 г. Казани и профильной школы №165 г. Новосибирска;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2060"/>
                </a:solidFill>
              </a:rPr>
              <a:t>2 место </a:t>
            </a:r>
            <a:r>
              <a:rPr lang="ru-RU" sz="1200" dirty="0" smtClean="0">
                <a:solidFill>
                  <a:srgbClr val="002060"/>
                </a:solidFill>
              </a:rPr>
              <a:t>в компетенции «Системное администрирование» заняли школьники профильной школы №165 г. Новосибирска</a:t>
            </a:r>
            <a:endParaRPr lang="en-US" sz="12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0364722"/>
              </p:ext>
            </p:extLst>
          </p:nvPr>
        </p:nvGraphicFramePr>
        <p:xfrm>
          <a:off x="28430" y="1164930"/>
          <a:ext cx="3799528" cy="2927340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93175"/>
                <a:gridCol w="1443812"/>
                <a:gridCol w="962541"/>
              </a:tblGrid>
              <a:tr h="584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Регион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88" marR="6688" marT="6688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25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ДЗО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88" marR="6688" marT="6688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225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Профильные 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школы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88" marR="6688" marT="6688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22574"/>
                    </a:solidFill>
                  </a:tcPr>
                </a:tc>
              </a:tr>
              <a:tr h="83354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Москва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88" marR="6688" marT="6688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25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 smtClean="0">
                          <a:solidFill>
                            <a:srgbClr val="022574"/>
                          </a:solidFill>
                          <a:effectLst/>
                          <a:latin typeface="+mn-lt"/>
                        </a:rPr>
                        <a:t>РСК «МиГ»</a:t>
                      </a:r>
                      <a:endParaRPr lang="ru-RU" sz="1050" b="0" i="0" u="none" strike="noStrike" dirty="0">
                        <a:solidFill>
                          <a:srgbClr val="022574"/>
                        </a:solidFill>
                        <a:effectLst/>
                        <a:latin typeface="+mn-lt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8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22574"/>
                          </a:solidFill>
                          <a:effectLst/>
                          <a:latin typeface="+mn-lt"/>
                        </a:rPr>
                        <a:t>Ил</a:t>
                      </a:r>
                      <a:endParaRPr lang="ru-RU" sz="1050" b="0" i="0" u="none" strike="noStrike" dirty="0">
                        <a:solidFill>
                          <a:srgbClr val="022574"/>
                        </a:solidFill>
                        <a:effectLst/>
                        <a:latin typeface="+mn-lt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 smtClean="0">
                          <a:solidFill>
                            <a:srgbClr val="022574"/>
                          </a:solidFill>
                          <a:effectLst/>
                          <a:latin typeface="+mn-lt"/>
                        </a:rPr>
                        <a:t>Туполев</a:t>
                      </a:r>
                      <a:endParaRPr lang="ru-RU" sz="1050" b="0" i="0" u="none" strike="noStrike" dirty="0">
                        <a:solidFill>
                          <a:srgbClr val="022574"/>
                        </a:solidFill>
                        <a:effectLst/>
                        <a:latin typeface="+mn-lt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13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Казань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88" marR="6688" marT="6688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25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kern="1200" dirty="0">
                          <a:solidFill>
                            <a:srgbClr val="0225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 </a:t>
                      </a:r>
                      <a:r>
                        <a:rPr lang="ru-RU" sz="1050" b="0" u="none" strike="noStrike" kern="1200" dirty="0" err="1" smtClean="0">
                          <a:solidFill>
                            <a:srgbClr val="0225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им.С.П.Горбунова</a:t>
                      </a:r>
                      <a:endParaRPr lang="ru-RU" sz="1050" b="0" u="none" strike="noStrike" kern="1200" dirty="0" smtClean="0">
                        <a:solidFill>
                          <a:srgbClr val="02257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kern="1200" dirty="0" smtClean="0">
                          <a:solidFill>
                            <a:srgbClr val="0225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КАПО-Композит</a:t>
                      </a:r>
                      <a:endParaRPr lang="ru-RU" sz="1050" b="0" u="none" strike="noStrike" kern="1200" dirty="0">
                        <a:solidFill>
                          <a:srgbClr val="02257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0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Ульяновск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88" marR="6688" marT="6688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25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 smtClean="0">
                          <a:solidFill>
                            <a:srgbClr val="022574"/>
                          </a:solidFill>
                          <a:effectLst/>
                          <a:latin typeface="+mn-lt"/>
                        </a:rPr>
                        <a:t>Авиастар-СП</a:t>
                      </a:r>
                      <a:endParaRPr lang="ru-RU" sz="1050" b="0" i="0" u="none" strike="noStrike" dirty="0">
                        <a:solidFill>
                          <a:srgbClr val="022574"/>
                        </a:solidFill>
                        <a:effectLst/>
                        <a:latin typeface="+mn-lt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4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Иркутск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88" marR="6688" marT="6688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25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 smtClean="0">
                          <a:solidFill>
                            <a:srgbClr val="022574"/>
                          </a:solidFill>
                          <a:effectLst/>
                          <a:latin typeface="+mn-lt"/>
                        </a:rPr>
                        <a:t>ИАЗ</a:t>
                      </a: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6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Комсомольск-на-Амуре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88" marR="6688" marT="6688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25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 err="1" smtClean="0">
                          <a:solidFill>
                            <a:srgbClr val="022574"/>
                          </a:solidFill>
                          <a:effectLst/>
                          <a:latin typeface="+mn-lt"/>
                        </a:rPr>
                        <a:t>КнААЗ</a:t>
                      </a:r>
                      <a:endParaRPr lang="ru-RU" sz="1050" b="0" u="none" strike="noStrike" dirty="0" smtClean="0">
                        <a:solidFill>
                          <a:srgbClr val="022574"/>
                        </a:solidFill>
                        <a:effectLst/>
                        <a:latin typeface="+mn-lt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9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Новосибирск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88" marR="6688" marT="6688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25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22574"/>
                          </a:solidFill>
                          <a:effectLst/>
                          <a:latin typeface="+mn-lt"/>
                        </a:rPr>
                        <a:t>НАЗ им .</a:t>
                      </a:r>
                      <a:r>
                        <a:rPr lang="ru-RU" sz="1050" b="0" i="0" u="none" strike="noStrike" dirty="0" err="1" smtClean="0">
                          <a:solidFill>
                            <a:srgbClr val="022574"/>
                          </a:solidFill>
                          <a:effectLst/>
                          <a:latin typeface="+mn-lt"/>
                        </a:rPr>
                        <a:t>В.П.Чкалова</a:t>
                      </a:r>
                      <a:endParaRPr lang="ru-RU" sz="1050" b="0" i="0" u="none" strike="noStrike" dirty="0">
                        <a:solidFill>
                          <a:srgbClr val="022574"/>
                        </a:solidFill>
                        <a:effectLst/>
                        <a:latin typeface="+mn-lt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31" name="Picture 7" descr="C:\Users\y.mineeva\Desktop\star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1218" y="4356933"/>
            <a:ext cx="1268815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879735" y="3916213"/>
            <a:ext cx="3860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</a:rPr>
              <a:t>14 предметов (физика, математика, информационные технологии, машиностроение, технологии материалов, </a:t>
            </a:r>
            <a:r>
              <a:rPr lang="ru-RU" sz="1200" b="1" dirty="0" smtClean="0">
                <a:solidFill>
                  <a:srgbClr val="002060"/>
                </a:solidFill>
              </a:rPr>
              <a:t>авиационная и ракетно-космическая техника </a:t>
            </a:r>
            <a:r>
              <a:rPr lang="ru-RU" sz="1200" dirty="0" smtClean="0">
                <a:solidFill>
                  <a:srgbClr val="002060"/>
                </a:solidFill>
              </a:rPr>
              <a:t>и пр.)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</a:rPr>
              <a:t>учащиеся 7-11 классов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</a:rPr>
              <a:t>примерное количество участников - </a:t>
            </a:r>
            <a:r>
              <a:rPr lang="ru-RU" sz="1200" b="1" dirty="0" smtClean="0">
                <a:solidFill>
                  <a:srgbClr val="002060"/>
                </a:solidFill>
              </a:rPr>
              <a:t>140 тысяч человек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746893"/>
            <a:ext cx="3792463" cy="3508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lnSpc>
                <a:spcPct val="12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Профильные школы ОАК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95937" y="746893"/>
            <a:ext cx="5013230" cy="3508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lnSpc>
                <a:spcPct val="12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Результаты участия профильных школ в </a:t>
            </a:r>
            <a:r>
              <a:rPr lang="en-US" dirty="0" smtClean="0"/>
              <a:t>Junior Skills: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1707" y="6165304"/>
            <a:ext cx="3516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buFont typeface="Wingdings" panose="05000000000000000000" pitchFamily="2" charset="2"/>
              <a:buChar char="§"/>
              <a:defRPr sz="1100">
                <a:solidFill>
                  <a:srgbClr val="002060"/>
                </a:solidFill>
              </a:defRPr>
            </a:lvl1pPr>
          </a:lstStyle>
          <a:p>
            <a:pPr algn="ctr">
              <a:buNone/>
            </a:pPr>
            <a:r>
              <a:rPr lang="ru-RU" b="1" dirty="0"/>
              <a:t>География профильных школ ОАК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95937" y="3589136"/>
            <a:ext cx="5003082" cy="3508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lnSpc>
                <a:spcPct val="12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Участие школьников в олимпиаде «Звезда»</a:t>
            </a:r>
            <a:endParaRPr lang="ru-RU" dirty="0"/>
          </a:p>
        </p:txBody>
      </p:sp>
      <p:pic>
        <p:nvPicPr>
          <p:cNvPr id="29" name="Picture 2" descr="N:\Департамент по подготовке персонала\Проекты ДПП\Чемпионат Hi Tech\2015\Фото\фото 2\IMG_2121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3733" y="1097953"/>
            <a:ext cx="2085286" cy="139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B57E-DC94-4281-9E0D-BFAEADDAC6D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76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.mineeva\Desktop\get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44824"/>
            <a:ext cx="2232248" cy="234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329612" cy="4093428"/>
          </a:xfrm>
        </p:spPr>
        <p:txBody>
          <a:bodyPr/>
          <a:lstStyle/>
          <a:p>
            <a:pPr marL="0" indent="0">
              <a:buNone/>
            </a:pPr>
            <a:r>
              <a:rPr lang="ru-RU" sz="1400" b="0" dirty="0" smtClean="0">
                <a:solidFill>
                  <a:srgbClr val="002060"/>
                </a:solidFill>
              </a:rPr>
              <a:t>Образована путем </a:t>
            </a:r>
            <a:r>
              <a:rPr lang="ru-RU" sz="1400" b="0" i="1" dirty="0" smtClean="0">
                <a:solidFill>
                  <a:srgbClr val="002060"/>
                </a:solidFill>
              </a:rPr>
              <a:t>слияния 2-х олимпиад</a:t>
            </a:r>
            <a:r>
              <a:rPr lang="ru-RU" sz="1400" b="0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rgbClr val="002060"/>
                </a:solidFill>
              </a:rPr>
              <a:t>многопрофильная инженерная олимпиада «Будущее России»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rgbClr val="002060"/>
                </a:solidFill>
              </a:rPr>
              <a:t>олимпиада </a:t>
            </a:r>
            <a:r>
              <a:rPr lang="ru-RU" sz="1400" b="0" dirty="0">
                <a:solidFill>
                  <a:srgbClr val="002060"/>
                </a:solidFill>
              </a:rPr>
              <a:t>школьников </a:t>
            </a:r>
            <a:r>
              <a:rPr lang="ru-RU" sz="1400" b="0" dirty="0" smtClean="0">
                <a:solidFill>
                  <a:srgbClr val="002060"/>
                </a:solidFill>
              </a:rPr>
              <a:t>«Звезда </a:t>
            </a:r>
            <a:r>
              <a:rPr lang="ru-RU" sz="1400" b="0" dirty="0">
                <a:solidFill>
                  <a:srgbClr val="002060"/>
                </a:solidFill>
              </a:rPr>
              <a:t>- Таланты на службе обороны и </a:t>
            </a:r>
            <a:r>
              <a:rPr lang="ru-RU" sz="1400" b="0" dirty="0" smtClean="0">
                <a:solidFill>
                  <a:srgbClr val="002060"/>
                </a:solidFill>
              </a:rPr>
              <a:t>безопасности»</a:t>
            </a:r>
          </a:p>
          <a:p>
            <a:pPr marL="0" indent="0">
              <a:buNone/>
            </a:pPr>
            <a:r>
              <a:rPr lang="ru-RU" sz="1400" b="0" dirty="0" smtClean="0">
                <a:solidFill>
                  <a:srgbClr val="002060"/>
                </a:solidFill>
              </a:rPr>
              <a:t>Включена в </a:t>
            </a:r>
            <a:r>
              <a:rPr lang="ru-RU" sz="1400" b="0" i="1" dirty="0" smtClean="0">
                <a:solidFill>
                  <a:srgbClr val="002060"/>
                </a:solidFill>
              </a:rPr>
              <a:t>перечень олимпиад </a:t>
            </a:r>
            <a:r>
              <a:rPr lang="ru-RU" sz="1400" b="0" i="1" dirty="0">
                <a:solidFill>
                  <a:srgbClr val="002060"/>
                </a:solidFill>
              </a:rPr>
              <a:t>школьников на 2015/2016 учебный год</a:t>
            </a:r>
            <a:r>
              <a:rPr lang="ru-RU" sz="1400" b="0" dirty="0">
                <a:solidFill>
                  <a:srgbClr val="002060"/>
                </a:solidFill>
              </a:rPr>
              <a:t>, утвержденный приказом </a:t>
            </a:r>
            <a:r>
              <a:rPr lang="ru-RU" sz="1400" b="0" dirty="0" err="1">
                <a:solidFill>
                  <a:srgbClr val="002060"/>
                </a:solidFill>
              </a:rPr>
              <a:t>Минобрнауки</a:t>
            </a:r>
            <a:r>
              <a:rPr lang="ru-RU" sz="1400" b="0" dirty="0">
                <a:solidFill>
                  <a:srgbClr val="002060"/>
                </a:solidFill>
              </a:rPr>
              <a:t> РФ от 28.08.2015г. №901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400" b="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400" b="0" u="sng" dirty="0" smtClean="0">
                <a:solidFill>
                  <a:srgbClr val="002060"/>
                </a:solidFill>
              </a:rPr>
              <a:t>Организаторы: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rgbClr val="002060"/>
                </a:solidFill>
              </a:rPr>
              <a:t>ОООР «Союз машиностроителей России»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rgbClr val="002060"/>
                </a:solidFill>
              </a:rPr>
              <a:t>НО «Ассоциация «Лига содействия оборонным предприятиям»</a:t>
            </a:r>
          </a:p>
          <a:p>
            <a:pPr marL="0" indent="0">
              <a:buNone/>
            </a:pPr>
            <a:r>
              <a:rPr lang="ru-RU" sz="1400" b="0" u="sng" dirty="0" smtClean="0">
                <a:solidFill>
                  <a:srgbClr val="002060"/>
                </a:solidFill>
              </a:rPr>
              <a:t>Со-организаторы: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rgbClr val="002060"/>
                </a:solidFill>
              </a:rPr>
              <a:t>ПАО «ОАК» и другие организации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rgbClr val="002060"/>
                </a:solidFill>
              </a:rPr>
              <a:t>более 50 вузов</a:t>
            </a:r>
          </a:p>
          <a:p>
            <a:endParaRPr lang="ru-RU" sz="1400" b="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400" b="0" u="sng" dirty="0" smtClean="0">
                <a:solidFill>
                  <a:srgbClr val="002060"/>
                </a:solidFill>
              </a:rPr>
              <a:t>Основные характеристики: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</a:rPr>
              <a:t>14 предметов и комплексов предметов </a:t>
            </a:r>
            <a:r>
              <a:rPr lang="ru-RU" sz="1400" b="0" dirty="0" smtClean="0">
                <a:solidFill>
                  <a:srgbClr val="002060"/>
                </a:solidFill>
              </a:rPr>
              <a:t>(физика, математика, машиностроение,</a:t>
            </a:r>
          </a:p>
          <a:p>
            <a:pPr marL="0" indent="0">
              <a:buNone/>
            </a:pPr>
            <a:r>
              <a:rPr lang="ru-RU" sz="1400" b="0" dirty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     технологии материалов, </a:t>
            </a:r>
            <a:r>
              <a:rPr lang="ru-RU" sz="1400" b="0" u="sng" dirty="0" smtClean="0">
                <a:solidFill>
                  <a:srgbClr val="002060"/>
                </a:solidFill>
              </a:rPr>
              <a:t>авиационная и ракетно-космическая техника </a:t>
            </a:r>
            <a:r>
              <a:rPr lang="ru-RU" sz="1400" b="0" dirty="0" smtClean="0">
                <a:solidFill>
                  <a:srgbClr val="002060"/>
                </a:solidFill>
              </a:rPr>
              <a:t>и пр.)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rgbClr val="002060"/>
                </a:solidFill>
              </a:rPr>
              <a:t>учащиеся </a:t>
            </a:r>
            <a:r>
              <a:rPr lang="ru-RU" sz="1400" dirty="0" smtClean="0">
                <a:solidFill>
                  <a:srgbClr val="002060"/>
                </a:solidFill>
              </a:rPr>
              <a:t>6-11 классов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0" i="1" dirty="0" smtClean="0">
                <a:solidFill>
                  <a:srgbClr val="002060"/>
                </a:solidFill>
              </a:rPr>
              <a:t>этапы:</a:t>
            </a:r>
            <a:r>
              <a:rPr lang="ru-RU" sz="1400" b="0" dirty="0" smtClean="0">
                <a:solidFill>
                  <a:srgbClr val="002060"/>
                </a:solidFill>
              </a:rPr>
              <a:t> отборочный – </a:t>
            </a:r>
            <a:r>
              <a:rPr lang="ru-RU" sz="1400" dirty="0" smtClean="0">
                <a:solidFill>
                  <a:srgbClr val="002060"/>
                </a:solidFill>
              </a:rPr>
              <a:t>ноябрь-декабрь 2015г.</a:t>
            </a:r>
            <a:r>
              <a:rPr lang="ru-RU" sz="1400" b="0" dirty="0" smtClean="0">
                <a:solidFill>
                  <a:srgbClr val="002060"/>
                </a:solidFill>
              </a:rPr>
              <a:t>, очный – </a:t>
            </a:r>
            <a:r>
              <a:rPr lang="ru-RU" sz="1400" dirty="0" smtClean="0">
                <a:solidFill>
                  <a:srgbClr val="002060"/>
                </a:solidFill>
              </a:rPr>
              <a:t>5 февраля – 30 марта 2016г</a:t>
            </a:r>
            <a:r>
              <a:rPr lang="ru-RU" sz="1400" b="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rgbClr val="002060"/>
                </a:solidFill>
              </a:rPr>
              <a:t>победители и призеры получают льготы при поступлении в вузы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267744" y="188640"/>
            <a:ext cx="6796088" cy="33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0" kern="0" dirty="0" smtClean="0">
                <a:solidFill>
                  <a:srgbClr val="002060"/>
                </a:solidFill>
              </a:rPr>
              <a:t>Многопрофильная инженерная олимпиада «Звезда»</a:t>
            </a:r>
            <a:endParaRPr lang="ru-RU" b="0" kern="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139189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solidFill>
                  <a:srgbClr val="002060"/>
                </a:solidFill>
              </a:rPr>
              <a:t>Секция «Авиационная и ракетно-космическая техника» в 2015-2016 гг.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</a:rPr>
              <a:t>7 </a:t>
            </a:r>
            <a:r>
              <a:rPr lang="ru-RU" sz="1400" dirty="0">
                <a:solidFill>
                  <a:srgbClr val="002060"/>
                </a:solidFill>
              </a:rPr>
              <a:t>600 </a:t>
            </a:r>
            <a:r>
              <a:rPr lang="ru-RU" sz="1400" dirty="0" smtClean="0">
                <a:solidFill>
                  <a:srgbClr val="002060"/>
                </a:solidFill>
              </a:rPr>
              <a:t>участников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</a:rPr>
              <a:t>3 </a:t>
            </a:r>
            <a:r>
              <a:rPr lang="ru-RU" sz="1400" dirty="0">
                <a:solidFill>
                  <a:srgbClr val="002060"/>
                </a:solidFill>
              </a:rPr>
              <a:t>200 </a:t>
            </a:r>
            <a:r>
              <a:rPr lang="ru-RU" sz="1400" dirty="0" smtClean="0">
                <a:solidFill>
                  <a:srgbClr val="002060"/>
                </a:solidFill>
              </a:rPr>
              <a:t>отобраны </a:t>
            </a:r>
            <a:r>
              <a:rPr lang="ru-RU" sz="1400" dirty="0">
                <a:solidFill>
                  <a:srgbClr val="002060"/>
                </a:solidFill>
              </a:rPr>
              <a:t>в </a:t>
            </a:r>
            <a:r>
              <a:rPr lang="ru-RU" sz="1400" dirty="0" smtClean="0">
                <a:solidFill>
                  <a:srgbClr val="002060"/>
                </a:solidFill>
              </a:rPr>
              <a:t>финал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</a:rPr>
              <a:t>63 победителя </a:t>
            </a:r>
            <a:r>
              <a:rPr lang="ru-RU" sz="1400" dirty="0">
                <a:solidFill>
                  <a:srgbClr val="002060"/>
                </a:solidFill>
              </a:rPr>
              <a:t>и </a:t>
            </a:r>
            <a:r>
              <a:rPr lang="ru-RU" sz="1400" dirty="0" smtClean="0">
                <a:solidFill>
                  <a:srgbClr val="002060"/>
                </a:solidFill>
              </a:rPr>
              <a:t>призера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B57E-DC94-4281-9E0D-BFAEADDAC6D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93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002060"/>
                </a:solidFill>
              </a:rPr>
              <a:t>Участие ОАК в многопрофильной</a:t>
            </a:r>
            <a:br>
              <a:rPr lang="ru-RU" b="0" dirty="0" smtClean="0">
                <a:solidFill>
                  <a:srgbClr val="002060"/>
                </a:solidFill>
              </a:rPr>
            </a:br>
            <a:r>
              <a:rPr lang="ru-RU" b="0" dirty="0" smtClean="0">
                <a:solidFill>
                  <a:srgbClr val="002060"/>
                </a:solidFill>
              </a:rPr>
              <a:t>инженерной олимпиаде «Звезда»</a:t>
            </a:r>
            <a:br>
              <a:rPr lang="ru-RU" b="0" dirty="0" smtClean="0">
                <a:solidFill>
                  <a:srgbClr val="002060"/>
                </a:solidFill>
              </a:rPr>
            </a:br>
            <a:endParaRPr lang="ru-RU" b="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8" y="2039938"/>
            <a:ext cx="9036496" cy="268147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b="0" dirty="0" smtClean="0">
                <a:solidFill>
                  <a:srgbClr val="002060"/>
                </a:solidFill>
              </a:rPr>
              <a:t>Включение представителей ОАК в состав Оргкомитета олимпиады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b="0" dirty="0" smtClean="0">
                <a:solidFill>
                  <a:srgbClr val="002060"/>
                </a:solidFill>
              </a:rPr>
              <a:t>Разработка заданий совместно с опорными вузами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b="0" dirty="0" smtClean="0">
                <a:solidFill>
                  <a:srgbClr val="002060"/>
                </a:solidFill>
              </a:rPr>
              <a:t>Организация экспертной оценки выполненных работ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b="0" dirty="0" smtClean="0">
                <a:solidFill>
                  <a:srgbClr val="002060"/>
                </a:solidFill>
              </a:rPr>
              <a:t>Включение специалистов ОАК в конкурсную комиссию очного этапа олимпиады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b="0" dirty="0" smtClean="0">
                <a:solidFill>
                  <a:srgbClr val="002060"/>
                </a:solidFill>
              </a:rPr>
              <a:t>Приглашение победителей профильных секций в качестве абитуриентов для поступления в опорные вузы в рамках целевого набора от предприятий ОАК (управление талантами)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b="0" dirty="0" smtClean="0">
                <a:solidFill>
                  <a:srgbClr val="002060"/>
                </a:solidFill>
              </a:rPr>
              <a:t>Вручение победителям профильных секций путевок в МДЦ «Артек» в авиационную смену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600" b="0" dirty="0">
              <a:solidFill>
                <a:srgbClr val="002060"/>
              </a:solidFill>
            </a:endParaRPr>
          </a:p>
        </p:txBody>
      </p:sp>
      <p:pic>
        <p:nvPicPr>
          <p:cNvPr id="6" name="Picture 3" descr="C:\Users\a.gakaev\Desktop\Мои документы\Рисунки\Эмблема ОАК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01208"/>
            <a:ext cx="3237867" cy="97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" y="908720"/>
            <a:ext cx="7109395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Секция </a:t>
            </a:r>
            <a:r>
              <a:rPr lang="ru-RU" dirty="0">
                <a:solidFill>
                  <a:schemeClr val="bg1"/>
                </a:solidFill>
              </a:rPr>
              <a:t>«Авиационная и ракетно-космическая техника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B57E-DC94-4281-9E0D-BFAEADDAC6D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9" name="Picture 2" descr="C:\Users\y.mineeva\Desktop\get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21411"/>
            <a:ext cx="1872208" cy="19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833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416" y="44624"/>
            <a:ext cx="6724080" cy="572464"/>
          </a:xfr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b="0" kern="1200" dirty="0">
                <a:solidFill>
                  <a:srgbClr val="002060"/>
                </a:solidFill>
                <a:ea typeface="+mn-ea"/>
                <a:cs typeface="+mn-cs"/>
              </a:rPr>
              <a:t>Сотрудничество с МДЦ «Артек». </a:t>
            </a:r>
            <a:r>
              <a:rPr lang="ru-RU" b="0" kern="1200" dirty="0" smtClean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b="0" kern="1200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b="0" kern="1200" dirty="0" smtClean="0">
                <a:solidFill>
                  <a:srgbClr val="002060"/>
                </a:solidFill>
                <a:ea typeface="+mn-ea"/>
                <a:cs typeface="+mn-cs"/>
              </a:rPr>
              <a:t>Авиационная </a:t>
            </a:r>
            <a:r>
              <a:rPr lang="ru-RU" b="0" kern="1200" dirty="0">
                <a:solidFill>
                  <a:srgbClr val="002060"/>
                </a:solidFill>
                <a:ea typeface="+mn-ea"/>
                <a:cs typeface="+mn-cs"/>
              </a:rPr>
              <a:t>смена «Курс на </a:t>
            </a:r>
            <a:r>
              <a:rPr lang="ru-RU" b="0" kern="1200" dirty="0" smtClean="0">
                <a:solidFill>
                  <a:srgbClr val="002060"/>
                </a:solidFill>
                <a:ea typeface="+mn-ea"/>
                <a:cs typeface="+mn-cs"/>
              </a:rPr>
              <a:t>взлёт!»</a:t>
            </a:r>
            <a:endParaRPr lang="ru-RU" b="0" kern="12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828" y="2276872"/>
            <a:ext cx="6402511" cy="1508105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50 школьников 8-10 классов из 15 регионов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страны, являющиеся победителями и призерами (</a:t>
            </a:r>
            <a:r>
              <a:rPr lang="ru-RU" sz="1400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по профильным направлениям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):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Многопрофильной инженерной олимпиады «Звезда</a:t>
            </a:r>
            <a:r>
              <a:rPr lang="ru-RU" sz="1400" b="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»</a:t>
            </a:r>
            <a:endParaRPr lang="ru-RU" sz="1400" b="0" dirty="0">
              <a:solidFill>
                <a:srgbClr val="002060"/>
              </a:solidFill>
              <a:latin typeface="Arial Narrow" panose="020B0606020202030204" pitchFamily="34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Олимпиад дочерних (зависимых) обществ ПАО «ОАК</a:t>
            </a:r>
            <a:r>
              <a:rPr lang="ru-RU" sz="1400" b="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» и вузов-партнеров Корпорации</a:t>
            </a:r>
            <a:endParaRPr lang="ru-RU" sz="1400" b="0" dirty="0">
              <a:solidFill>
                <a:srgbClr val="002060"/>
              </a:solidFill>
              <a:latin typeface="Arial Narrow" panose="020B0606020202030204" pitchFamily="34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Региональных и национальных чемпионатов </a:t>
            </a:r>
            <a:r>
              <a:rPr lang="en-US" sz="1400" b="0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JuniorSkills</a:t>
            </a:r>
            <a:endParaRPr lang="ru-RU" sz="1400" b="0" dirty="0" smtClean="0">
              <a:solidFill>
                <a:srgbClr val="002060"/>
              </a:solidFill>
              <a:latin typeface="Arial Narrow" panose="020B0606020202030204" pitchFamily="34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Фестиваля </a:t>
            </a:r>
            <a:r>
              <a:rPr lang="ru-RU" sz="1400" b="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детско-юношеского авиакосмического творчества «От винта</a:t>
            </a:r>
            <a:r>
              <a:rPr lang="ru-RU" sz="1400" b="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»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Для участия в конкурсном отборе было подано 78 заявок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7115" y="1844824"/>
            <a:ext cx="8958229" cy="38779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kern="0" dirty="0" smtClean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 Авиационная смена «Курс на взлёт!» (28 </a:t>
            </a:r>
            <a:r>
              <a:rPr lang="ru-RU" sz="16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мая – 17 июня 2016 </a:t>
            </a:r>
            <a:r>
              <a:rPr lang="ru-RU" sz="1600" b="1" kern="0" dirty="0" smtClean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года, Крым)</a:t>
            </a:r>
            <a:endParaRPr lang="ru-RU" sz="1600" b="1" kern="0" dirty="0">
              <a:solidFill>
                <a:srgbClr val="FFFFFF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5571817"/>
            <a:ext cx="88336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25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школьников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6-10 классов,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являющиеся победителями и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призерами конкурса «Мои родители – авиастроители» (проведение конкурса июнь – июль 2016 года)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Партнеры ПАО 2ОАК» по проведению смены: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МАИ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(НИУ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ГБПОУ НСО «Новосибирский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авиационный технический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колледж»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7115" y="5212551"/>
            <a:ext cx="8958229" cy="38779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kern="0" dirty="0" smtClean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Авиационная смена для </a:t>
            </a:r>
            <a:r>
              <a:rPr lang="ru-RU" sz="16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детей сотрудников ДЗО ПАО «</a:t>
            </a:r>
            <a:r>
              <a:rPr lang="ru-RU" sz="1600" b="1" kern="0" dirty="0" smtClean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ОАК» (25 </a:t>
            </a:r>
            <a:r>
              <a:rPr lang="ru-RU" sz="16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сентября – 16 октября 2016 </a:t>
            </a:r>
            <a:r>
              <a:rPr lang="ru-RU" sz="1600" b="1" kern="0" dirty="0" smtClean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года, Крым)</a:t>
            </a:r>
            <a:endParaRPr lang="ru-RU" sz="1600" b="1" kern="0" dirty="0">
              <a:solidFill>
                <a:srgbClr val="FFFFFF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2543263"/>
            <a:ext cx="2676654" cy="18218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130" y="3772197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Содержание программы:</a:t>
            </a:r>
            <a:endParaRPr lang="en-US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практические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занятия по 3Д моделированию и </a:t>
            </a:r>
            <a:r>
              <a:rPr lang="ru-RU" sz="1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прототипированию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сбор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радиоуправляемой модели летательного аппарата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формирование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понимания ключевых требований к профессиональным компетенциям инженерных кадров отрасли и мотивации у школьников на обучение по профильным специальностям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развитие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коммуникативных умений и навыков работы в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команде</a:t>
            </a:r>
            <a:endParaRPr lang="ru-RU" sz="1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B57E-DC94-4281-9E0D-BFAEADDAC6D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7504" y="1034152"/>
            <a:ext cx="8686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25 школьников из 11 субъектов РФ (Московская область, Воронежская область, Нижегородская область и др.);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Лекции от ведущих преподавателей МАИ;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Практические занятия по проектированию и конструированию летательных аппаратов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7115" y="692696"/>
            <a:ext cx="8958229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Авиационная сессия в МДЦ «Артек» (9-12 февраля 2016 года, Крым)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04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Без имени-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1" y="692696"/>
            <a:ext cx="7269923" cy="536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-709" y="898139"/>
            <a:ext cx="9133691" cy="5867242"/>
            <a:chOff x="-142796" y="1621489"/>
            <a:chExt cx="9133691" cy="5867242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-102284" y="2495258"/>
              <a:ext cx="1867902" cy="2363886"/>
              <a:chOff x="-411853" y="2233648"/>
              <a:chExt cx="1867902" cy="2363886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 bwMode="auto">
              <a:xfrm>
                <a:off x="776825" y="2895204"/>
                <a:ext cx="679224" cy="170233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oval" w="lg" len="lg"/>
              </a:ln>
              <a:effectLst/>
            </p:spPr>
          </p:cxnSp>
          <p:cxnSp>
            <p:nvCxnSpPr>
              <p:cNvPr id="24" name="Прямая соединительная линия 23"/>
              <p:cNvCxnSpPr/>
              <p:nvPr/>
            </p:nvCxnSpPr>
            <p:spPr bwMode="auto">
              <a:xfrm>
                <a:off x="776825" y="2289739"/>
                <a:ext cx="0" cy="1272729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" name="TextBox 24"/>
              <p:cNvSpPr txBox="1"/>
              <p:nvPr/>
            </p:nvSpPr>
            <p:spPr>
              <a:xfrm>
                <a:off x="-411853" y="2233648"/>
                <a:ext cx="117416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1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ВОРОНЕЖ</a:t>
                </a:r>
              </a:p>
              <a:p>
                <a:pPr algn="r"/>
                <a:r>
                  <a:rPr lang="ru-RU" sz="11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(ПАО «ВАСО») </a:t>
                </a:r>
              </a:p>
              <a:p>
                <a:pPr algn="r"/>
                <a:r>
                  <a:rPr lang="ru-RU" sz="11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Декабрь 2014 г.</a:t>
                </a:r>
              </a:p>
              <a:p>
                <a:pPr algn="r"/>
                <a:r>
                  <a:rPr lang="ru-RU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89 школьников,</a:t>
                </a:r>
              </a:p>
              <a:p>
                <a:pPr algn="r"/>
                <a:r>
                  <a:rPr lang="ru-RU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337 студентов</a:t>
                </a:r>
                <a:endParaRPr lang="en-US" sz="1100" b="1" dirty="0">
                  <a:solidFill>
                    <a:srgbClr val="002060"/>
                  </a:solidFill>
                  <a:latin typeface="Arial Narrow" panose="020B0606020202030204" pitchFamily="34" charset="0"/>
                </a:endParaRPr>
              </a:p>
              <a:p>
                <a:pPr algn="r"/>
                <a:r>
                  <a:rPr lang="ru-RU" sz="11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Ноябрь 2015 г.</a:t>
                </a:r>
              </a:p>
              <a:p>
                <a:pPr algn="r"/>
                <a:r>
                  <a:rPr lang="ru-RU" sz="1100" b="1" dirty="0" smtClean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256 </a:t>
                </a:r>
                <a:r>
                  <a:rPr lang="ru-RU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школьников,</a:t>
                </a:r>
              </a:p>
              <a:p>
                <a:pPr algn="r"/>
                <a:r>
                  <a:rPr lang="ru-RU" sz="1100" b="1" dirty="0" smtClean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243 </a:t>
                </a:r>
                <a:r>
                  <a:rPr lang="ru-RU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студентов</a:t>
                </a:r>
                <a:endParaRPr lang="en-US" sz="1100" b="1" dirty="0">
                  <a:solidFill>
                    <a:srgbClr val="00206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-142796" y="4859147"/>
              <a:ext cx="2471984" cy="2539953"/>
              <a:chOff x="-352464" y="4691346"/>
              <a:chExt cx="2471984" cy="2539953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 bwMode="auto">
              <a:xfrm flipV="1">
                <a:off x="1695152" y="4691346"/>
                <a:ext cx="424368" cy="180958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oval" w="lg" len="lg"/>
              </a:ln>
              <a:effectLst/>
            </p:spPr>
          </p:cxnSp>
          <p:sp>
            <p:nvSpPr>
              <p:cNvPr id="31" name="TextBox 30"/>
              <p:cNvSpPr txBox="1"/>
              <p:nvPr/>
            </p:nvSpPr>
            <p:spPr>
              <a:xfrm>
                <a:off x="-352464" y="5784749"/>
                <a:ext cx="2054765" cy="1446550"/>
              </a:xfrm>
              <a:prstGeom prst="rect">
                <a:avLst/>
              </a:prstGeom>
              <a:solidFill>
                <a:schemeClr val="bg1">
                  <a:alpha val="77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1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УЛЬЯНОВСК</a:t>
                </a:r>
              </a:p>
              <a:p>
                <a:pPr algn="r"/>
                <a:r>
                  <a:rPr lang="ru-RU" sz="11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(ЗАО «Авиастар-СП»)</a:t>
                </a:r>
              </a:p>
              <a:p>
                <a:pPr lvl="0" algn="r"/>
                <a:r>
                  <a:rPr lang="ru-RU" sz="1100" b="1" dirty="0">
                    <a:solidFill>
                      <a:prstClr val="white">
                        <a:lumMod val="50000"/>
                      </a:prstClr>
                    </a:solidFill>
                    <a:latin typeface="Arial Narrow" panose="020B0606020202030204" pitchFamily="34" charset="0"/>
                  </a:rPr>
                  <a:t>Июнь 2016 г.</a:t>
                </a:r>
              </a:p>
              <a:p>
                <a:pPr lvl="0" algn="r"/>
                <a:r>
                  <a:rPr lang="ru-RU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ВСЕРОССИЙСКИЙ ЧЕМПИОНАТ</a:t>
                </a:r>
              </a:p>
              <a:p>
                <a:pPr lvl="0" algn="r"/>
                <a:r>
                  <a:rPr lang="ru-RU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14 студентов </a:t>
                </a:r>
              </a:p>
              <a:p>
                <a:pPr lvl="0" algn="r"/>
                <a:r>
                  <a:rPr lang="ru-RU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из 7 городов России</a:t>
                </a:r>
              </a:p>
              <a:p>
                <a:pPr algn="r"/>
                <a:r>
                  <a:rPr lang="ru-RU" sz="1100" b="1" dirty="0" smtClean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Апрель – сентябрь </a:t>
                </a:r>
                <a:r>
                  <a:rPr lang="ru-RU" sz="11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2015 г.</a:t>
                </a:r>
              </a:p>
              <a:p>
                <a:pPr algn="r"/>
                <a:r>
                  <a:rPr lang="ru-RU" sz="1100" b="1" dirty="0" smtClean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85 </a:t>
                </a:r>
                <a:r>
                  <a:rPr lang="ru-RU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школьников, </a:t>
                </a:r>
                <a:r>
                  <a:rPr lang="ru-RU" sz="1100" b="1" dirty="0" smtClean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169 </a:t>
                </a:r>
                <a:r>
                  <a:rPr lang="ru-RU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студентов</a:t>
                </a: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2543147" y="4859145"/>
              <a:ext cx="2999845" cy="2374172"/>
              <a:chOff x="2687520" y="4566305"/>
              <a:chExt cx="2999845" cy="2374172"/>
            </a:xfrm>
          </p:grpSpPr>
          <p:cxnSp>
            <p:nvCxnSpPr>
              <p:cNvPr id="38" name="Прямая соединительная линия 37"/>
              <p:cNvCxnSpPr/>
              <p:nvPr/>
            </p:nvCxnSpPr>
            <p:spPr bwMode="auto">
              <a:xfrm flipH="1" flipV="1">
                <a:off x="2687520" y="4566305"/>
                <a:ext cx="938751" cy="1556314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oval" w="lg" len="lg"/>
              </a:ln>
              <a:effectLst/>
            </p:spPr>
          </p:cxnSp>
          <p:sp>
            <p:nvSpPr>
              <p:cNvPr id="39" name="TextBox 38"/>
              <p:cNvSpPr txBox="1"/>
              <p:nvPr/>
            </p:nvSpPr>
            <p:spPr>
              <a:xfrm>
                <a:off x="3599133" y="5832481"/>
                <a:ext cx="208823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КАЗАНЬ</a:t>
                </a:r>
              </a:p>
              <a:p>
                <a:r>
                  <a:rPr lang="ru-RU" sz="11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(Филиал  ПАО «Туполева» – </a:t>
                </a:r>
              </a:p>
              <a:p>
                <a:r>
                  <a:rPr lang="ru-RU" sz="11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КАЗ им. С.П. Горбунова)</a:t>
                </a:r>
              </a:p>
              <a:p>
                <a:r>
                  <a:rPr lang="ru-RU" sz="11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Март 2015</a:t>
                </a:r>
                <a:r>
                  <a:rPr lang="en-US" sz="11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 – </a:t>
                </a:r>
                <a:r>
                  <a:rPr lang="ru-RU" sz="11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февраль 2016 г.</a:t>
                </a:r>
              </a:p>
              <a:p>
                <a:r>
                  <a:rPr lang="ru-RU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66 школьников,</a:t>
                </a:r>
              </a:p>
              <a:p>
                <a:r>
                  <a:rPr lang="ru-RU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439 студентов</a:t>
                </a:r>
              </a:p>
            </p:txBody>
          </p:sp>
          <p:cxnSp>
            <p:nvCxnSpPr>
              <p:cNvPr id="40" name="Прямая соединительная линия 39"/>
              <p:cNvCxnSpPr/>
              <p:nvPr/>
            </p:nvCxnSpPr>
            <p:spPr bwMode="auto">
              <a:xfrm flipH="1">
                <a:off x="3626271" y="5905819"/>
                <a:ext cx="1" cy="940136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5" name="Группа 44"/>
            <p:cNvGrpSpPr/>
            <p:nvPr/>
          </p:nvGrpSpPr>
          <p:grpSpPr>
            <a:xfrm>
              <a:off x="4141883" y="5528268"/>
              <a:ext cx="4849012" cy="1960463"/>
              <a:chOff x="4092171" y="5339244"/>
              <a:chExt cx="4849012" cy="1960463"/>
            </a:xfrm>
          </p:grpSpPr>
          <p:cxnSp>
            <p:nvCxnSpPr>
              <p:cNvPr id="46" name="Прямая соединительная линия 45"/>
              <p:cNvCxnSpPr/>
              <p:nvPr/>
            </p:nvCxnSpPr>
            <p:spPr bwMode="auto">
              <a:xfrm flipH="1" flipV="1">
                <a:off x="4092171" y="5339244"/>
                <a:ext cx="2068480" cy="1144362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oval" w="lg" len="lg"/>
              </a:ln>
              <a:effectLst/>
            </p:spPr>
          </p:cxnSp>
          <p:sp>
            <p:nvSpPr>
              <p:cNvPr id="47" name="TextBox 46"/>
              <p:cNvSpPr txBox="1"/>
              <p:nvPr/>
            </p:nvSpPr>
            <p:spPr>
              <a:xfrm>
                <a:off x="6160651" y="5683880"/>
                <a:ext cx="2780532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НОВОСИБИРСК</a:t>
                </a:r>
              </a:p>
              <a:p>
                <a:r>
                  <a:rPr lang="ru-RU" sz="11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(Филиал ПАО «Компании </a:t>
                </a:r>
                <a:endParaRPr lang="en-US" sz="1100" b="1" dirty="0">
                  <a:solidFill>
                    <a:srgbClr val="C00000"/>
                  </a:solidFill>
                  <a:latin typeface="Arial Narrow" panose="020B0606020202030204" pitchFamily="34" charset="0"/>
                </a:endParaRPr>
              </a:p>
              <a:p>
                <a:r>
                  <a:rPr lang="ru-RU" sz="11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Сухой» – НАЗ Чкалова)</a:t>
                </a:r>
              </a:p>
              <a:p>
                <a:r>
                  <a:rPr lang="ru-RU" sz="11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Май 2015 г.</a:t>
                </a:r>
              </a:p>
              <a:p>
                <a:r>
                  <a:rPr lang="ru-RU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90 школьников</a:t>
                </a:r>
                <a:r>
                  <a:rPr lang="en-US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, </a:t>
                </a:r>
                <a:r>
                  <a:rPr lang="ru-RU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67 студентов</a:t>
                </a:r>
              </a:p>
              <a:p>
                <a:r>
                  <a:rPr lang="ru-RU" sz="11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Июнь 2015 г.</a:t>
                </a:r>
              </a:p>
              <a:p>
                <a:r>
                  <a:rPr lang="ru-RU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63 специалиста</a:t>
                </a:r>
                <a:endParaRPr lang="en-US" sz="1100" b="1" dirty="0">
                  <a:solidFill>
                    <a:srgbClr val="002060"/>
                  </a:solidFill>
                  <a:latin typeface="Arial Narrow" panose="020B0606020202030204" pitchFamily="34" charset="0"/>
                </a:endParaRPr>
              </a:p>
              <a:p>
                <a:r>
                  <a:rPr lang="ru-RU" sz="11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Апрель 2016 г.</a:t>
                </a:r>
              </a:p>
              <a:p>
                <a:r>
                  <a:rPr lang="ru-RU" sz="1100" b="1" dirty="0" smtClean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107 </a:t>
                </a:r>
                <a:r>
                  <a:rPr lang="ru-RU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студентов</a:t>
                </a: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-142796" y="4067801"/>
              <a:ext cx="1720401" cy="1615827"/>
              <a:chOff x="-470571" y="3727053"/>
              <a:chExt cx="1720401" cy="1615827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 bwMode="auto">
              <a:xfrm>
                <a:off x="861779" y="4302576"/>
                <a:ext cx="388051" cy="463926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oval" w="lg" len="lg"/>
              </a:ln>
              <a:effectLst/>
            </p:spPr>
          </p:cxnSp>
          <p:sp>
            <p:nvSpPr>
              <p:cNvPr id="20" name="Прямоугольник 19"/>
              <p:cNvSpPr/>
              <p:nvPr/>
            </p:nvSpPr>
            <p:spPr>
              <a:xfrm>
                <a:off x="-470571" y="3727053"/>
                <a:ext cx="1332350" cy="1615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1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ТАГАНРОГ </a:t>
                </a:r>
              </a:p>
              <a:p>
                <a:pPr algn="r"/>
                <a:r>
                  <a:rPr lang="ru-RU" sz="11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(ПАО «ТАНТК им.  Г.М. </a:t>
                </a:r>
                <a:r>
                  <a:rPr lang="ru-RU" sz="1100" b="1" dirty="0" err="1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Бериева</a:t>
                </a:r>
                <a:r>
                  <a:rPr lang="ru-RU" sz="11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»)</a:t>
                </a:r>
              </a:p>
              <a:p>
                <a:pPr algn="r"/>
                <a:r>
                  <a:rPr lang="ru-RU" sz="1100" b="1" dirty="0" smtClean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Апрель - октябрь </a:t>
                </a:r>
                <a:r>
                  <a:rPr lang="ru-RU" sz="11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2015 г.</a:t>
                </a:r>
              </a:p>
              <a:p>
                <a:pPr algn="r"/>
                <a:r>
                  <a:rPr lang="ru-RU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47 школьников,</a:t>
                </a:r>
              </a:p>
              <a:p>
                <a:pPr algn="r"/>
                <a:r>
                  <a:rPr lang="ru-RU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5</a:t>
                </a:r>
                <a:r>
                  <a:rPr lang="ru-RU" sz="1100" b="1" dirty="0" smtClean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2 </a:t>
                </a:r>
                <a:r>
                  <a:rPr lang="ru-RU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студента</a:t>
                </a:r>
              </a:p>
              <a:p>
                <a:pPr algn="r"/>
                <a:r>
                  <a:rPr lang="ru-RU" sz="11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Май 2016 г.</a:t>
                </a:r>
              </a:p>
              <a:p>
                <a:pPr algn="r"/>
                <a:r>
                  <a:rPr lang="ru-RU" sz="1100" b="1" dirty="0" smtClean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100 </a:t>
                </a:r>
                <a:r>
                  <a:rPr lang="ru-RU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студентов</a:t>
                </a: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1981643" y="1621489"/>
              <a:ext cx="5040558" cy="2683141"/>
              <a:chOff x="1765619" y="1414188"/>
              <a:chExt cx="5040558" cy="2683141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5214603" y="1414188"/>
                <a:ext cx="1591574" cy="938719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11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МОСКВА и МО</a:t>
                </a:r>
              </a:p>
              <a:p>
                <a:r>
                  <a:rPr lang="ru-RU" sz="11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Май 2015 – март 2016 г.</a:t>
                </a:r>
              </a:p>
              <a:p>
                <a:r>
                  <a:rPr lang="ru-RU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186 студентов </a:t>
                </a:r>
                <a:r>
                  <a:rPr lang="ru-RU" sz="1100" b="1" dirty="0" err="1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ссузов</a:t>
                </a:r>
                <a:r>
                  <a:rPr lang="ru-RU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/>
                </a:r>
                <a:br>
                  <a:rPr lang="ru-RU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</a:br>
                <a:r>
                  <a:rPr lang="ru-RU" sz="11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Октябрь 2015 г.</a:t>
                </a:r>
              </a:p>
              <a:p>
                <a:r>
                  <a:rPr lang="ru-RU" sz="11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81 школьников</a:t>
                </a:r>
                <a:endParaRPr lang="ru-RU" sz="1100" b="1" dirty="0">
                  <a:solidFill>
                    <a:srgbClr val="C00000"/>
                  </a:solidFill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54" name="Прямая соединительная линия 53"/>
              <p:cNvCxnSpPr/>
              <p:nvPr/>
            </p:nvCxnSpPr>
            <p:spPr bwMode="auto">
              <a:xfrm flipV="1">
                <a:off x="5214603" y="1462168"/>
                <a:ext cx="0" cy="794392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Прямая соединительная линия 52"/>
              <p:cNvCxnSpPr/>
              <p:nvPr/>
            </p:nvCxnSpPr>
            <p:spPr bwMode="auto">
              <a:xfrm flipH="1">
                <a:off x="1765619" y="2051367"/>
                <a:ext cx="3448983" cy="2045962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oval" w="lg" len="lg"/>
              </a:ln>
              <a:effectLst/>
            </p:spPr>
          </p:cxnSp>
        </p:grpSp>
      </p:grpSp>
      <p:cxnSp>
        <p:nvCxnSpPr>
          <p:cNvPr id="35" name="Прямая соединительная линия 34"/>
          <p:cNvCxnSpPr/>
          <p:nvPr/>
        </p:nvCxnSpPr>
        <p:spPr bwMode="auto">
          <a:xfrm flipH="1">
            <a:off x="5595338" y="3163617"/>
            <a:ext cx="2289030" cy="1305579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36" name="Прямая соединительная линия 35"/>
          <p:cNvCxnSpPr/>
          <p:nvPr/>
        </p:nvCxnSpPr>
        <p:spPr bwMode="auto">
          <a:xfrm flipV="1">
            <a:off x="7884368" y="3068961"/>
            <a:ext cx="0" cy="792089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Прямоугольник 40"/>
          <p:cNvSpPr/>
          <p:nvPr/>
        </p:nvSpPr>
        <p:spPr>
          <a:xfrm>
            <a:off x="7939223" y="3073588"/>
            <a:ext cx="1112249" cy="84638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ИРКУТСК</a:t>
            </a:r>
          </a:p>
          <a:p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Сентябрь 2015 г.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40 студентов</a:t>
            </a:r>
          </a:p>
          <a:p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Апрель 2016 г. 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20 студентов</a:t>
            </a:r>
            <a:endParaRPr lang="ru-RU" sz="11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 bwMode="auto">
          <a:xfrm flipH="1" flipV="1">
            <a:off x="2545154" y="4383904"/>
            <a:ext cx="230854" cy="1671992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51" name="Прямая соединительная линия 50"/>
          <p:cNvCxnSpPr/>
          <p:nvPr/>
        </p:nvCxnSpPr>
        <p:spPr bwMode="auto">
          <a:xfrm flipH="1">
            <a:off x="2776009" y="5696698"/>
            <a:ext cx="1" cy="479387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2721427" y="5640139"/>
            <a:ext cx="963034" cy="600154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САМАРА</a:t>
            </a:r>
          </a:p>
          <a:p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Июнь 2015 г.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40 студентов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803" y="707836"/>
            <a:ext cx="5108262" cy="751854"/>
          </a:xfrm>
          <a:prstGeom prst="rect">
            <a:avLst/>
          </a:prstGeom>
          <a:solidFill>
            <a:srgbClr val="002060"/>
          </a:solidFill>
        </p:spPr>
        <p:txBody>
          <a:bodyPr wrap="square" lIns="91429" tIns="45715" rIns="91429" bIns="45715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sz="1400" dirty="0"/>
              <a:t>Общая численность участников</a:t>
            </a:r>
            <a:r>
              <a:rPr lang="en-US" sz="1400" dirty="0"/>
              <a:t> </a:t>
            </a:r>
            <a:r>
              <a:rPr lang="en-US" sz="1400" dirty="0" err="1"/>
              <a:t>Avia</a:t>
            </a:r>
            <a:r>
              <a:rPr lang="ru-RU" sz="1400" dirty="0"/>
              <a:t> </a:t>
            </a:r>
            <a:r>
              <a:rPr lang="en-US" sz="1400" dirty="0"/>
              <a:t>Battle</a:t>
            </a:r>
            <a:endParaRPr lang="ru-RU" sz="1400" dirty="0"/>
          </a:p>
          <a:p>
            <a:r>
              <a:rPr lang="ru-RU" sz="1400" dirty="0"/>
              <a:t>за </a:t>
            </a:r>
            <a:r>
              <a:rPr lang="ru-RU" sz="1400" dirty="0" smtClean="0"/>
              <a:t>2014-2016 </a:t>
            </a:r>
            <a:r>
              <a:rPr lang="ru-RU" sz="1400" dirty="0"/>
              <a:t>гг. составила </a:t>
            </a:r>
            <a:r>
              <a:rPr lang="ru-RU" sz="1400" dirty="0" smtClean="0"/>
              <a:t>2894 </a:t>
            </a:r>
            <a:r>
              <a:rPr lang="ru-RU" sz="1400" dirty="0"/>
              <a:t>человек</a:t>
            </a:r>
          </a:p>
          <a:p>
            <a:r>
              <a:rPr lang="ru-RU" sz="1400" dirty="0"/>
              <a:t>(</a:t>
            </a:r>
            <a:r>
              <a:rPr lang="ru-RU" sz="1400" dirty="0" smtClean="0"/>
              <a:t>7</a:t>
            </a:r>
            <a:r>
              <a:rPr lang="ru-RU" sz="1400" dirty="0"/>
              <a:t>8</a:t>
            </a:r>
            <a:r>
              <a:rPr lang="ru-RU" sz="1400" dirty="0" smtClean="0"/>
              <a:t>7</a:t>
            </a:r>
            <a:r>
              <a:rPr lang="en-US" sz="1400" dirty="0" smtClean="0"/>
              <a:t> </a:t>
            </a:r>
            <a:r>
              <a:rPr lang="ru-RU" sz="1400" dirty="0"/>
              <a:t>школьников,</a:t>
            </a:r>
            <a:r>
              <a:rPr lang="en-US" sz="1400" dirty="0"/>
              <a:t> </a:t>
            </a:r>
            <a:r>
              <a:rPr lang="ru-RU" sz="1400" dirty="0" smtClean="0"/>
              <a:t>2044 студентов </a:t>
            </a:r>
            <a:r>
              <a:rPr lang="ru-RU" sz="1400" dirty="0"/>
              <a:t>вузов и </a:t>
            </a:r>
            <a:r>
              <a:rPr lang="ru-RU" sz="1400" dirty="0" err="1"/>
              <a:t>ссузов</a:t>
            </a:r>
            <a:r>
              <a:rPr lang="ru-RU" sz="1400" dirty="0"/>
              <a:t>, 63 специалиста)</a:t>
            </a:r>
          </a:p>
        </p:txBody>
      </p:sp>
      <p:sp>
        <p:nvSpPr>
          <p:cNvPr id="44" name="Заголовок 10"/>
          <p:cNvSpPr txBox="1">
            <a:spLocks/>
          </p:cNvSpPr>
          <p:nvPr/>
        </p:nvSpPr>
        <p:spPr bwMode="auto">
          <a:xfrm>
            <a:off x="1907706" y="33411"/>
            <a:ext cx="7200799" cy="5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r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r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r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r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800" b="0" dirty="0">
                <a:solidFill>
                  <a:srgbClr val="002060"/>
                </a:solidFill>
                <a:latin typeface="Arial Narrow" panose="020B0606020202030204" pitchFamily="34" charset="0"/>
              </a:rPr>
              <a:t>Корпоративный чемпионат по управлению</a:t>
            </a:r>
          </a:p>
          <a:p>
            <a:r>
              <a:rPr lang="ru-RU" sz="1800" b="0" dirty="0">
                <a:solidFill>
                  <a:srgbClr val="002060"/>
                </a:solidFill>
                <a:latin typeface="Arial Narrow" panose="020B0606020202030204" pitchFamily="34" charset="0"/>
              </a:rPr>
              <a:t>авиационным предприятием </a:t>
            </a:r>
            <a:r>
              <a:rPr lang="en-US" sz="1800" b="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Avia</a:t>
            </a:r>
            <a:r>
              <a:rPr lang="en-US" sz="1800" b="0" dirty="0">
                <a:solidFill>
                  <a:srgbClr val="002060"/>
                </a:solidFill>
                <a:latin typeface="Arial Narrow" panose="020B0606020202030204" pitchFamily="34" charset="0"/>
              </a:rPr>
              <a:t> Battle</a:t>
            </a:r>
            <a:endParaRPr lang="ru-RU" sz="1800" b="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 bwMode="auto">
          <a:xfrm>
            <a:off x="2298957" y="2096870"/>
            <a:ext cx="163229" cy="1742555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50" name="Прямая соединительная линия 49"/>
          <p:cNvCxnSpPr/>
          <p:nvPr/>
        </p:nvCxnSpPr>
        <p:spPr bwMode="auto">
          <a:xfrm>
            <a:off x="2289339" y="1628800"/>
            <a:ext cx="1" cy="804664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Прямоугольник 56"/>
          <p:cNvSpPr/>
          <p:nvPr/>
        </p:nvSpPr>
        <p:spPr>
          <a:xfrm>
            <a:off x="1207498" y="1555776"/>
            <a:ext cx="1121630" cy="938708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r"/>
            <a:r>
              <a:rPr lang="ru-RU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НИЖНИЙ НОВГОРОД</a:t>
            </a:r>
          </a:p>
          <a:p>
            <a:pPr algn="r"/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Ноябрь 2015 г.</a:t>
            </a:r>
          </a:p>
          <a:p>
            <a:pPr algn="r"/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30 </a:t>
            </a: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школьников,</a:t>
            </a:r>
          </a:p>
          <a:p>
            <a:pPr algn="r"/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161 студент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 bwMode="auto">
          <a:xfrm flipH="1" flipV="1">
            <a:off x="7457050" y="4327723"/>
            <a:ext cx="571335" cy="250626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59" name="Прямая соединительная линия 58"/>
          <p:cNvCxnSpPr/>
          <p:nvPr/>
        </p:nvCxnSpPr>
        <p:spPr bwMode="auto">
          <a:xfrm flipV="1">
            <a:off x="8028384" y="4469196"/>
            <a:ext cx="0" cy="989282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Прямоугольник 59"/>
          <p:cNvSpPr/>
          <p:nvPr/>
        </p:nvSpPr>
        <p:spPr>
          <a:xfrm>
            <a:off x="8064086" y="4469196"/>
            <a:ext cx="987386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КОМСОМОЛЬСК-НА-АМУРЕ</a:t>
            </a:r>
          </a:p>
          <a:p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Ноябрь-декабрь 2015 г. 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43 </a:t>
            </a: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школьников,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69 </a:t>
            </a: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студентов</a:t>
            </a:r>
            <a:endParaRPr lang="ru-RU" sz="11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63214" y="6640288"/>
            <a:ext cx="87020" cy="186864"/>
          </a:xfrm>
        </p:spPr>
        <p:txBody>
          <a:bodyPr/>
          <a:lstStyle/>
          <a:p>
            <a:fld id="{2A68B57E-DC94-4281-9E0D-BFAEADDAC6DB}" type="slidenum">
              <a:rPr lang="ru-RU" smtClean="0"/>
              <a:pPr/>
              <a:t>9</a:t>
            </a:fld>
            <a:endParaRPr lang="ru-RU"/>
          </a:p>
        </p:txBody>
      </p:sp>
      <p:cxnSp>
        <p:nvCxnSpPr>
          <p:cNvPr id="70" name="Прямая соединительная линия 69"/>
          <p:cNvCxnSpPr/>
          <p:nvPr/>
        </p:nvCxnSpPr>
        <p:spPr bwMode="auto">
          <a:xfrm flipV="1">
            <a:off x="6357791" y="5229201"/>
            <a:ext cx="0" cy="1411087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Прямая соединительная линия 100"/>
          <p:cNvCxnSpPr/>
          <p:nvPr/>
        </p:nvCxnSpPr>
        <p:spPr bwMode="auto">
          <a:xfrm>
            <a:off x="1331640" y="3400583"/>
            <a:ext cx="0" cy="1272729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Прямая соединительная линия 102"/>
          <p:cNvCxnSpPr/>
          <p:nvPr/>
        </p:nvCxnSpPr>
        <p:spPr bwMode="auto">
          <a:xfrm>
            <a:off x="2041565" y="5426701"/>
            <a:ext cx="0" cy="1272729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94953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витие ОАО «ОАК» до 2025 для вузов 2">
  <a:themeElements>
    <a:clrScheme name="Шаблон презентации ОАК 1">
      <a:dk1>
        <a:srgbClr val="000000"/>
      </a:dk1>
      <a:lt1>
        <a:srgbClr val="FFFFFF"/>
      </a:lt1>
      <a:dk2>
        <a:srgbClr val="000000"/>
      </a:dk2>
      <a:lt2>
        <a:srgbClr val="003F56"/>
      </a:lt2>
      <a:accent1>
        <a:srgbClr val="FFFFFF"/>
      </a:accent1>
      <a:accent2>
        <a:srgbClr val="B2D2DE"/>
      </a:accent2>
      <a:accent3>
        <a:srgbClr val="FFFFFF"/>
      </a:accent3>
      <a:accent4>
        <a:srgbClr val="000000"/>
      </a:accent4>
      <a:accent5>
        <a:srgbClr val="FFFFFF"/>
      </a:accent5>
      <a:accent6>
        <a:srgbClr val="A1BEC9"/>
      </a:accent6>
      <a:hlink>
        <a:srgbClr val="256885"/>
      </a:hlink>
      <a:folHlink>
        <a:srgbClr val="6CAAC0"/>
      </a:folHlink>
    </a:clrScheme>
    <a:fontScheme name="Шаблон презентации ОА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525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Шаблон презентации ОАК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ОАК 2">
        <a:dk1>
          <a:srgbClr val="000000"/>
        </a:dk1>
        <a:lt1>
          <a:srgbClr val="D6CBC2"/>
        </a:lt1>
        <a:dk2>
          <a:srgbClr val="000000"/>
        </a:dk2>
        <a:lt2>
          <a:srgbClr val="09BAFF"/>
        </a:lt2>
        <a:accent1>
          <a:srgbClr val="FFFFFF"/>
        </a:accent1>
        <a:accent2>
          <a:srgbClr val="003F56"/>
        </a:accent2>
        <a:accent3>
          <a:srgbClr val="E8E2DD"/>
        </a:accent3>
        <a:accent4>
          <a:srgbClr val="000000"/>
        </a:accent4>
        <a:accent5>
          <a:srgbClr val="FFFFFF"/>
        </a:accent5>
        <a:accent6>
          <a:srgbClr val="00384D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ОАК 3">
        <a:dk1>
          <a:srgbClr val="09BAFF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ОАК 4">
        <a:dk1>
          <a:srgbClr val="FF960C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АК">
  <a:themeElements>
    <a:clrScheme name="Альтернативный вариант шаблон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Альтернативный вариант шаблон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525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525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Альтернативный вариант шаблон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льтернативный вариант шаблон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льтернативный вариант шаблон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льтернативный вариант шаблон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льтернативный вариант шаблон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льтернативный вариант шаблон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льтернативный вариант шаблон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льтернативный вариант шаблон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льтернативный вариант шаблон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льтернативный вариант шаблон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льтернативный вариант шаблон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льтернативный вариант шаблон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Шаблон презентации ОАК">
  <a:themeElements>
    <a:clrScheme name="Шаблон презентации ОАК 1">
      <a:dk1>
        <a:srgbClr val="000000"/>
      </a:dk1>
      <a:lt1>
        <a:srgbClr val="FFFFFF"/>
      </a:lt1>
      <a:dk2>
        <a:srgbClr val="000000"/>
      </a:dk2>
      <a:lt2>
        <a:srgbClr val="003F56"/>
      </a:lt2>
      <a:accent1>
        <a:srgbClr val="FFFFFF"/>
      </a:accent1>
      <a:accent2>
        <a:srgbClr val="B2D2DE"/>
      </a:accent2>
      <a:accent3>
        <a:srgbClr val="FFFFFF"/>
      </a:accent3>
      <a:accent4>
        <a:srgbClr val="000000"/>
      </a:accent4>
      <a:accent5>
        <a:srgbClr val="FFFFFF"/>
      </a:accent5>
      <a:accent6>
        <a:srgbClr val="A1BEC9"/>
      </a:accent6>
      <a:hlink>
        <a:srgbClr val="256885"/>
      </a:hlink>
      <a:folHlink>
        <a:srgbClr val="6CAAC0"/>
      </a:folHlink>
    </a:clrScheme>
    <a:fontScheme name="Шаблон презентации ОА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525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Шаблон презентации ОАК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ОАК 2">
        <a:dk1>
          <a:srgbClr val="000000"/>
        </a:dk1>
        <a:lt1>
          <a:srgbClr val="D6CBC2"/>
        </a:lt1>
        <a:dk2>
          <a:srgbClr val="000000"/>
        </a:dk2>
        <a:lt2>
          <a:srgbClr val="09BAFF"/>
        </a:lt2>
        <a:accent1>
          <a:srgbClr val="FFFFFF"/>
        </a:accent1>
        <a:accent2>
          <a:srgbClr val="003F56"/>
        </a:accent2>
        <a:accent3>
          <a:srgbClr val="E8E2DD"/>
        </a:accent3>
        <a:accent4>
          <a:srgbClr val="000000"/>
        </a:accent4>
        <a:accent5>
          <a:srgbClr val="FFFFFF"/>
        </a:accent5>
        <a:accent6>
          <a:srgbClr val="00384D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ОАК 3">
        <a:dk1>
          <a:srgbClr val="09BAFF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ОАК 4">
        <a:dk1>
          <a:srgbClr val="FF960C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Развитие ОАО «ОАК» до 2025 для вузов 2</Template>
  <TotalTime>25429</TotalTime>
  <Words>4121</Words>
  <Application>Microsoft Office PowerPoint</Application>
  <PresentationFormat>Экран (4:3)</PresentationFormat>
  <Paragraphs>974</Paragraphs>
  <Slides>37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Развитие ОАО «ОАК» до 2025 для вузов 2</vt:lpstr>
      <vt:lpstr>ОАК</vt:lpstr>
      <vt:lpstr>1_Шаблон презентации ОАК</vt:lpstr>
      <vt:lpstr>Модель подготовки кадров для авиастроительной отрасли</vt:lpstr>
      <vt:lpstr>Слайд 2</vt:lpstr>
      <vt:lpstr>Слайд 3</vt:lpstr>
      <vt:lpstr>Профориентационные проекты                                                                              </vt:lpstr>
      <vt:lpstr>Сеть профильных школ и классов корпорации</vt:lpstr>
      <vt:lpstr>Слайд 6</vt:lpstr>
      <vt:lpstr>Участие ОАК в многопрофильной инженерной олимпиаде «Звезда» </vt:lpstr>
      <vt:lpstr>Сотрудничество с МДЦ «Артек».  Авиационная смена «Курс на взлёт!»</vt:lpstr>
      <vt:lpstr>Слайд 9</vt:lpstr>
      <vt:lpstr>Подготовка рабочих кадров                                                                                                                                                      </vt:lpstr>
      <vt:lpstr>Слайд 11</vt:lpstr>
      <vt:lpstr>Слайд 12</vt:lpstr>
      <vt:lpstr>Слайд 13</vt:lpstr>
      <vt:lpstr>Слайд 14</vt:lpstr>
      <vt:lpstr>Победители чемпионата</vt:lpstr>
      <vt:lpstr>Победители чемпионата</vt:lpstr>
      <vt:lpstr>Выявление и поддержка талантливой студенческой молодежи</vt:lpstr>
      <vt:lpstr>Подготовка инженерных кадров                                                                                                                                                      </vt:lpstr>
      <vt:lpstr>Количество студентов - целевиков предприятий ОАК</vt:lpstr>
      <vt:lpstr>Слайд 20</vt:lpstr>
      <vt:lpstr>Запуск программ магистратуры МАИ для сотрудников Корпорации в 2016 году</vt:lpstr>
      <vt:lpstr>Слайд 22</vt:lpstr>
      <vt:lpstr>Участие ДЗО ОАК в ведомственных целевых программах  Министерства образования и науки РФ</vt:lpstr>
      <vt:lpstr>Межрегиональные практики и стажировки  в сети опорных вузов</vt:lpstr>
      <vt:lpstr>Корпоративный конкурс научно-технических работ молодых специалистов</vt:lpstr>
      <vt:lpstr>Отбор и подготовка молодежного кадрового резерва:  форумы «Инженеры будущего»</vt:lpstr>
      <vt:lpstr>Профессиональные стандарты                                                                          </vt:lpstr>
      <vt:lpstr>Разработка профстандартов для подготовки кадров для работы на всех этапах жизненного цикла АТ</vt:lpstr>
      <vt:lpstr>Разработанные профессиональные стандарты  авиационной промышленности</vt:lpstr>
      <vt:lpstr>Планы по разработке профессиональных стандартов в 2016 году</vt:lpstr>
      <vt:lpstr>Применение ПС:</vt:lpstr>
      <vt:lpstr>Повышение квалификации и переподговка                                                                          </vt:lpstr>
      <vt:lpstr>Развитие молодежного кадрового  резерва ОАК </vt:lpstr>
      <vt:lpstr>Слайд 34</vt:lpstr>
      <vt:lpstr>Слайд 35</vt:lpstr>
      <vt:lpstr>Развитие и продвижение сотрудников Корпорации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Направления стратегического сотрудничества  ОАО «ОАК» и опорных вузов</dc:title>
  <dc:creator>Гимадеев Артур Ильясович</dc:creator>
  <cp:lastModifiedBy>Admin</cp:lastModifiedBy>
  <cp:revision>696</cp:revision>
  <cp:lastPrinted>2015-11-23T13:08:16Z</cp:lastPrinted>
  <dcterms:created xsi:type="dcterms:W3CDTF">2014-10-03T10:11:30Z</dcterms:created>
  <dcterms:modified xsi:type="dcterms:W3CDTF">2016-09-23T09:33:07Z</dcterms:modified>
</cp:coreProperties>
</file>