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4" r:id="rId6"/>
    <p:sldId id="262" r:id="rId7"/>
    <p:sldId id="263" r:id="rId8"/>
    <p:sldId id="261" r:id="rId9"/>
    <p:sldId id="267" r:id="rId10"/>
    <p:sldId id="266" r:id="rId11"/>
    <p:sldId id="265" r:id="rId12"/>
    <p:sldId id="270" r:id="rId13"/>
    <p:sldId id="269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8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ОБСУЖДЕНИЕ СОТРУДНИЧЕСТВА ВУЗОВ В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ОБЛАСТИ ОБРАЗОВАНИЯ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571472" y="357166"/>
            <a:ext cx="8001056" cy="6000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57158" y="500042"/>
            <a:ext cx="8501122" cy="58579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214282" y="642918"/>
            <a:ext cx="8429684" cy="57150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57158" y="500042"/>
            <a:ext cx="8286808" cy="57864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С П А С И Б О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28596" y="642918"/>
            <a:ext cx="835824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Письмо&gt; </a:t>
            </a:r>
            <a:r>
              <a:rPr lang="ru-RU" sz="3600" b="1" dirty="0" err="1" smtClean="0">
                <a:solidFill>
                  <a:schemeClr val="tx2">
                    <a:lumMod val="75000"/>
                  </a:schemeClr>
                </a:solidFill>
              </a:rPr>
              <a:t>Минобрнауки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 России от 28.08.2015 N АК-2563/05</a:t>
            </a:r>
            <a:b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"О методических рекомендациях"</a:t>
            </a:r>
            <a:b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(вместе с "Методическими рекомендациями по организации образовательной деятельности с использованием сетевых форм реализации образовательных программ")</a:t>
            </a:r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929618" cy="5857915"/>
          </a:xfrm>
        </p:spPr>
        <p:txBody>
          <a:bodyPr>
            <a:noAutofit/>
          </a:bodyPr>
          <a:lstStyle/>
          <a:p>
            <a:pPr algn="l"/>
            <a:r>
              <a:rPr lang="ru-RU" sz="3400" b="1" dirty="0" smtClean="0">
                <a:solidFill>
                  <a:schemeClr val="tx2">
                    <a:lumMod val="75000"/>
                  </a:schemeClr>
                </a:solidFill>
              </a:rPr>
              <a:t>В соответствии со статьей 15 Федерального закона реализация образовательных программ с использованием сетевой формы может осуществляться:</a:t>
            </a:r>
            <a:br>
              <a:rPr lang="ru-RU" sz="3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400" b="1" dirty="0" smtClean="0">
                <a:solidFill>
                  <a:schemeClr val="tx2">
                    <a:lumMod val="75000"/>
                  </a:schemeClr>
                </a:solidFill>
              </a:rPr>
              <a:t>1. С использованием ресурсов нескольких организаций, осуществляющих образовательную деятельность, в том числе иностранных.</a:t>
            </a:r>
            <a:br>
              <a:rPr lang="ru-RU" sz="3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400" b="1" dirty="0" smtClean="0">
                <a:solidFill>
                  <a:schemeClr val="tx2">
                    <a:lumMod val="75000"/>
                  </a:schemeClr>
                </a:solidFill>
              </a:rPr>
              <a:t>2. С использованием ресурсов иных организаций.</a:t>
            </a:r>
            <a:r>
              <a:rPr lang="ru-RU" sz="3400" b="1" dirty="0" smtClean="0"/>
              <a:t/>
            </a:r>
            <a:br>
              <a:rPr lang="ru-RU" sz="3400" b="1" dirty="0" smtClean="0"/>
            </a:br>
            <a:endParaRPr lang="ru-RU" sz="3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14290"/>
            <a:ext cx="7772400" cy="6286544"/>
          </a:xfrm>
        </p:spPr>
        <p:txBody>
          <a:bodyPr>
            <a:normAutofit fontScale="90000"/>
          </a:bodyPr>
          <a:lstStyle/>
          <a:p>
            <a:pPr algn="l"/>
            <a:r>
              <a:rPr lang="ru-RU" sz="3800" b="1" dirty="0" smtClean="0"/>
              <a:t/>
            </a:r>
            <a:br>
              <a:rPr lang="ru-RU" sz="3800" b="1" dirty="0" smtClean="0"/>
            </a:br>
            <a:r>
              <a:rPr lang="ru-RU" sz="3800" b="1" dirty="0" smtClean="0"/>
              <a:t/>
            </a:r>
            <a:br>
              <a:rPr lang="ru-RU" sz="3800" b="1" dirty="0" smtClean="0"/>
            </a:br>
            <a:r>
              <a:rPr lang="ru-RU" sz="3800" b="1" dirty="0" smtClean="0">
                <a:solidFill>
                  <a:schemeClr val="tx2">
                    <a:lumMod val="75000"/>
                  </a:schemeClr>
                </a:solidFill>
              </a:rPr>
              <a:t>4. Рекомендации по разработке и реализации образовательных</a:t>
            </a:r>
            <a:br>
              <a:rPr lang="ru-RU" sz="38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800" b="1" dirty="0" smtClean="0">
                <a:solidFill>
                  <a:schemeClr val="tx2">
                    <a:lumMod val="75000"/>
                  </a:schemeClr>
                </a:solidFill>
              </a:rPr>
              <a:t>программ, совместно разрабатываемых и утверждаемых двумя</a:t>
            </a:r>
            <a:br>
              <a:rPr lang="ru-RU" sz="38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800" b="1" dirty="0" smtClean="0">
                <a:solidFill>
                  <a:schemeClr val="tx2">
                    <a:lumMod val="75000"/>
                  </a:schemeClr>
                </a:solidFill>
              </a:rPr>
              <a:t>и более организациями, осуществляющими образовательную</a:t>
            </a:r>
            <a:br>
              <a:rPr lang="ru-RU" sz="38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800" b="1" dirty="0" smtClean="0">
                <a:solidFill>
                  <a:schemeClr val="tx2">
                    <a:lumMod val="75000"/>
                  </a:schemeClr>
                </a:solidFill>
              </a:rPr>
              <a:t>деятельность (далее - вариант интеграции</a:t>
            </a:r>
            <a:br>
              <a:rPr lang="ru-RU" sz="38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800" b="1" dirty="0" smtClean="0">
                <a:solidFill>
                  <a:schemeClr val="tx2">
                    <a:lumMod val="75000"/>
                  </a:schemeClr>
                </a:solidFill>
              </a:rPr>
              <a:t>образовательных программ)</a:t>
            </a:r>
            <a:br>
              <a:rPr lang="ru-RU" sz="38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500833"/>
          </a:xfrm>
        </p:spPr>
        <p:txBody>
          <a:bodyPr>
            <a:noAutofit/>
          </a:bodyPr>
          <a:lstStyle/>
          <a:p>
            <a:pPr algn="l"/>
            <a:r>
              <a:rPr lang="ru-RU" sz="3400" b="1" dirty="0" smtClean="0"/>
              <a:t/>
            </a:r>
            <a:br>
              <a:rPr lang="ru-RU" sz="3400" b="1" dirty="0" smtClean="0"/>
            </a:br>
            <a:r>
              <a:rPr lang="ru-RU" sz="3400" b="1" dirty="0" smtClean="0">
                <a:solidFill>
                  <a:schemeClr val="tx2">
                    <a:lumMod val="75000"/>
                  </a:schemeClr>
                </a:solidFill>
              </a:rPr>
              <a:t>К этому варианту относятся образовательные программы, в разработке и реализации которых принимают участие две образовательных организации, имеющие лицензию на осуществление образовательной деятельности по образовательной программе (образовательным программам), реализуемой (реализуемым) в сетевой форме (далее - совместные образовательные программы)</a:t>
            </a:r>
            <a:r>
              <a:rPr lang="ru-RU" sz="3400" b="1" dirty="0" smtClean="0"/>
              <a:t>.</a:t>
            </a:r>
            <a:br>
              <a:rPr lang="ru-RU" sz="3400" b="1" dirty="0" smtClean="0"/>
            </a:br>
            <a:endParaRPr lang="ru-RU" sz="3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6286543"/>
          </a:xfrm>
        </p:spPr>
        <p:txBody>
          <a:bodyPr>
            <a:normAutofit fontScale="90000"/>
          </a:bodyPr>
          <a:lstStyle/>
          <a:p>
            <a:pPr algn="l"/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300" b="1" dirty="0" smtClean="0">
                <a:solidFill>
                  <a:schemeClr val="tx2">
                    <a:lumMod val="75000"/>
                  </a:schemeClr>
                </a:solidFill>
              </a:rPr>
              <a:t>Федеральный закон допускает одновременное освоение обучающимся двух и более образовательных программ. В этом случае </a:t>
            </a:r>
            <a:r>
              <a:rPr lang="ru-RU" sz="2300" b="1" dirty="0" smtClean="0">
                <a:solidFill>
                  <a:srgbClr val="FF0000"/>
                </a:solidFill>
              </a:rPr>
              <a:t>абитуриент должен выдержать конкурс и быть зачислен одновременно в две образовательные организации.</a:t>
            </a:r>
            <a:r>
              <a:rPr lang="ru-RU" sz="2300" b="1" dirty="0" smtClean="0"/>
              <a:t/>
            </a:r>
            <a:br>
              <a:rPr lang="ru-RU" sz="2300" b="1" dirty="0" smtClean="0"/>
            </a:br>
            <a:r>
              <a:rPr lang="ru-RU" sz="2300" b="1" dirty="0" smtClean="0">
                <a:solidFill>
                  <a:schemeClr val="tx2">
                    <a:lumMod val="75000"/>
                  </a:schemeClr>
                </a:solidFill>
              </a:rPr>
              <a:t>По результатам освоения интегрированной образовательной программы </a:t>
            </a:r>
            <a:r>
              <a:rPr lang="ru-RU" sz="2300" b="1" dirty="0" smtClean="0">
                <a:solidFill>
                  <a:srgbClr val="FF0000"/>
                </a:solidFill>
              </a:rPr>
              <a:t>обучающемуся выдаются документы об образовании и (или) квалификации каждой организацией</a:t>
            </a:r>
            <a:r>
              <a:rPr lang="ru-RU" sz="2300" b="1" dirty="0" smtClean="0"/>
              <a:t>, </a:t>
            </a:r>
            <a:r>
              <a:rPr lang="ru-RU" sz="2300" b="1" dirty="0" smtClean="0">
                <a:solidFill>
                  <a:schemeClr val="tx2">
                    <a:lumMod val="75000"/>
                  </a:schemeClr>
                </a:solidFill>
              </a:rPr>
              <a:t>осуществляющей образовательную деятельность и участвующей в сетевой форме.</a:t>
            </a:r>
            <a:br>
              <a:rPr lang="ru-RU" sz="23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300" b="1" dirty="0" smtClean="0">
                <a:solidFill>
                  <a:schemeClr val="tx2">
                    <a:lumMod val="75000"/>
                  </a:schemeClr>
                </a:solidFill>
              </a:rPr>
              <a:t>Обучающиеся не отчисляются на период пребывания в иной организации, поскольку указанное пребывание является частью образовательной программы, реализуемой в сетевой форме, на которую зачислены обучающиеся. Это предусматривает зачет организацией, осуществляющей образовательную деятельность, в установленном ею порядке результатов освоения обучающимися дисциплин (модулей), практики, дополнительных образовательных программ в других организациях, осуществляющих образовательную деятельность.</a:t>
            </a:r>
            <a:br>
              <a:rPr lang="ru-RU" sz="23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3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572271"/>
          </a:xfrm>
        </p:spPr>
        <p:txBody>
          <a:bodyPr>
            <a:noAutofit/>
          </a:bodyPr>
          <a:lstStyle/>
          <a:p>
            <a:pPr algn="l"/>
            <a:r>
              <a:rPr lang="ru-RU" sz="34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400" b="1" dirty="0" smtClean="0">
                <a:solidFill>
                  <a:schemeClr val="tx2">
                    <a:lumMod val="75000"/>
                  </a:schemeClr>
                </a:solidFill>
              </a:rPr>
              <a:t>5. Рекомендации по разработке и реализации образовательных</a:t>
            </a:r>
            <a:br>
              <a:rPr lang="ru-RU" sz="3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400" b="1" dirty="0" smtClean="0">
                <a:solidFill>
                  <a:schemeClr val="tx2">
                    <a:lumMod val="75000"/>
                  </a:schemeClr>
                </a:solidFill>
              </a:rPr>
              <a:t>программ организацией, осуществляющей образовательную</a:t>
            </a:r>
            <a:br>
              <a:rPr lang="ru-RU" sz="3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400" b="1" dirty="0" smtClean="0">
                <a:solidFill>
                  <a:schemeClr val="tx2">
                    <a:lumMod val="75000"/>
                  </a:schemeClr>
                </a:solidFill>
              </a:rPr>
              <a:t>деятельность, с использованием ресурсов иных организаций,</a:t>
            </a:r>
            <a:br>
              <a:rPr lang="ru-RU" sz="3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400" b="1" dirty="0" smtClean="0">
                <a:solidFill>
                  <a:schemeClr val="tx2">
                    <a:lumMod val="75000"/>
                  </a:schemeClr>
                </a:solidFill>
              </a:rPr>
              <a:t>в том числе осуществляющих образовательную деятельность</a:t>
            </a:r>
            <a:br>
              <a:rPr lang="ru-RU" sz="3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400" b="1" dirty="0" smtClean="0">
                <a:solidFill>
                  <a:schemeClr val="tx2">
                    <a:lumMod val="75000"/>
                  </a:schemeClr>
                </a:solidFill>
              </a:rPr>
              <a:t>(далее - вариант использования ресурсов иных организаций)</a:t>
            </a:r>
            <a:br>
              <a:rPr lang="ru-RU" sz="34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3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6072229"/>
          </a:xfrm>
        </p:spPr>
        <p:txBody>
          <a:bodyPr>
            <a:noAutofit/>
          </a:bodyPr>
          <a:lstStyle/>
          <a:p>
            <a:pPr algn="l"/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В случае если договор о сетевой форме заключается между организациями, осуществляющими образовательную деятельность, то </a:t>
            </a:r>
            <a:r>
              <a:rPr lang="ru-RU" sz="2200" b="1" dirty="0" smtClean="0">
                <a:solidFill>
                  <a:srgbClr val="FF0000"/>
                </a:solidFill>
              </a:rPr>
              <a:t>обучающиеся принимаются в одну из организаций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, осуществляющих образовательную деятельность, в соответствии с установленным порядком приема по соответствующим образовательным программам.</a:t>
            </a:r>
            <a:b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rgbClr val="FF0000"/>
                </a:solidFill>
              </a:rPr>
              <a:t>Документ об образовании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и (или) квалификации обучающимся по результатам освоения образовательной программы в сетевой форме в этом варианте, как правило, </a:t>
            </a:r>
            <a:r>
              <a:rPr lang="ru-RU" sz="2400" b="1" dirty="0" smtClean="0">
                <a:solidFill>
                  <a:srgbClr val="FF0000"/>
                </a:solidFill>
              </a:rPr>
              <a:t>выдает только базовая организация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. Организации-партнеры могут выдавать обучающимся справку об обучении или периоде обучения по образцу, устанавливаемому ими самостоятельно.</a:t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2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0"/>
            <a:ext cx="7772400" cy="6357981"/>
          </a:xfrm>
        </p:spPr>
        <p:txBody>
          <a:bodyPr>
            <a:noAutofit/>
          </a:bodyPr>
          <a:lstStyle/>
          <a:p>
            <a:pPr algn="l"/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  <a:t>5.1. Модель включения модулей образовательных программ других организаций, осуществляющих образовательную деятельность</a:t>
            </a:r>
            <a:b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  <a:t>5.2. Модель "индивидуальный выбор"</a:t>
            </a:r>
            <a:b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  <a:t>5.3. Модель "вуз-предприятие" </a:t>
            </a:r>
            <a:b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  <a:t>5.4. Модель "базовая организация - академический институт - предприятие"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51</Words>
  <PresentationFormat>Экран (4:3)</PresentationFormat>
  <Paragraphs>10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ОБСУЖДЕНИЕ СОТРУДНИЧЕСТВА ВУЗОВ В ОБЛАСТИ ОБРАЗОВАНИЯ</vt:lpstr>
      <vt:lpstr>Письмо&gt; Минобрнауки России от 28.08.2015 N АК-2563/05 "О методических рекомендациях" (вместе с "Методическими рекомендациями по организации образовательной деятельности с использованием сетевых форм реализации образовательных программ")</vt:lpstr>
      <vt:lpstr>В соответствии со статьей 15 Федерального закона реализация образовательных программ с использованием сетевой формы может осуществляться: 1. С использованием ресурсов нескольких организаций, осуществляющих образовательную деятельность, в том числе иностранных. 2. С использованием ресурсов иных организаций. </vt:lpstr>
      <vt:lpstr>  4. Рекомендации по разработке и реализации образовательных программ, совместно разрабатываемых и утверждаемых двумя и более организациями, осуществляющими образовательную деятельность (далее - вариант интеграции образовательных программ)  </vt:lpstr>
      <vt:lpstr> К этому варианту относятся образовательные программы, в разработке и реализации которых принимают участие две образовательных организации, имеющие лицензию на осуществление образовательной деятельности по образовательной программе (образовательным программам), реализуемой (реализуемым) в сетевой форме (далее - совместные образовательные программы). </vt:lpstr>
      <vt:lpstr> Федеральный закон допускает одновременное освоение обучающимся двух и более образовательных программ. В этом случае абитуриент должен выдержать конкурс и быть зачислен одновременно в две образовательные организации. По результатам освоения интегрированной образовательной программы обучающемуся выдаются документы об образовании и (или) квалификации каждой организацией, осуществляющей образовательную деятельность и участвующей в сетевой форме. Обучающиеся не отчисляются на период пребывания в иной организации, поскольку указанное пребывание является частью образовательной программы, реализуемой в сетевой форме, на которую зачислены обучающиеся. Это предусматривает зачет организацией, осуществляющей образовательную деятельность, в установленном ею порядке результатов освоения обучающимися дисциплин (модулей), практики, дополнительных образовательных программ в других организациях, осуществляющих образовательную деятельность. </vt:lpstr>
      <vt:lpstr> 5. Рекомендации по разработке и реализации образовательных программ организацией, осуществляющей образовательную деятельность, с использованием ресурсов иных организаций, в том числе осуществляющих образовательную деятельность (далее - вариант использования ресурсов иных организаций) </vt:lpstr>
      <vt:lpstr>     В случае если договор о сетевой форме заключается между организациями, осуществляющими образовательную деятельность, то обучающиеся принимаются в одну из организаций, осуществляющих образовательную деятельность, в соответствии с установленным порядком приема по соответствующим образовательным программам. Документ об образовании и (или) квалификации обучающимся по результатам освоения образовательной программы в сетевой форме в этом варианте, как правило, выдает только базовая организация. Организации-партнеры могут выдавать обучающимся справку об обучении или периоде обучения по образцу, устанавливаемому ими самостоятельно.      </vt:lpstr>
      <vt:lpstr>5.1. Модель включения модулей образовательных программ других организаций, осуществляющих образовательную деятельность  5.2. Модель "индивидуальный выбор"  5.3. Модель "вуз-предприятие"   5.4. Модель "базовая организация - академический институт - предприятие"  </vt:lpstr>
      <vt:lpstr>Слайд 10</vt:lpstr>
      <vt:lpstr>Слайд 11</vt:lpstr>
      <vt:lpstr>Слайд 12</vt:lpstr>
      <vt:lpstr>Слайд 13</vt:lpstr>
      <vt:lpstr>С П А С И Б О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Александр</dc:creator>
  <cp:lastModifiedBy>Admin</cp:lastModifiedBy>
  <cp:revision>4</cp:revision>
  <dcterms:modified xsi:type="dcterms:W3CDTF">2016-09-22T14:11:31Z</dcterms:modified>
</cp:coreProperties>
</file>