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15" r:id="rId3"/>
    <p:sldId id="317" r:id="rId4"/>
    <p:sldId id="316" r:id="rId5"/>
    <p:sldId id="321" r:id="rId6"/>
    <p:sldId id="322" r:id="rId7"/>
    <p:sldId id="308" r:id="rId8"/>
    <p:sldId id="318" r:id="rId9"/>
    <p:sldId id="319" r:id="rId10"/>
    <p:sldId id="320" r:id="rId11"/>
    <p:sldId id="309" r:id="rId12"/>
    <p:sldId id="323" r:id="rId13"/>
    <p:sldId id="324" r:id="rId14"/>
    <p:sldId id="325" r:id="rId15"/>
    <p:sldId id="310" r:id="rId16"/>
    <p:sldId id="326" r:id="rId17"/>
    <p:sldId id="286" r:id="rId18"/>
    <p:sldId id="298" r:id="rId19"/>
    <p:sldId id="311" r:id="rId20"/>
    <p:sldId id="312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221" autoAdjust="0"/>
  </p:normalViewPr>
  <p:slideViewPr>
    <p:cSldViewPr>
      <p:cViewPr>
        <p:scale>
          <a:sx n="100" d="100"/>
          <a:sy n="100" d="100"/>
        </p:scale>
        <p:origin x="-504" y="11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22.09.2016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22.09.2016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22.09.2016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22.09.2016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3242791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Актуализация </a:t>
            </a:r>
            <a:r>
              <a:rPr lang="ru-RU" sz="2400" dirty="0" smtClean="0"/>
              <a:t>ФГОС ВО </a:t>
            </a:r>
            <a:r>
              <a:rPr lang="ru-RU" sz="2400" dirty="0" smtClean="0"/>
              <a:t>и ПООП </a:t>
            </a:r>
            <a:br>
              <a:rPr lang="ru-RU" sz="2400" dirty="0" smtClean="0"/>
            </a:br>
            <a:r>
              <a:rPr lang="ru-RU" sz="2400" dirty="0" smtClean="0"/>
              <a:t>по направлениям подготовки</a:t>
            </a:r>
            <a:br>
              <a:rPr lang="ru-RU" sz="2400" dirty="0" smtClean="0"/>
            </a:br>
            <a:r>
              <a:rPr lang="ru-RU" sz="2400" dirty="0" smtClean="0"/>
              <a:t>24.03.05 «Двигатели ЛА» (уровень бакалавриат)</a:t>
            </a:r>
            <a:br>
              <a:rPr lang="ru-RU" sz="2400" dirty="0" smtClean="0"/>
            </a:br>
            <a:r>
              <a:rPr lang="ru-RU" sz="2400" dirty="0" smtClean="0"/>
              <a:t>24.04.05 «Двигатели ЛА» (уровень магистратура)</a:t>
            </a:r>
            <a:br>
              <a:rPr lang="ru-RU" sz="2400" dirty="0" smtClean="0"/>
            </a:br>
            <a:r>
              <a:rPr lang="ru-RU" sz="2400" dirty="0" smtClean="0"/>
              <a:t>и специальности</a:t>
            </a:r>
            <a:br>
              <a:rPr lang="ru-RU" sz="2400" dirty="0" smtClean="0"/>
            </a:br>
            <a:r>
              <a:rPr lang="ru-RU" sz="2400" dirty="0" smtClean="0"/>
              <a:t>24.05.02 «Проектирование авиационных и ракетных двигателей» (уровень специалитет) 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588224" y="4653136"/>
            <a:ext cx="20864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В.П. Монахова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9208" y="116632"/>
            <a:ext cx="6275040" cy="778098"/>
          </a:xfrm>
        </p:spPr>
        <p:txBody>
          <a:bodyPr>
            <a:normAutofit fontScale="90000"/>
          </a:bodyPr>
          <a:lstStyle/>
          <a:p>
            <a:r>
              <a:rPr lang="ru-RU" sz="2400" b="1" u="sng" dirty="0" err="1"/>
              <a:t>Бакалавриат</a:t>
            </a:r>
            <a:r>
              <a:rPr lang="ru-RU" sz="2400" b="1" u="sng" dirty="0"/>
              <a:t>, 24.03.05 «Двигатели ЛА»</a:t>
            </a: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 smtClean="0"/>
              <a:t>Профессиональные компетенции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575742564"/>
              </p:ext>
            </p:extLst>
          </p:nvPr>
        </p:nvGraphicFramePr>
        <p:xfrm>
          <a:off x="0" y="2060848"/>
          <a:ext cx="9144000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9484"/>
                <a:gridCol w="4424516"/>
              </a:tblGrid>
              <a:tr h="47971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ПК-1. Способность принимать участие в работах по расчету и конструированию отдельных деталей и узлов двигателей летательных аппаратов в соответствии с техническими заданиями и использованием стандартных средств автоматизации проектирования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ПК-2. Способность разрабатывать рабочую проектную и техническую документацию, оформлять законченные проектно-конструкторские работы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ПК-3. Способность проводить предварительное технико-экономическое обоснование проектных решений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ПК-4. Способность составлять описание принципов действия и устройства проектируемых изделий и объектов с обоснованием принятых технических решений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…..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ПК-10. Способность принимать участие в работах по доводке и освоению технологических процессов в ходе подготовке производства новой продукции, проверять качество монтажа и наладки при испытаниях и сдаче в эксплуатацию новых образцов изделий, узлов и деталей ЛА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ПК-11. Способность обеспечивать техническое оснащение рабочих мест с размещением технологического оборудования, принимать и осваивать вводимое оборудование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…..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ПК-17. способностью выбирать оптимальное решения при создании продукции с учетом требований качества, надежности и стоимости, а также сроков исполнения, безопасности жизнедеятельности и экологической чистоты производства</a:t>
                      </a:r>
                      <a:endParaRPr lang="ru-RU" sz="12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Перечень профессиональных компетенций выпускника программы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</a:rPr>
                        <a:t>бакалавриата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 организация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</a:rPr>
                        <a:t> устанавливает самостоятельно, исходя из направленности (профиля) программы (при наличии), с учетом ПООП, на основе содержания обобщенных трудовых функций (полностью или частично в зависимости от установленных в профессиональном стандарте требований к образованию и обучению) из соответствующих профессиональных стандартов (при наличии), а также, при необходимости, на основе анализа требований к компетенциям, предъявляемых к выпускникам данного направления подготовки на рынке труда, обобщения зарубежного опыта, проведения консультаций с ведущими работодателями, объединениями работодателей отрасли, в которой востребованы  выпускники ОПОП в рамках данного направления подготовки, иных источников.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35696" y="1268760"/>
            <a:ext cx="1368152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ФГОС ВО 3+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868144" y="1268760"/>
            <a:ext cx="1440160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ФГОС ВО 3++</a:t>
            </a:r>
            <a:endParaRPr lang="ru-RU" dirty="0"/>
          </a:p>
        </p:txBody>
      </p:sp>
      <p:sp>
        <p:nvSpPr>
          <p:cNvPr id="7" name="Стрелка вниз 6"/>
          <p:cNvSpPr/>
          <p:nvPr/>
        </p:nvSpPr>
        <p:spPr>
          <a:xfrm>
            <a:off x="2267744" y="1628800"/>
            <a:ext cx="432048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6372200" y="1628800"/>
            <a:ext cx="432048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8750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7643192" cy="778098"/>
          </a:xfrm>
        </p:spPr>
        <p:txBody>
          <a:bodyPr>
            <a:normAutofit fontScale="90000"/>
          </a:bodyPr>
          <a:lstStyle/>
          <a:p>
            <a:r>
              <a:rPr lang="ru-RU" sz="2400" b="1" u="sng" dirty="0" smtClean="0"/>
              <a:t>Магистратура, 24.04.05 </a:t>
            </a:r>
            <a:r>
              <a:rPr lang="ru-RU" sz="2400" b="1" u="sng" dirty="0"/>
              <a:t>«Двигатели ЛА»</a:t>
            </a: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/>
              <a:t>Структура программы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0" y="2060848"/>
          <a:ext cx="9144000" cy="4797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9484"/>
                <a:gridCol w="4424516"/>
              </a:tblGrid>
              <a:tr h="47971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35696" y="1268760"/>
            <a:ext cx="1368152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ФГОС ВО 3+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868144" y="1268760"/>
            <a:ext cx="1440160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ФГОС ВО 3++</a:t>
            </a:r>
            <a:endParaRPr lang="ru-RU" dirty="0"/>
          </a:p>
        </p:txBody>
      </p:sp>
      <p:sp>
        <p:nvSpPr>
          <p:cNvPr id="7" name="Стрелка вниз 6"/>
          <p:cNvSpPr/>
          <p:nvPr/>
        </p:nvSpPr>
        <p:spPr>
          <a:xfrm>
            <a:off x="2267744" y="1628800"/>
            <a:ext cx="432048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6372200" y="1628800"/>
            <a:ext cx="432048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082960"/>
              </p:ext>
            </p:extLst>
          </p:nvPr>
        </p:nvGraphicFramePr>
        <p:xfrm>
          <a:off x="5292080" y="2420888"/>
          <a:ext cx="3665220" cy="2734056"/>
        </p:xfrm>
        <a:graphic>
          <a:graphicData uri="http://schemas.openxmlformats.org/drawingml/2006/table">
            <a:tbl>
              <a:tblPr firstRow="1" firstCol="1" bandRow="1"/>
              <a:tblGrid>
                <a:gridCol w="699135"/>
                <a:gridCol w="1889760"/>
                <a:gridCol w="1076325"/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Структура программы магистратуры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Объем программы магистратуры и ее структурных блоков, з.е.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Блок 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Дисциплины (модули)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не менее 51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Блок 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Практика, в том числе научно-исследовательская работа (НИР)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не менее 39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Блок 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Государственная итоговая аттестация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6-9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Объем программы магистратуры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1654114"/>
              </p:ext>
            </p:extLst>
          </p:nvPr>
        </p:nvGraphicFramePr>
        <p:xfrm>
          <a:off x="179512" y="2420888"/>
          <a:ext cx="4855845" cy="3364992"/>
        </p:xfrm>
        <a:graphic>
          <a:graphicData uri="http://schemas.openxmlformats.org/drawingml/2006/table">
            <a:tbl>
              <a:tblPr firstRow="1" firstCol="1" bandRow="1"/>
              <a:tblGrid>
                <a:gridCol w="1889760"/>
                <a:gridCol w="1889760"/>
                <a:gridCol w="1076325"/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Структура программы магистратуры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Объем программы магистратуры и ее структурных блоков, з.е.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Блок 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Дисциплины (модули)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54-75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Базовая часть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15-24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Вариативная часть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30-60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Блок 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Практики, в том числе научно-исследовательская работа (НИР)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36-60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Вариативная часть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36-60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Блок 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Государственная итоговая аттестация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6-9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Объем программы магистратуры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33650398"/>
              </p:ext>
            </p:extLst>
          </p:nvPr>
        </p:nvGraphicFramePr>
        <p:xfrm>
          <a:off x="0" y="2060848"/>
          <a:ext cx="9144000" cy="4797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9484"/>
                <a:gridCol w="4424516"/>
              </a:tblGrid>
              <a:tr h="47971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ОК-1. Способность совершенствовать и развивать свой интеллектуальный и общекультурный уровень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ОК-2. Способность к самостоятельному обучению новым методам исследования, к изменению научного и научно-производственного профиля своей профессиональной деятельности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ОК-3. Способность свободно пользоваться русским и иностранным языками как средством делового общения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ОК-4. Использовать на практике умения и навыки в организации исследовательских и проектных работ, в управлении коллективом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ОК-5. Способность проявлять инициативу, в том числе в ситуациях риска, брать на себя всю полноту ответственности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ОК-6. Способность самостоятельно приобретать с помощью информационных технологий и использовать в практической деятельности новые знания и умения, в том числе в новых областях знаний, непосредственно не связанных со сферой деятельности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ОК-7. Способность к профессиональной эксплуатации современного оборудования и приборов (в соответствии с целями программы магистратуры)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…..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ОК-19.</a:t>
                      </a:r>
                      <a:endParaRPr kumimoji="0" lang="ru-RU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УК-1. Способен</a:t>
                      </a:r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осуществлять критический анализ проблемных ситуаций на основе системного подхода, вырабатывать стратегию действий</a:t>
                      </a:r>
                    </a:p>
                    <a:p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УК-2. Способен управлять проектом на всех этапах его жизненного цикла</a:t>
                      </a:r>
                    </a:p>
                    <a:p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УК-3. Способен организовать и руководить работой команды, вырабатывая командную стратегию для достижения поставленной цели</a:t>
                      </a:r>
                    </a:p>
                    <a:p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УК-4. Способен применять современные коммуникативные технологии, в том числе на иностранном(</a:t>
                      </a:r>
                      <a:r>
                        <a:rPr kumimoji="0" lang="ru-RU" sz="1200" b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ых</a:t>
                      </a:r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 языке(</a:t>
                      </a:r>
                      <a:r>
                        <a:rPr kumimoji="0" lang="ru-RU" sz="1200" b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ках</a:t>
                      </a:r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), для академического и профессионального взаимодействия</a:t>
                      </a:r>
                    </a:p>
                    <a:p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УК-5. Способен анализировать и учитывать разнообразие культур в процессе межкультурного взаимодействия</a:t>
                      </a:r>
                    </a:p>
                    <a:p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УК-6. Способен определить и реализовать приоритеты собственной деятельность и способы ее совершенствования на основе самооценки</a:t>
                      </a:r>
                      <a:endParaRPr kumimoji="0" lang="ru-RU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35696" y="1268760"/>
            <a:ext cx="1368152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ФГОС ВО 3+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868144" y="1268760"/>
            <a:ext cx="1440160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ФГОС ВО 3++</a:t>
            </a:r>
            <a:endParaRPr lang="ru-RU" dirty="0"/>
          </a:p>
        </p:txBody>
      </p:sp>
      <p:sp>
        <p:nvSpPr>
          <p:cNvPr id="7" name="Стрелка вниз 6"/>
          <p:cNvSpPr/>
          <p:nvPr/>
        </p:nvSpPr>
        <p:spPr>
          <a:xfrm>
            <a:off x="2267744" y="1628800"/>
            <a:ext cx="432048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6372200" y="1628800"/>
            <a:ext cx="432048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153400" cy="990600"/>
          </a:xfrm>
        </p:spPr>
        <p:txBody>
          <a:bodyPr>
            <a:noAutofit/>
          </a:bodyPr>
          <a:lstStyle/>
          <a:p>
            <a:r>
              <a:rPr lang="ru-RU" sz="2200" b="1" u="sng" dirty="0" smtClean="0"/>
              <a:t>Магистратура, 24.04.05 «Двигатели ЛА»</a:t>
            </a: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>Унификация требований к УК</a:t>
            </a:r>
            <a:endParaRPr lang="ru-RU" sz="2200" b="1" dirty="0"/>
          </a:p>
        </p:txBody>
      </p:sp>
    </p:spTree>
    <p:extLst>
      <p:ext uri="{BB962C8B-B14F-4D97-AF65-F5344CB8AC3E}">
        <p14:creationId xmlns:p14="http://schemas.microsoft.com/office/powerpoint/2010/main" val="3419900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57073795"/>
              </p:ext>
            </p:extLst>
          </p:nvPr>
        </p:nvGraphicFramePr>
        <p:xfrm>
          <a:off x="0" y="2060848"/>
          <a:ext cx="91440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9484"/>
                <a:gridCol w="4424516"/>
              </a:tblGrid>
              <a:tr h="47971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ОПК-1. Способность выбирать системы обеспечения экологической безопасности при проведении работ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ОПК-2. Способность подготавливать заявки на изобретения и промышленные образцы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ОПК-3. Способность проводить оценку стоимости объектов интеллектуальной деятельности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ОПК-4. Способность разрабатывать планы и программы организации инновационной деятельности на предприятии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ОПК-5. Способность осуществлять подготовку научно-технических отчетов, обзоров и публикаций по результатам выполненных исследований и разработок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…..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ОПК-19.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ОПК-1. Способен</a:t>
                      </a:r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осуществлять подготовку научных публикаций, научно-технических отчетов, обзоров по результатам выполненных исследований и разработок</a:t>
                      </a:r>
                    </a:p>
                    <a:p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ОПК-2. Способен использовать современные информационные технологии при выполнении научных исследований и разработок, использовать стандартные пакеты прикладных программ, способность к алгоритмизации процесса вычислений при проведении исследований, способность организовывать и соблюдать требования информационной безопасности в профессиональной деятельности</a:t>
                      </a:r>
                    </a:p>
                    <a:p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ОПК-3. Способен проводить патентные исследования с целью обеспечения патентной чистоты и патентоспособности новых проектных решений по направлению двигатели летательных аппаратов, осуществлять защиту результатов интеллектуальной деятельности, подготавливать заявки на патенты, полезные модели и промышленные образцы</a:t>
                      </a:r>
                    </a:p>
                    <a:p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ОПК-4. Способен использовать основные положения, законы и методы естественных наук и математики, разработки физических  и математических моделей исследуемых процессов, явлений и объектов для постановки и решения научно-технических задач по направлению двигатели и энергоустановки летательных аппаратов</a:t>
                      </a:r>
                    </a:p>
                    <a:p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ОПК-5. Способен участвовать в работе проектно-конструкторских подразделений по разработке проектных решений двигателей летательных аппаратов на всех стадиях жизненного цикла</a:t>
                      </a:r>
                      <a:endParaRPr kumimoji="0" lang="ru-RU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35696" y="1268760"/>
            <a:ext cx="1368152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ФГОС ВО 3+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868144" y="1268760"/>
            <a:ext cx="1440160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ФГОС ВО 3++</a:t>
            </a:r>
            <a:endParaRPr lang="ru-RU" dirty="0"/>
          </a:p>
        </p:txBody>
      </p:sp>
      <p:sp>
        <p:nvSpPr>
          <p:cNvPr id="7" name="Стрелка вниз 6"/>
          <p:cNvSpPr/>
          <p:nvPr/>
        </p:nvSpPr>
        <p:spPr>
          <a:xfrm>
            <a:off x="2267744" y="1628800"/>
            <a:ext cx="432048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6372200" y="1628800"/>
            <a:ext cx="432048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6275040" cy="778098"/>
          </a:xfrm>
        </p:spPr>
        <p:txBody>
          <a:bodyPr>
            <a:normAutofit fontScale="90000"/>
          </a:bodyPr>
          <a:lstStyle/>
          <a:p>
            <a:r>
              <a:rPr lang="ru-RU" sz="2400" b="1" u="sng" dirty="0" smtClean="0"/>
              <a:t>Магистратура, 24.04.05 </a:t>
            </a:r>
            <a:r>
              <a:rPr lang="ru-RU" sz="2400" b="1" u="sng" dirty="0"/>
              <a:t>«Двигатели ЛА»</a:t>
            </a: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/>
              <a:t>Унификация требований к </a:t>
            </a:r>
            <a:r>
              <a:rPr lang="ru-RU" sz="2400" b="1" dirty="0" smtClean="0"/>
              <a:t>ОПК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19037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270076579"/>
              </p:ext>
            </p:extLst>
          </p:nvPr>
        </p:nvGraphicFramePr>
        <p:xfrm>
          <a:off x="0" y="2060848"/>
          <a:ext cx="9144000" cy="557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0032"/>
                <a:gridCol w="4283968"/>
              </a:tblGrid>
              <a:tr h="47971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ПК-1. Способность разрабатывать рабочие планы и программы проведения научных исследований и технических разработок, подготавливать отдельные задания для исполнителей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ПК-2. Способность осуществлять сбор, обработку, анализ и систематизацию научно-технической информации, отечественного и зарубежного опыта по направлению исследований, выбирать методы и средства решения задач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ПК-3. Способность разрабатывать методики и организовывать проведение экспериментов и испытаний, проводить обработку и анализ результатов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ПК-4. Способность разрабатывать физические и математические модели исследуемых процессов, явлений и объектов, относящихся к профессиональной сфере деятельности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ПК-5. Способность осуществлять подготовку заданий на разработку проектных решений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ПК-6. Способность проводить патентные исследования с целью обеспечения патентной чистоты и патентоспособности новых проектных решений и определения показателей технического уровня проектируемых изделий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ПК-32. Способность к проведению маркетинга и подготовке бизнес-планов выпуска и реализации перспективных и конкурентоспособных изделий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ПК-33. Способность управлять программами освоения новой продукции и технологии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ПК-34. Способность координировать работу персонала для комплексного решения инновационных проблем от идеи до серийного производства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Перечень профессиональных компетенций выпускника программы магистратуры организация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</a:rPr>
                        <a:t> устанавливает самостоятельно, исходя из направленности (профиля) программы (при наличии), с учетом ПООП, на основе содержания обобщенных трудовых функций (полностью или частично в зависимости от установленных в профессиональном стандарте требований к образованию и обучению) из соответствующих профессиональных стандартов (при наличии), а также, при необходимости, на основе анализа требований к компетенциям, предъявляемых к выпускникам данного направления подготовки на рынке труда, обобщения зарубежного опыта, проведения консультаций с ведущими работодателями, объединениями работодателей отрасли, в которой востребованы  выпускники ОПОП в рамках данного направления подготовки, иных источников.</a:t>
                      </a:r>
                      <a:endParaRPr lang="ru-RU" sz="12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kumimoji="0" lang="ru-RU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35696" y="1268760"/>
            <a:ext cx="1368152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ФГОС ВО 3+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868144" y="1268760"/>
            <a:ext cx="1440160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ФГОС ВО 3++</a:t>
            </a:r>
            <a:endParaRPr lang="ru-RU" dirty="0"/>
          </a:p>
        </p:txBody>
      </p:sp>
      <p:sp>
        <p:nvSpPr>
          <p:cNvPr id="7" name="Стрелка вниз 6"/>
          <p:cNvSpPr/>
          <p:nvPr/>
        </p:nvSpPr>
        <p:spPr>
          <a:xfrm>
            <a:off x="2267744" y="1628800"/>
            <a:ext cx="432048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6372200" y="1628800"/>
            <a:ext cx="432048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529208" y="116632"/>
            <a:ext cx="6275040" cy="778098"/>
          </a:xfrm>
        </p:spPr>
        <p:txBody>
          <a:bodyPr>
            <a:normAutofit fontScale="90000"/>
          </a:bodyPr>
          <a:lstStyle/>
          <a:p>
            <a:r>
              <a:rPr lang="ru-RU" sz="2400" b="1" u="sng" dirty="0" smtClean="0"/>
              <a:t>Магистратура, 24.04.05 </a:t>
            </a:r>
            <a:r>
              <a:rPr lang="ru-RU" sz="2400" b="1" u="sng" dirty="0"/>
              <a:t>«Двигатели ЛА»</a:t>
            </a: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 smtClean="0"/>
              <a:t>Профессиональные компетенции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59152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640960" cy="936104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/>
              <a:t>Структура программы </a:t>
            </a:r>
            <a:r>
              <a:rPr lang="ru-RU" sz="2400" b="1" dirty="0" err="1" smtClean="0"/>
              <a:t>специалитета</a:t>
            </a:r>
            <a:r>
              <a:rPr lang="ru-RU" sz="2400" b="1" dirty="0" smtClean="0"/>
              <a:t> по направлению подготовки 24.05.02 «Проектирование авиационных и ракетных двигателей»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0" y="2060848"/>
          <a:ext cx="9144000" cy="4797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9484"/>
                <a:gridCol w="4424516"/>
              </a:tblGrid>
              <a:tr h="47971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35696" y="1268760"/>
            <a:ext cx="1368152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ФГОС ВО 3+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868144" y="1268760"/>
            <a:ext cx="1440160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ФГОС ВО 3++</a:t>
            </a:r>
            <a:endParaRPr lang="ru-RU" dirty="0"/>
          </a:p>
        </p:txBody>
      </p:sp>
      <p:sp>
        <p:nvSpPr>
          <p:cNvPr id="7" name="Стрелка вниз 6"/>
          <p:cNvSpPr/>
          <p:nvPr/>
        </p:nvSpPr>
        <p:spPr>
          <a:xfrm>
            <a:off x="2267744" y="1628800"/>
            <a:ext cx="432048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6372200" y="1628800"/>
            <a:ext cx="432048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2437603"/>
              </p:ext>
            </p:extLst>
          </p:nvPr>
        </p:nvGraphicFramePr>
        <p:xfrm>
          <a:off x="5076056" y="2420888"/>
          <a:ext cx="3665220" cy="2734056"/>
        </p:xfrm>
        <a:graphic>
          <a:graphicData uri="http://schemas.openxmlformats.org/drawingml/2006/table">
            <a:tbl>
              <a:tblPr firstRow="1" firstCol="1" bandRow="1"/>
              <a:tblGrid>
                <a:gridCol w="699135"/>
                <a:gridCol w="1889760"/>
                <a:gridCol w="1076325"/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Структура программы </a:t>
                      </a:r>
                      <a:r>
                        <a:rPr lang="ru-RU" sz="12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специалитета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Объем программы специалитета и ее структурных блоков, з.е.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Блок 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Дисциплины (модули)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не менее 210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Блок 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Практика, в том числе научно-исследовательская работа (НИР)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не менее 27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Блок 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Государственная итоговая аттестация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6-9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Объем программы специалитета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300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199433784"/>
              </p:ext>
            </p:extLst>
          </p:nvPr>
        </p:nvGraphicFramePr>
        <p:xfrm>
          <a:off x="0" y="2060848"/>
          <a:ext cx="9144000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9484"/>
                <a:gridCol w="4424516"/>
              </a:tblGrid>
              <a:tr h="47971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ОК-1. владение культурой мышления, способностью к обобщению, анализу, восприятию информации, постановке цели и выбору путей её достижения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ОК-2. Способность использовать этические и правовые нормы, регулирующие отношение человека к человеку, обществу, государству, окружающей среде, основные закономерности и формы регуляции социального поведения, права и свободы человека и гражданина при разработке технических проектов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ОК-3. Умение логически верно, аргументировано и ясно строить устную и письменную речь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ОК-4. Готовность к кооперации с коллегами, работе в коллективе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ОК-5. Умение использовать нормативные правовые документы в своей деятельности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ОК-6. Стремление к выстраиванию и реализации перспективных линий интеллектуального, культурного, нравственного, физического и профессионального саморазвития и самосовершенствования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ОК-22. Способность самостоятельно приобретать с помощью информационных технологий и использовать в практической деятельности новые знания и умения, в том числе в новых областях знаний, непосредственно не связанных со сферой деятельности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ОК-23. Осознавать преемственность поколений российской школы инженеров-механиков, проявляет уважение к историческому наследию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УК-1. Способен</a:t>
                      </a:r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осуществлять критический анализ проблемных ситуаций на основе системного подхода, вырабатывать стратегию действий</a:t>
                      </a:r>
                    </a:p>
                    <a:p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УК-2. Способен управлять проектом на всех этапах его жизненного цикла</a:t>
                      </a:r>
                    </a:p>
                    <a:p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УК-3. Способен организовать и руководить работой команды, вырабатывая командную стратегию для достижения поставленной цели</a:t>
                      </a:r>
                    </a:p>
                    <a:p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УК-4. Способен применять современные коммуникативные технологии, в том числе на иностранном(</a:t>
                      </a:r>
                      <a:r>
                        <a:rPr kumimoji="0" lang="ru-RU" sz="1200" b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ых</a:t>
                      </a:r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 языке(</a:t>
                      </a:r>
                      <a:r>
                        <a:rPr kumimoji="0" lang="ru-RU" sz="1200" b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ках</a:t>
                      </a:r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), для академического и профессионального взаимодействия</a:t>
                      </a:r>
                    </a:p>
                    <a:p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УК-5. Способен анализировать и учитывать разнообразие культур в процессе межкультурного взаимодействия</a:t>
                      </a:r>
                    </a:p>
                    <a:p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УК-6. Способен определить и реализовать приоритеты собственной деятельности и способы ее совершенствования на основе самооценки и образования в течение всей жизни</a:t>
                      </a:r>
                    </a:p>
                    <a:p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УК-7. Способен поддерживать должный уровень физической подготовленности для обеспечения полноценной социальной и профессиональной деятельности</a:t>
                      </a:r>
                    </a:p>
                    <a:p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УК-8. Способен создавать и поддерживать безопасные условия жизнедеятельности, в том числе при возникновении чрезвычайных ситуаций</a:t>
                      </a:r>
                    </a:p>
                    <a:p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УК-9. Способен анализировать основные этапы и закономерности исторического развития России, ее место и роль в современном мире для формирования гражданской позиции и развития патриотизма</a:t>
                      </a:r>
                      <a:endParaRPr kumimoji="0" lang="ru-RU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35696" y="1268760"/>
            <a:ext cx="1368152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ФГОС ВО 3+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868144" y="1268760"/>
            <a:ext cx="1440160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ФГОС ВО 3++</a:t>
            </a:r>
            <a:endParaRPr lang="ru-RU" dirty="0"/>
          </a:p>
        </p:txBody>
      </p:sp>
      <p:sp>
        <p:nvSpPr>
          <p:cNvPr id="7" name="Стрелка вниз 6"/>
          <p:cNvSpPr/>
          <p:nvPr/>
        </p:nvSpPr>
        <p:spPr>
          <a:xfrm>
            <a:off x="2267744" y="1628800"/>
            <a:ext cx="432048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6372200" y="1628800"/>
            <a:ext cx="432048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153400" cy="990600"/>
          </a:xfrm>
        </p:spPr>
        <p:txBody>
          <a:bodyPr>
            <a:noAutofit/>
          </a:bodyPr>
          <a:lstStyle/>
          <a:p>
            <a:r>
              <a:rPr lang="ru-RU" sz="2200" b="1" u="sng" dirty="0" err="1" smtClean="0"/>
              <a:t>Специалитет</a:t>
            </a:r>
            <a:r>
              <a:rPr lang="ru-RU" sz="2200" b="1" u="sng" dirty="0" smtClean="0"/>
              <a:t>, 24.05.02 «Проектирование авиационных и ракетных двигателей»</a:t>
            </a: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>Унификация требований к УК</a:t>
            </a:r>
            <a:endParaRPr lang="ru-RU" sz="2200" b="1" dirty="0"/>
          </a:p>
        </p:txBody>
      </p:sp>
    </p:spTree>
    <p:extLst>
      <p:ext uri="{BB962C8B-B14F-4D97-AF65-F5344CB8AC3E}">
        <p14:creationId xmlns:p14="http://schemas.microsoft.com/office/powerpoint/2010/main" val="613906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16358778"/>
              </p:ext>
            </p:extLst>
          </p:nvPr>
        </p:nvGraphicFramePr>
        <p:xfrm>
          <a:off x="0" y="2060848"/>
          <a:ext cx="9144000" cy="4797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9484"/>
                <a:gridCol w="4424516"/>
              </a:tblGrid>
              <a:tr h="47971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ОПК-1. Способность на научной основе организовать свой труд, самостоятельно оценивать результаты своей деятельности, владением навыками самостоятельной работы, в том числе в сфере проведения научных исследований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ОПК-2. Способность понимать сущность и значение информации в развитии современного информационного общества, осознанием опасности и угроз, возникающих в этом процессе, соблюдением основных требований информационной безопасности, в том числе зашиты государственной тайны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ОПК-3. Демонстрация понимания значимости своей будущей специальности, стремления к ответственному отношению к своей трудовой деятельности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ОПК-4. Владение основными методами защиты производственного персонала и населения от возможных последствий аварий, катастроф, стихийных бедствий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ОПК-5. Способность ориентироваться в базовых положениях экономической теории, применением их с учетом особенностей рыночной экономики, самостоятельным поиском работы на рынке труда, владением методами экономической оценки научных исследований, интеллектуального труда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ОПК-18.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ОПК-19.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ОПК-1. Способен применять естественнонаучные и общеинженерные знания, методы математического</a:t>
                      </a:r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анализа и моделирования, теоретического и экспериментального исследования для решения инженерных задач профессиональной деятельности</a:t>
                      </a:r>
                    </a:p>
                    <a:p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ОПК-2. Способен использовать современные информационные технологии для решения инженерных задач профессиональной деятельности</a:t>
                      </a:r>
                    </a:p>
                    <a:p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ОПК-3. Способен разрабатывать нормативно-техническую документацию, связанную с профессиональной деятельностью</a:t>
                      </a:r>
                    </a:p>
                    <a:p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ОПК-4. Способен осуществлять профессиональную деятельность с учетом экономических, экологических, социальных и других ограничений на всех этапах жизненного цикла</a:t>
                      </a:r>
                    </a:p>
                    <a:p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ОПК-5. Способен разрабатывать физические и математические модели исследуемых процессов, явлений и объектов, относящихся к профессиональной сфере деятельности для решения инженерных задач</a:t>
                      </a:r>
                    </a:p>
                    <a:p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ОПК-6. Способен осуществлять критический анализ научных достижений в области авиационной и ракетно-космической техники</a:t>
                      </a:r>
                    </a:p>
                    <a:p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ОПК-7. Способен критически и системно анализировать достижения отрасли двигателестроения и энергетической техники и способы их применения в профессиональном контексте</a:t>
                      </a:r>
                      <a:endParaRPr kumimoji="0" lang="ru-RU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35696" y="1268760"/>
            <a:ext cx="1368152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ФГОС ВО 3+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868144" y="1268760"/>
            <a:ext cx="1440160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ФГОС ВО 3++</a:t>
            </a:r>
            <a:endParaRPr lang="ru-RU" dirty="0"/>
          </a:p>
        </p:txBody>
      </p:sp>
      <p:sp>
        <p:nvSpPr>
          <p:cNvPr id="7" name="Стрелка вниз 6"/>
          <p:cNvSpPr/>
          <p:nvPr/>
        </p:nvSpPr>
        <p:spPr>
          <a:xfrm>
            <a:off x="2267744" y="1628800"/>
            <a:ext cx="432048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6372200" y="1628800"/>
            <a:ext cx="432048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153400" cy="990600"/>
          </a:xfrm>
        </p:spPr>
        <p:txBody>
          <a:bodyPr>
            <a:noAutofit/>
          </a:bodyPr>
          <a:lstStyle/>
          <a:p>
            <a:r>
              <a:rPr lang="ru-RU" sz="2200" b="1" u="sng" dirty="0" err="1" smtClean="0"/>
              <a:t>Специалитет</a:t>
            </a:r>
            <a:r>
              <a:rPr lang="ru-RU" sz="2200" b="1" u="sng" dirty="0" smtClean="0"/>
              <a:t>, 24.05.02 «Проектирование авиационных и ракетных двигателей»</a:t>
            </a: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>Унификация требований к ОПК</a:t>
            </a:r>
            <a:endParaRPr lang="ru-RU" sz="2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0"/>
            <a:ext cx="6275040" cy="778098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Профессиональные компетенции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85186206"/>
              </p:ext>
            </p:extLst>
          </p:nvPr>
        </p:nvGraphicFramePr>
        <p:xfrm>
          <a:off x="0" y="2060848"/>
          <a:ext cx="9144000" cy="4797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9484"/>
                <a:gridCol w="4424516"/>
              </a:tblGrid>
              <a:tr h="47971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ПК-1.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ПК-2.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ПК-3.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ПК-4.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ПК-5.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ПК-6.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….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ПК-19.</a:t>
                      </a:r>
                      <a:endParaRPr kumimoji="0" lang="ru-RU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Перечень профессиональных</a:t>
                      </a:r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компетенций выпускника программы </a:t>
                      </a:r>
                      <a:r>
                        <a:rPr kumimoji="0" lang="ru-RU" sz="1200" b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специалитета</a:t>
                      </a:r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организация устанавливает самостоятельно, исходя из направленности (профиля) программы (при наличии), с учетом примерной основной образовательной программы, на основе содержания обобщенных трудовых функций (полностью или частично в зависимости от установленных в профессиональном стандарте требований к образованию и обучению) из соответствующих профессиональных стандартов (при наличии), а также, при необходимости, на основе анализа требований к компетенциям, предъявляемым к выпускникам данной специальности на рынке труда, обобщения зарубежного опыта, проведения консультаций с ведущими работодателями, объединениями работодателей отрасли, в которой востребованы выпускники основных профессиональных образовательных программ в рамках данной специальности, иных источников</a:t>
                      </a:r>
                      <a:endParaRPr kumimoji="0" lang="ru-RU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35696" y="1268760"/>
            <a:ext cx="1368152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ФГОС ВО 3+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868144" y="1268760"/>
            <a:ext cx="1440160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ФГОС ВО 3++</a:t>
            </a:r>
            <a:endParaRPr lang="ru-RU" dirty="0"/>
          </a:p>
        </p:txBody>
      </p:sp>
      <p:sp>
        <p:nvSpPr>
          <p:cNvPr id="7" name="Стрелка вниз 6"/>
          <p:cNvSpPr/>
          <p:nvPr/>
        </p:nvSpPr>
        <p:spPr>
          <a:xfrm>
            <a:off x="2267744" y="1628800"/>
            <a:ext cx="432048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6372200" y="1628800"/>
            <a:ext cx="432048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4644008" y="620688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24.05.02 «Проектирование авиационных и ракетных двигателей»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/>
              <a:t>Особенности  сопряжения ПС с ФГОС ВО и примерными программами уровней </a:t>
            </a:r>
            <a:r>
              <a:rPr lang="ru-RU" sz="2400" b="1" dirty="0" err="1" smtClean="0"/>
              <a:t>бакалавриата</a:t>
            </a:r>
            <a:r>
              <a:rPr lang="ru-RU" sz="2400" b="1" dirty="0" smtClean="0"/>
              <a:t>, магистратуры, </a:t>
            </a:r>
            <a:r>
              <a:rPr lang="ru-RU" sz="2400" b="1" dirty="0" err="1" smtClean="0"/>
              <a:t>специалитета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1560" y="1988840"/>
            <a:ext cx="8153400" cy="355699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000" dirty="0" smtClean="0"/>
              <a:t>ФГОС ВО шире ПС. Невозможно линейное сопряжение ПС и ФГОС ВО и определение исчерпывающего перечня ПС, сопрягаемых с данным ФГОС ВО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/>
              <a:t>Система профессиональных стандартов находится в стадии становления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/>
              <a:t>ПС не могут стать единственным источником для формирования профессиональных компетенций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/>
              <a:t>Формирование профессиональных компетенций – результат аналитической работы. Невозможен прямой перенос элементов ПС в качестве профессиональных компетенций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27984" y="5661248"/>
            <a:ext cx="4464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Из презентации ректора НИУ ВШЭ Я.И.Кузьминова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365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3168352" cy="1008112"/>
          </a:xfrm>
        </p:spPr>
        <p:txBody>
          <a:bodyPr>
            <a:normAutofit/>
          </a:bodyPr>
          <a:lstStyle/>
          <a:p>
            <a:r>
              <a:rPr lang="ru-RU" sz="1200" dirty="0" smtClean="0"/>
              <a:t>Федеральный закон «О внесении изменений в трудовой кодекс российской федерации и статьи 11 и 73 федерального закона «Об образовании в российской федерации» от 02.05.2015 №122-ФЗ</a:t>
            </a:r>
            <a:endParaRPr lang="ru-RU" sz="1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419872" y="0"/>
            <a:ext cx="5616624" cy="1268760"/>
          </a:xfrm>
        </p:spPr>
        <p:txBody>
          <a:bodyPr>
            <a:normAutofit fontScale="92500" lnSpcReduction="20000"/>
          </a:bodyPr>
          <a:lstStyle/>
          <a:p>
            <a:pPr>
              <a:buAutoNum type="arabicParenR"/>
            </a:pPr>
            <a:r>
              <a:rPr lang="ru-RU" sz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Часть 7 статьи 11 изложить в следующей редакции:</a:t>
            </a:r>
          </a:p>
          <a:p>
            <a:pPr marL="0">
              <a:spcBef>
                <a:spcPts val="0"/>
              </a:spcBef>
              <a:buNone/>
            </a:pPr>
            <a:r>
              <a:rPr lang="ru-RU" sz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«7. Формирование требований федеральных государственных образовательных стандартов профессионального образования к результатам освоения основных образовательных программ профессионального образования в части профессиональной компетенции осуществляется на основе соответствующих стандартов (при наличии).»</a:t>
            </a:r>
          </a:p>
          <a:p>
            <a:pPr marL="0">
              <a:spcBef>
                <a:spcPts val="0"/>
              </a:spcBef>
              <a:buNone/>
            </a:pPr>
            <a:r>
              <a:rPr lang="ru-RU" sz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ФГОС ПО, утвержденные до 1 июля 2016 года, подлежат приведению в соответствие с  требованиями, установленными частью 7 статьи 11 Федерального закона от 29 декабря 2012 года № 273-ФЗ в течение одного года с 1 июля 2016 года.</a:t>
            </a:r>
            <a:endParaRPr lang="ru-RU" sz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48535" y="2924944"/>
            <a:ext cx="1872208" cy="792088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Аспирантура, </a:t>
            </a:r>
            <a:r>
              <a:rPr lang="ru-RU" dirty="0" err="1" smtClean="0"/>
              <a:t>Ассистентура</a:t>
            </a:r>
            <a:r>
              <a:rPr lang="ru-RU" dirty="0" smtClean="0"/>
              <a:t>, Ординатура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48535" y="3933056"/>
            <a:ext cx="1872208" cy="792088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Магистратура, специалитет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48535" y="4797152"/>
            <a:ext cx="1944216" cy="792088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Бакалавриат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508775" y="2924944"/>
            <a:ext cx="648072" cy="26642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8</a:t>
            </a: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7</a:t>
            </a: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6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16887" y="2924944"/>
            <a:ext cx="1296144" cy="26642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ФГОС ВО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685239" y="2924944"/>
            <a:ext cx="2160240" cy="26642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Профессиональные стандарты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Блок-схема: альтернативный процесс 12"/>
          <p:cNvSpPr/>
          <p:nvPr/>
        </p:nvSpPr>
        <p:spPr>
          <a:xfrm>
            <a:off x="5173071" y="4509120"/>
            <a:ext cx="1224136" cy="50405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ФГОС 3++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Двойная стрелка влево/вправо 13"/>
          <p:cNvSpPr/>
          <p:nvPr/>
        </p:nvSpPr>
        <p:spPr>
          <a:xfrm>
            <a:off x="5101063" y="3501008"/>
            <a:ext cx="1440160" cy="648072"/>
          </a:xfrm>
          <a:prstGeom prst="left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1907704" y="1988840"/>
            <a:ext cx="18010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/>
              <a:t>Уровни </a:t>
            </a:r>
          </a:p>
          <a:p>
            <a:pPr algn="ctr"/>
            <a:r>
              <a:rPr lang="ru-RU" b="1" dirty="0" smtClean="0"/>
              <a:t>классификации </a:t>
            </a:r>
            <a:endParaRPr lang="ru-RU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4679504" y="5920957"/>
            <a:ext cx="44644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Из презентации «О модернизации образовательных стандартов» </a:t>
            </a:r>
          </a:p>
          <a:p>
            <a:r>
              <a:rPr lang="ru-RU" dirty="0" smtClean="0"/>
              <a:t>А.Б. Соболева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5774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/>
              <a:t>Требования к составлению ПООП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1560" y="1988840"/>
            <a:ext cx="8153400" cy="280831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000" dirty="0" smtClean="0"/>
              <a:t>Примерная образовательная программа должна содержать следующие разделы</a:t>
            </a:r>
            <a:r>
              <a:rPr lang="en-US" sz="2000" dirty="0" smtClean="0"/>
              <a:t>:</a:t>
            </a: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Font typeface="Wingdings" pitchFamily="2" charset="2"/>
              <a:buChar char="ü"/>
            </a:pPr>
            <a:r>
              <a:rPr lang="ru-RU" sz="2000" dirty="0" smtClean="0"/>
              <a:t>Открытый список возможных профилей</a:t>
            </a:r>
            <a:r>
              <a:rPr lang="en-US" sz="2000" dirty="0" smtClean="0"/>
              <a:t>/</a:t>
            </a:r>
            <a:r>
              <a:rPr lang="ru-RU" sz="2000" dirty="0" smtClean="0"/>
              <a:t>программ</a:t>
            </a:r>
            <a:r>
              <a:rPr lang="en-US" sz="2000" dirty="0" smtClean="0"/>
              <a:t>/</a:t>
            </a:r>
            <a:r>
              <a:rPr lang="ru-RU" sz="2000" dirty="0" smtClean="0"/>
              <a:t>специальностей с соответствующими списками ПК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/>
              <a:t>Методические рекомендации по составлению учебного плана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/>
              <a:t>Привязка компетенций к учебному плану, описание методов их формирования</a:t>
            </a:r>
          </a:p>
        </p:txBody>
      </p:sp>
    </p:spTree>
    <p:extLst>
      <p:ext uri="{BB962C8B-B14F-4D97-AF65-F5344CB8AC3E}">
        <p14:creationId xmlns:p14="http://schemas.microsoft.com/office/powerpoint/2010/main" val="2430074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66021" y="3722458"/>
            <a:ext cx="2520280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Профессиональный стандарт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262365" y="2642338"/>
            <a:ext cx="158417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ФГОС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262365" y="3794466"/>
            <a:ext cx="158417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ПООП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262365" y="4986005"/>
            <a:ext cx="158417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ОПОП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710637" y="2642338"/>
            <a:ext cx="3168352" cy="16561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Координационные советы (по областям), федеральные учебно-методические объединения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710637" y="4691685"/>
            <a:ext cx="3168352" cy="10926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Организации, осуществляющие образовательную деятельность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2" name="Прямая со стрелкой 11"/>
          <p:cNvCxnSpPr>
            <a:stCxn id="5" idx="3"/>
            <a:endCxn id="6" idx="1"/>
          </p:cNvCxnSpPr>
          <p:nvPr/>
        </p:nvCxnSpPr>
        <p:spPr>
          <a:xfrm flipV="1">
            <a:off x="2686301" y="2894366"/>
            <a:ext cx="576064" cy="1116124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5" idx="3"/>
            <a:endCxn id="7" idx="1"/>
          </p:cNvCxnSpPr>
          <p:nvPr/>
        </p:nvCxnSpPr>
        <p:spPr>
          <a:xfrm>
            <a:off x="2686301" y="4010490"/>
            <a:ext cx="576064" cy="36004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5" idx="3"/>
            <a:endCxn id="8" idx="1"/>
          </p:cNvCxnSpPr>
          <p:nvPr/>
        </p:nvCxnSpPr>
        <p:spPr>
          <a:xfrm>
            <a:off x="2686301" y="4010490"/>
            <a:ext cx="576064" cy="1227543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Уровневая структура учета требований профессиональных стандартов</a:t>
            </a:r>
            <a:endParaRPr lang="ru-RU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679504" y="5967392"/>
            <a:ext cx="44644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Из презентации «О модернизации образовательных стандартов» </a:t>
            </a:r>
          </a:p>
          <a:p>
            <a:r>
              <a:rPr lang="ru-RU" dirty="0" smtClean="0"/>
              <a:t>А.Б. Соболева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813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1547664" y="1988840"/>
            <a:ext cx="158417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ФГОС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048164" y="1988840"/>
            <a:ext cx="158417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ПООП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644008" y="2757735"/>
            <a:ext cx="4392488" cy="16561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u="sng" dirty="0" smtClean="0">
                <a:solidFill>
                  <a:schemeClr val="tx1"/>
                </a:solidFill>
              </a:rPr>
              <a:t>Профессиональные компетенции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- перенос ПК из ФГОС в ПООП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Разделение компетенций</a:t>
            </a:r>
            <a:endParaRPr lang="ru-RU" sz="2400" b="1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43508" y="2757735"/>
            <a:ext cx="4392488" cy="16561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u="sng" dirty="0" smtClean="0">
                <a:solidFill>
                  <a:schemeClr val="tx1"/>
                </a:solidFill>
              </a:rPr>
              <a:t>Универсальные компетенции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- унификация требований к УК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(единые на уровень,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сквозные по уровням)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43508" y="4780689"/>
            <a:ext cx="4392488" cy="16561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u="sng" dirty="0" smtClean="0">
                <a:solidFill>
                  <a:schemeClr val="tx1"/>
                </a:solidFill>
              </a:rPr>
              <a:t>Общепрофессиональные компетенции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- унификация требований к </a:t>
            </a:r>
            <a:r>
              <a:rPr lang="ru-RU" dirty="0" smtClean="0">
                <a:solidFill>
                  <a:schemeClr val="tx1"/>
                </a:solidFill>
              </a:rPr>
              <a:t>ОПК</a:t>
            </a:r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dirty="0">
                <a:solidFill>
                  <a:schemeClr val="tx1"/>
                </a:solidFill>
              </a:rPr>
              <a:t>(единые на </a:t>
            </a:r>
            <a:r>
              <a:rPr lang="ru-RU" dirty="0" smtClean="0">
                <a:solidFill>
                  <a:schemeClr val="tx1"/>
                </a:solidFill>
              </a:rPr>
              <a:t>УГНС)</a:t>
            </a:r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88979" y="5991184"/>
            <a:ext cx="44644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Из презентации «О модернизации образовательных стандартов» </a:t>
            </a:r>
          </a:p>
          <a:p>
            <a:r>
              <a:rPr lang="ru-RU" dirty="0" smtClean="0"/>
              <a:t>А.Б. Соболева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4003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/>
              <a:t>Сопряжение ФГОС ВО 24.03.05; 24.04.05; 24.05.02 с ПС 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790232"/>
            <a:ext cx="8496944" cy="409203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1166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/>
              <a:t>Сопряжение ФГОС ВО 24.03.05; 24.04.05; 24.05.02 с ПС </a:t>
            </a:r>
            <a:endParaRPr lang="ru-RU" sz="2400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1821822"/>
              </p:ext>
            </p:extLst>
          </p:nvPr>
        </p:nvGraphicFramePr>
        <p:xfrm>
          <a:off x="323528" y="1556792"/>
          <a:ext cx="8712968" cy="5186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8166"/>
                <a:gridCol w="6352634"/>
                <a:gridCol w="144015"/>
                <a:gridCol w="1368153"/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Профессиональные стандарты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Код ПС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Наименование стандарта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Уровни квалификации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i="1" dirty="0" smtClean="0">
                          <a:solidFill>
                            <a:schemeClr val="tx1"/>
                          </a:solidFill>
                        </a:rPr>
                        <a:t>01.000</a:t>
                      </a:r>
                      <a:endParaRPr lang="ru-RU" sz="14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ru-RU" sz="1400" b="1" i="1" dirty="0" smtClean="0">
                          <a:solidFill>
                            <a:schemeClr val="tx1"/>
                          </a:solidFill>
                        </a:rPr>
                        <a:t> Образование</a:t>
                      </a:r>
                      <a:r>
                        <a:rPr lang="ru-RU" sz="1400" b="1" i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400" b="1" i="1" dirty="0" smtClean="0">
                          <a:solidFill>
                            <a:schemeClr val="tx1"/>
                          </a:solidFill>
                        </a:rPr>
                        <a:t>(всего</a:t>
                      </a:r>
                      <a:r>
                        <a:rPr lang="ru-RU" sz="1400" b="1" i="1" baseline="0" dirty="0" smtClean="0">
                          <a:solidFill>
                            <a:schemeClr val="tx1"/>
                          </a:solidFill>
                        </a:rPr>
                        <a:t> 4 ПС)</a:t>
                      </a:r>
                      <a:endParaRPr lang="ru-RU" sz="14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01.001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Педагог (педагогическая деятельность в дошкольном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</a:rPr>
                        <a:t>, начальном общем, основном общем, среднем общем образовании) (воспитатель, учитель)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6 (ОТФ-2; ТФ-7)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01.004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Педагог профессионального обучения, профессионального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</a:rPr>
                        <a:t> образования и дополнительного профессионального образования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6 (ОТФ-6; ТФ-15), 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7 (ОТФ-2</a:t>
                      </a:r>
                      <a:r>
                        <a:rPr lang="ru-RU" sz="1400" smtClean="0">
                          <a:solidFill>
                            <a:schemeClr val="tx1"/>
                          </a:solidFill>
                        </a:rPr>
                        <a:t>; ТФ-6)</a:t>
                      </a:r>
                      <a:endParaRPr lang="ru-RU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i="1" dirty="0" smtClean="0">
                          <a:solidFill>
                            <a:schemeClr val="tx1"/>
                          </a:solidFill>
                        </a:rPr>
                        <a:t>25.000</a:t>
                      </a:r>
                      <a:endParaRPr lang="ru-RU" sz="14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ru-RU" sz="1400" b="1" i="1" dirty="0" smtClean="0">
                          <a:solidFill>
                            <a:schemeClr val="tx1"/>
                          </a:solidFill>
                        </a:rPr>
                        <a:t>Ракетно-космическая промышленность (всего</a:t>
                      </a:r>
                      <a:r>
                        <a:rPr lang="ru-RU" sz="1400" b="1" i="1" baseline="0" dirty="0" smtClean="0">
                          <a:solidFill>
                            <a:schemeClr val="tx1"/>
                          </a:solidFill>
                        </a:rPr>
                        <a:t> 45 ПС)</a:t>
                      </a:r>
                      <a:endParaRPr lang="ru-RU" sz="14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25.008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Специалист по испытаниям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ракетных двигателей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6 (ОТФ-1; ТФ-6),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i="1" dirty="0" smtClean="0">
                          <a:solidFill>
                            <a:schemeClr val="tx1"/>
                          </a:solidFill>
                        </a:rPr>
                        <a:t>32.000</a:t>
                      </a:r>
                      <a:endParaRPr lang="ru-RU" sz="14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ru-RU" sz="1400" b="1" i="1" dirty="0" smtClean="0">
                          <a:solidFill>
                            <a:schemeClr val="tx1"/>
                          </a:solidFill>
                        </a:rPr>
                        <a:t>Авиастроение (всего 6 ПС)</a:t>
                      </a:r>
                      <a:endParaRPr lang="ru-RU" sz="14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---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---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---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i="1" dirty="0" smtClean="0">
                          <a:solidFill>
                            <a:schemeClr val="tx1"/>
                          </a:solidFill>
                        </a:rPr>
                        <a:t>40.000</a:t>
                      </a:r>
                      <a:endParaRPr lang="ru-RU" sz="14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ru-RU" sz="1400" b="1" i="1" dirty="0" smtClean="0">
                          <a:solidFill>
                            <a:schemeClr val="tx1"/>
                          </a:solidFill>
                        </a:rPr>
                        <a:t>Сквозные виды профессиональной деятельности в промышленности (всего 139 ПС)</a:t>
                      </a:r>
                      <a:endParaRPr lang="ru-RU" sz="14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40.008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Специалист по организации и управлению научно-исследовательскими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и опытно-конструкторскими работами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6 (ОТФ-2; ТФ-6), 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7 (ОТФ-2; ТФ-5)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40.011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Специалист по научно-исследовательским и опытно-конструкторским разработкам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6 (ОТФ-2; ТФ-5), 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7 (ОТФ-1; ТФ-4)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3712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7643192" cy="778098"/>
          </a:xfrm>
        </p:spPr>
        <p:txBody>
          <a:bodyPr>
            <a:normAutofit fontScale="90000"/>
          </a:bodyPr>
          <a:lstStyle/>
          <a:p>
            <a:r>
              <a:rPr lang="ru-RU" sz="2400" b="1" u="sng" dirty="0" err="1"/>
              <a:t>Бакалавриат</a:t>
            </a:r>
            <a:r>
              <a:rPr lang="ru-RU" sz="2400" b="1" u="sng" dirty="0"/>
              <a:t>, 24.03.05 «Двигатели ЛА</a:t>
            </a:r>
            <a:r>
              <a:rPr lang="ru-RU" sz="2400" b="1" u="sng" dirty="0" smtClean="0"/>
              <a:t>»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Структура программы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0" y="2060848"/>
          <a:ext cx="9144000" cy="4797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9484"/>
                <a:gridCol w="4424516"/>
              </a:tblGrid>
              <a:tr h="47971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35696" y="1268760"/>
            <a:ext cx="1368152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ФГОС ВО 3+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868144" y="1268760"/>
            <a:ext cx="1440160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ФГОС ВО 3++</a:t>
            </a:r>
            <a:endParaRPr lang="ru-RU" dirty="0"/>
          </a:p>
        </p:txBody>
      </p:sp>
      <p:sp>
        <p:nvSpPr>
          <p:cNvPr id="7" name="Стрелка вниз 6"/>
          <p:cNvSpPr/>
          <p:nvPr/>
        </p:nvSpPr>
        <p:spPr>
          <a:xfrm>
            <a:off x="2267744" y="1628800"/>
            <a:ext cx="432048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6372200" y="1628800"/>
            <a:ext cx="432048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5504783"/>
              </p:ext>
            </p:extLst>
          </p:nvPr>
        </p:nvGraphicFramePr>
        <p:xfrm>
          <a:off x="5148064" y="2276872"/>
          <a:ext cx="3665220" cy="2313432"/>
        </p:xfrm>
        <a:graphic>
          <a:graphicData uri="http://schemas.openxmlformats.org/drawingml/2006/table">
            <a:tbl>
              <a:tblPr firstRow="1" firstCol="1" bandRow="1"/>
              <a:tblGrid>
                <a:gridCol w="699135"/>
                <a:gridCol w="1889760"/>
                <a:gridCol w="1076325"/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Структура программы </a:t>
                      </a:r>
                      <a:r>
                        <a:rPr lang="ru-RU" sz="12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бакалавриата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Объем программы бакалавриата и ее структурных блоков, з.е.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Блок 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Дисциплины (модули)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не менее 160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Блок 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Практика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не менее 20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Блок 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Государственная итоговая аттестация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6-9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Объем программы бакалавриата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240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5751201"/>
              </p:ext>
            </p:extLst>
          </p:nvPr>
        </p:nvGraphicFramePr>
        <p:xfrm>
          <a:off x="91849" y="2276872"/>
          <a:ext cx="4855845" cy="3154680"/>
        </p:xfrm>
        <a:graphic>
          <a:graphicData uri="http://schemas.openxmlformats.org/drawingml/2006/table">
            <a:tbl>
              <a:tblPr firstRow="1" firstCol="1" bandRow="1"/>
              <a:tblGrid>
                <a:gridCol w="1889760"/>
                <a:gridCol w="1889760"/>
                <a:gridCol w="1076325"/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Структура программы </a:t>
                      </a:r>
                      <a:r>
                        <a:rPr lang="ru-RU" sz="12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бакалавриата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Объем программы бакалавриата и ее структурных блоков, з.е.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Блок 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Дисциплины (модули)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198-210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Базовая часть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72-99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Вариативная часть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111-126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Блок 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Практики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21-36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Вариативная часть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21-36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Блок 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Государственная итоговая аттестация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6-9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Вариативная часть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6-9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Объем программы бакалавриата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240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242498966"/>
              </p:ext>
            </p:extLst>
          </p:nvPr>
        </p:nvGraphicFramePr>
        <p:xfrm>
          <a:off x="0" y="2060848"/>
          <a:ext cx="9144000" cy="664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9484"/>
                <a:gridCol w="4424516"/>
              </a:tblGrid>
              <a:tr h="47971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ОК-1. Способность владеть культурой мышления, способность к обобщению, анализу, восприятию информации, постановке цели и выбору путей ее достижения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ОК-2. Способность использовать этические и правовые нормы, регулирующие отношение человека к человеку, обществу, государству, окружающей среде, основные закономерности и формы регуляции социального поведения, права и свободы человека и гражданина при разработке технических проектов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ОК-3. Способностью логически верно, аргументировано и ясно строить устную и письменную речь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ОК-4. Готовность к кооперации с коллегами, работе в коллективе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ОК-5. Способность использовать нормативные правовые документы в своей деятельности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ОК-6. Готовность самостоятельно стремиться к выстраиванию и реализации перспективных линий интеллектуального, культурного, нравственного, физического и профессионального саморазвития и самосовершенствования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ОК-7. Способность критически оценивать свои достоинства и недостатки, намечать пути и выбирать средства развития достоинств и устранения недостатков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…………….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ОК-17. Способность владеть основными методами защиты производственного персонала и населения от возможных последствий аварий, катастроф, стихийных бедствий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ОК-18. Способность применять методы рационального использования сырьевых, энергетических и других видов ресурсов в процессе отработки и последующего изготовления и эксплуатации двигателей летательных аппаратов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ОК-19. способностью владеть средствами самостоятельного, методически правильного использования методов физического воспитания и укрепления здоровья, готовностью к достижению должного уровня физической подготовленности для обеспечения полноценной социальной и профессиональной деятельности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УК-1. Способен осуществлять поиск,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</a:rPr>
                        <a:t> критический анализ и синтез информации, применять системный подход для решения поставленных задач</a:t>
                      </a:r>
                    </a:p>
                    <a:p>
                      <a:r>
                        <a:rPr lang="ru-RU" sz="1200" baseline="0" dirty="0" smtClean="0">
                          <a:solidFill>
                            <a:schemeClr val="tx1"/>
                          </a:solidFill>
                        </a:rPr>
                        <a:t>УК-2. Способен определять круг задач в рамках поставленной цели и выбирать оптимальные способы их решения, исходя из действующих правовых норм, имеющихся ресурсов и ограничений</a:t>
                      </a:r>
                    </a:p>
                    <a:p>
                      <a:r>
                        <a:rPr lang="ru-RU" sz="1200" baseline="0" dirty="0" smtClean="0">
                          <a:solidFill>
                            <a:schemeClr val="tx1"/>
                          </a:solidFill>
                        </a:rPr>
                        <a:t>УК-3. Способен осуществлять социальное взаимодействие и реализовывать свою роль в команде</a:t>
                      </a:r>
                    </a:p>
                    <a:p>
                      <a:r>
                        <a:rPr lang="ru-RU" sz="1200" baseline="0" dirty="0" smtClean="0">
                          <a:solidFill>
                            <a:schemeClr val="tx1"/>
                          </a:solidFill>
                        </a:rPr>
                        <a:t>УК-4. Способен осуществлять деловую коммуникацию в устной и письменной формах на государственном и иностранном(</a:t>
                      </a:r>
                      <a:r>
                        <a:rPr lang="ru-RU" sz="1200" baseline="0" dirty="0" err="1" smtClean="0">
                          <a:solidFill>
                            <a:schemeClr val="tx1"/>
                          </a:solidFill>
                        </a:rPr>
                        <a:t>ых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</a:rPr>
                        <a:t>) языках</a:t>
                      </a:r>
                    </a:p>
                    <a:p>
                      <a:r>
                        <a:rPr lang="ru-RU" sz="1200" baseline="0" dirty="0" smtClean="0">
                          <a:solidFill>
                            <a:schemeClr val="tx1"/>
                          </a:solidFill>
                        </a:rPr>
                        <a:t>УК-5. Способен воспринимать межкультурное разнообразие общества в социально-историческом, этическом и философском контекстах</a:t>
                      </a:r>
                    </a:p>
                    <a:p>
                      <a:r>
                        <a:rPr lang="ru-RU" sz="1200" baseline="0" dirty="0" smtClean="0">
                          <a:solidFill>
                            <a:schemeClr val="tx1"/>
                          </a:solidFill>
                        </a:rPr>
                        <a:t>УК-6. Способен управлять своим временем, выстраивать и реализовывать траекторию саморазвития на основе принципов образования в течение всей жизни</a:t>
                      </a:r>
                    </a:p>
                    <a:p>
                      <a:r>
                        <a:rPr lang="ru-RU" sz="1200" baseline="0" dirty="0" smtClean="0">
                          <a:solidFill>
                            <a:schemeClr val="tx1"/>
                          </a:solidFill>
                        </a:rPr>
                        <a:t>УК-7. Способен поддерживать должный уровень физической подготовленности для обеспечения полноценной социальной и профессионально деятельности</a:t>
                      </a:r>
                    </a:p>
                    <a:p>
                      <a:r>
                        <a:rPr lang="ru-RU" sz="1200" baseline="0" dirty="0" smtClean="0">
                          <a:solidFill>
                            <a:schemeClr val="tx1"/>
                          </a:solidFill>
                        </a:rPr>
                        <a:t>УК-8. Способен создавать и поддерживать безопасные условия жизнедеятельности, в том числе при возникновении чрезвычайных ситуаций</a:t>
                      </a:r>
                    </a:p>
                    <a:p>
                      <a:r>
                        <a:rPr lang="ru-RU" sz="1200" baseline="0" dirty="0" smtClean="0">
                          <a:solidFill>
                            <a:schemeClr val="tx1"/>
                          </a:solidFill>
                        </a:rPr>
                        <a:t>УК-9. Способен анализировать основные этапы и закономерности исторического развития России, ее место и роль в современном мире для формирования гражданской позиции и развития патриотизма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35696" y="1268760"/>
            <a:ext cx="1368152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ФГОС ВО 3+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868144" y="1268760"/>
            <a:ext cx="1440160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ФГОС ВО 3++</a:t>
            </a:r>
            <a:endParaRPr lang="ru-RU" dirty="0"/>
          </a:p>
        </p:txBody>
      </p:sp>
      <p:sp>
        <p:nvSpPr>
          <p:cNvPr id="7" name="Стрелка вниз 6"/>
          <p:cNvSpPr/>
          <p:nvPr/>
        </p:nvSpPr>
        <p:spPr>
          <a:xfrm>
            <a:off x="2267744" y="1628800"/>
            <a:ext cx="432048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6372200" y="1628800"/>
            <a:ext cx="432048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153400" cy="990600"/>
          </a:xfrm>
        </p:spPr>
        <p:txBody>
          <a:bodyPr>
            <a:noAutofit/>
          </a:bodyPr>
          <a:lstStyle/>
          <a:p>
            <a:r>
              <a:rPr lang="ru-RU" sz="2200" b="1" u="sng" dirty="0" err="1" smtClean="0"/>
              <a:t>Бакалавриат</a:t>
            </a:r>
            <a:r>
              <a:rPr lang="ru-RU" sz="2200" b="1" u="sng" dirty="0" smtClean="0"/>
              <a:t>, 24.03.05 «Двигатели ЛА»</a:t>
            </a: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>Унификация требований к УК</a:t>
            </a:r>
            <a:endParaRPr lang="ru-RU" sz="2200" b="1" dirty="0"/>
          </a:p>
        </p:txBody>
      </p:sp>
    </p:spTree>
    <p:extLst>
      <p:ext uri="{BB962C8B-B14F-4D97-AF65-F5344CB8AC3E}">
        <p14:creationId xmlns:p14="http://schemas.microsoft.com/office/powerpoint/2010/main" val="152881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741" y="116632"/>
            <a:ext cx="6275040" cy="778098"/>
          </a:xfrm>
        </p:spPr>
        <p:txBody>
          <a:bodyPr>
            <a:normAutofit fontScale="90000"/>
          </a:bodyPr>
          <a:lstStyle/>
          <a:p>
            <a:r>
              <a:rPr lang="ru-RU" sz="2400" b="1" u="sng" dirty="0" err="1"/>
              <a:t>Бакалавриат</a:t>
            </a:r>
            <a:r>
              <a:rPr lang="ru-RU" sz="2400" b="1" u="sng" dirty="0"/>
              <a:t>, 24.03.05 «Двигатели ЛА»</a:t>
            </a: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/>
              <a:t>Унификация требований к </a:t>
            </a:r>
            <a:r>
              <a:rPr lang="ru-RU" sz="2400" b="1" dirty="0" smtClean="0"/>
              <a:t>ОПК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946726100"/>
              </p:ext>
            </p:extLst>
          </p:nvPr>
        </p:nvGraphicFramePr>
        <p:xfrm>
          <a:off x="0" y="2060848"/>
          <a:ext cx="9144000" cy="4797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9484"/>
                <a:gridCol w="4424516"/>
              </a:tblGrid>
              <a:tr h="47971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ОПК-1. Способность решать стандартные задачи профессиональной деятельности на основе информационной и библиографической культуры с применением информационно-коммуникационных технологий и  с учетом основных требований информационной безопасности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ОПК-2. Готовность принимать участие в разработке эскизных, технических и рабочих проектов изделий и технологических процессов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ОПК-3. Способность проводить мероприятия по профилактике производственного травматизма и профессиональных заболеваний, контролировать соблюдение экологической безопасности проводимых работ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ОПК-4. Способность подготавливать исходные данные для выбора и обоснования научно-технических и организационных решений на основе экономических расчетов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ОПК-5. Способность обеспечивать кооперацию между предприятиями различного профиля в процессе разработки ЛА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ОПК-1. Способен применять естественнонаучные и общеинженерные знания, методы математического анализа и моделирования, теоретического и экспериментального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</a:rPr>
                        <a:t> исследования в профессиональной деятельности</a:t>
                      </a:r>
                    </a:p>
                    <a:p>
                      <a:r>
                        <a:rPr lang="ru-RU" sz="1200" baseline="0" dirty="0" smtClean="0">
                          <a:solidFill>
                            <a:schemeClr val="tx1"/>
                          </a:solidFill>
                        </a:rPr>
                        <a:t>ОПК-2. Способен использовать современные информационные технологии для решения типовых задач профессиональной деятельности</a:t>
                      </a:r>
                    </a:p>
                    <a:p>
                      <a:r>
                        <a:rPr lang="ru-RU" sz="1200" baseline="0" dirty="0" smtClean="0">
                          <a:solidFill>
                            <a:schemeClr val="tx1"/>
                          </a:solidFill>
                        </a:rPr>
                        <a:t>ОПК-3. Способен участвовать в разработке технической документации, связанной с профессиональной деятельностью с использованием стандартов, норм и правил</a:t>
                      </a:r>
                    </a:p>
                    <a:p>
                      <a:r>
                        <a:rPr lang="ru-RU" sz="1200" baseline="0" dirty="0" smtClean="0">
                          <a:solidFill>
                            <a:schemeClr val="tx1"/>
                          </a:solidFill>
                        </a:rPr>
                        <a:t>ОПК-4. Способен осуществлять профессиональную деятельность с учетом экономических, экологических, социальных и других ограничений на всех этапах жизненного цикла</a:t>
                      </a:r>
                    </a:p>
                    <a:p>
                      <a:r>
                        <a:rPr lang="ru-RU" sz="1200" baseline="0" dirty="0" smtClean="0">
                          <a:solidFill>
                            <a:schemeClr val="tx1"/>
                          </a:solidFill>
                        </a:rPr>
                        <a:t>ОПК-5. Способен использовать современные подходы и методы решения профессиональных задач в области авиационной и ракетно-космической техники</a:t>
                      </a:r>
                    </a:p>
                    <a:p>
                      <a:r>
                        <a:rPr lang="ru-RU" sz="1200" baseline="0" dirty="0" smtClean="0">
                          <a:solidFill>
                            <a:schemeClr val="tx1"/>
                          </a:solidFill>
                        </a:rPr>
                        <a:t>ОПК-6. Способен анализировать, систематизировать и обобщать информацию о современном состоянии и перспективах развития отрасли двигателестроения и энергетической техники</a:t>
                      </a:r>
                    </a:p>
                    <a:p>
                      <a:r>
                        <a:rPr lang="ru-RU" sz="1200" baseline="0" dirty="0" smtClean="0">
                          <a:solidFill>
                            <a:schemeClr val="tx1"/>
                          </a:solidFill>
                        </a:rPr>
                        <a:t>ОПК-7. Принимать участие в проведении испытаний двигателей летательных аппаратов, их узлов и агрегатов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35696" y="1268760"/>
            <a:ext cx="1368152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ФГОС ВО 3+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868144" y="1268760"/>
            <a:ext cx="1440160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ФГОС ВО 3++</a:t>
            </a:r>
            <a:endParaRPr lang="ru-RU" dirty="0"/>
          </a:p>
        </p:txBody>
      </p:sp>
      <p:sp>
        <p:nvSpPr>
          <p:cNvPr id="7" name="Стрелка вниз 6"/>
          <p:cNvSpPr/>
          <p:nvPr/>
        </p:nvSpPr>
        <p:spPr>
          <a:xfrm>
            <a:off x="2267744" y="1628800"/>
            <a:ext cx="432048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6372200" y="1628800"/>
            <a:ext cx="432048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1010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555</TotalTime>
  <Words>3251</Words>
  <Application>Microsoft Office PowerPoint</Application>
  <PresentationFormat>Экран (4:3)</PresentationFormat>
  <Paragraphs>341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Обычная</vt:lpstr>
      <vt:lpstr>Актуализация ФГОС ВО и ПООП  по направлениям подготовки 24.03.05 «Двигатели ЛА» (уровень бакалавриат) 24.04.05 «Двигатели ЛА» (уровень магистратура) и специальности 24.05.02 «Проектирование авиационных и ракетных двигателей» (уровень специалитет) </vt:lpstr>
      <vt:lpstr>Федеральный закон «О внесении изменений в трудовой кодекс российской федерации и статьи 11 и 73 федерального закона «Об образовании в российской федерации» от 02.05.2015 №122-ФЗ</vt:lpstr>
      <vt:lpstr>Уровневая структура учета требований профессиональных стандартов</vt:lpstr>
      <vt:lpstr>Разделение компетенций</vt:lpstr>
      <vt:lpstr>Сопряжение ФГОС ВО 24.03.05; 24.04.05; 24.05.02 с ПС </vt:lpstr>
      <vt:lpstr>Сопряжение ФГОС ВО 24.03.05; 24.04.05; 24.05.02 с ПС </vt:lpstr>
      <vt:lpstr>Бакалавриат, 24.03.05 «Двигатели ЛА» Структура программы</vt:lpstr>
      <vt:lpstr>Бакалавриат, 24.03.05 «Двигатели ЛА» Унификация требований к УК</vt:lpstr>
      <vt:lpstr>Бакалавриат, 24.03.05 «Двигатели ЛА» Унификация требований к ОПК</vt:lpstr>
      <vt:lpstr>Бакалавриат, 24.03.05 «Двигатели ЛА» Профессиональные компетенции</vt:lpstr>
      <vt:lpstr>Магистратура, 24.04.05 «Двигатели ЛА» Структура программы</vt:lpstr>
      <vt:lpstr>Магистратура, 24.04.05 «Двигатели ЛА» Унификация требований к УК</vt:lpstr>
      <vt:lpstr>Магистратура, 24.04.05 «Двигатели ЛА» Унификация требований к ОПК</vt:lpstr>
      <vt:lpstr>Магистратура, 24.04.05 «Двигатели ЛА» Профессиональные компетенции</vt:lpstr>
      <vt:lpstr>Структура программы специалитета по направлению подготовки 24.05.02 «Проектирование авиационных и ракетных двигателей»</vt:lpstr>
      <vt:lpstr>Специалитет, 24.05.02 «Проектирование авиационных и ракетных двигателей» Унификация требований к УК</vt:lpstr>
      <vt:lpstr>Специалитет, 24.05.02 «Проектирование авиационных и ракетных двигателей» Унификация требований к ОПК</vt:lpstr>
      <vt:lpstr>Профессиональные компетенции</vt:lpstr>
      <vt:lpstr>Особенности  сопряжения ПС с ФГОС ВО и примерными программами уровней бакалавриата, магистратуры, специалитета</vt:lpstr>
      <vt:lpstr>Требования к составлению ПООП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Актуализация ФГОС и ПООП по направлению подготовки 24.03.05 «Двигатели ЛА» (уровень бакалавриат) 24.04.05 «» (уровень магистр) 24.05.02 «» (уровень специалитет) </dc:title>
  <dc:creator>Nikolay</dc:creator>
  <cp:lastModifiedBy>tehno</cp:lastModifiedBy>
  <cp:revision>74</cp:revision>
  <dcterms:created xsi:type="dcterms:W3CDTF">2016-09-19T07:44:04Z</dcterms:created>
  <dcterms:modified xsi:type="dcterms:W3CDTF">2016-09-22T06:27:30Z</dcterms:modified>
</cp:coreProperties>
</file>