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56" r:id="rId2"/>
    <p:sldId id="292" r:id="rId3"/>
    <p:sldId id="311" r:id="rId4"/>
    <p:sldId id="278" r:id="rId5"/>
    <p:sldId id="298" r:id="rId6"/>
    <p:sldId id="309" r:id="rId7"/>
    <p:sldId id="307" r:id="rId8"/>
    <p:sldId id="308" r:id="rId9"/>
    <p:sldId id="301" r:id="rId10"/>
    <p:sldId id="302" r:id="rId11"/>
    <p:sldId id="304" r:id="rId12"/>
    <p:sldId id="310" r:id="rId13"/>
  </p:sldIdLst>
  <p:sldSz cx="10691813" cy="7559675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Степанов Евгений Борисович" initials="СЕБ" lastIdx="4" clrIdx="0">
    <p:extLst>
      <p:ext uri="{19B8F6BF-5375-455C-9EA6-DF929625EA0E}">
        <p15:presenceInfo xmlns:p15="http://schemas.microsoft.com/office/powerpoint/2012/main" userId="S-1-5-21-1159456624-3898366147-1006459403-125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C7C7"/>
    <a:srgbClr val="666666"/>
    <a:srgbClr val="9FB0DF"/>
    <a:srgbClr val="00599C"/>
    <a:srgbClr val="FC713A"/>
    <a:srgbClr val="A1CFDD"/>
    <a:srgbClr val="97C9E7"/>
    <a:srgbClr val="ADCBD1"/>
    <a:srgbClr val="A0CC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564" autoAdjust="0"/>
    <p:restoredTop sz="65708" autoAdjust="0"/>
  </p:normalViewPr>
  <p:slideViewPr>
    <p:cSldViewPr snapToGrid="0">
      <p:cViewPr varScale="1">
        <p:scale>
          <a:sx n="69" d="100"/>
          <a:sy n="69" d="100"/>
        </p:scale>
        <p:origin x="2256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2" d="100"/>
          <a:sy n="82" d="100"/>
        </p:scale>
        <p:origin x="290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752AB7-7DC2-4FCF-BBAB-6E560073B9FB}" type="datetimeFigureOut">
              <a:rPr lang="ru-RU" smtClean="0"/>
              <a:t>22.09.2017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9430092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4" y="9430092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D50AE5-4121-450B-A257-EEF087541B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57450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929FB8-8E32-466C-8FF8-CC1B67CC0FBF}" type="datetimeFigureOut">
              <a:rPr lang="ru-RU" smtClean="0"/>
              <a:t>22.09.2017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39838"/>
            <a:ext cx="4737100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959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30092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4" y="9430092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7C2EC3-1A69-4D30-AD04-9461C5A8C7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29273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7C2EC3-1A69-4D30-AD04-9461C5A8C7A4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062990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000" dirty="0" smtClean="0"/>
              <a:t>В ходе мониторинга, кроме утвержденных критериев и параметров</a:t>
            </a:r>
            <a:r>
              <a:rPr lang="ru-RU" sz="1000" baseline="0" dirty="0" smtClean="0"/>
              <a:t>, появились дополнительные факторы, которые влияли на тип кафедры и во многом на эффективность работы кафедры.</a:t>
            </a:r>
          </a:p>
          <a:p>
            <a:r>
              <a:rPr lang="ru-RU" sz="1000" baseline="0" dirty="0" smtClean="0"/>
              <a:t>Вы их видите на экране. Остановлюсь на четырех:</a:t>
            </a:r>
          </a:p>
          <a:p>
            <a:endParaRPr lang="ru-RU" sz="1000" baseline="0" dirty="0" smtClean="0"/>
          </a:p>
          <a:p>
            <a:r>
              <a:rPr lang="ru-RU" sz="1000" baseline="0" dirty="0" smtClean="0"/>
              <a:t>1. Вовлеченность руководителя – критична. Там где есть его НЕ формальное участие – кафедры показывают высокие результаты.</a:t>
            </a:r>
          </a:p>
          <a:p>
            <a:r>
              <a:rPr lang="ru-RU" sz="1000" baseline="0" dirty="0" smtClean="0"/>
              <a:t>2. Вовлеченность Головной организации. Например, такие головные структуры как ГКНПЦ Хруничева, НПЦ АП – никак не участвуют в деятельности и не используют ресурсы кафедр, расположенных в филиалах. ИСС и </a:t>
            </a:r>
            <a:r>
              <a:rPr lang="ru-RU" sz="1000" baseline="0" dirty="0" err="1" smtClean="0"/>
              <a:t>Энергомаш</a:t>
            </a:r>
            <a:r>
              <a:rPr lang="ru-RU" sz="1000" baseline="0" dirty="0" smtClean="0"/>
              <a:t> Прогресс – являющиеся головными в интегрированных структурах также мало знают о работе кафедр в своих организациях – Полюс, КБХА, ОПТЭКС</a:t>
            </a:r>
          </a:p>
          <a:p>
            <a:endParaRPr lang="ru-RU" sz="1000" baseline="0" dirty="0" smtClean="0"/>
          </a:p>
          <a:p>
            <a:pPr marL="228600" indent="-228600">
              <a:buAutoNum type="arabicPeriod"/>
            </a:pPr>
            <a:r>
              <a:rPr lang="ru-RU" sz="1000" baseline="0" dirty="0" smtClean="0"/>
              <a:t>Наличие лабораторий – это было наше открытие. Порядка 7-8кафедр строят свою работу на лабораториях </a:t>
            </a:r>
            <a:r>
              <a:rPr lang="ru-RU" sz="1000" baseline="0" dirty="0" err="1" smtClean="0"/>
              <a:t>открытыхв</a:t>
            </a:r>
            <a:r>
              <a:rPr lang="ru-RU" sz="1000" baseline="0" dirty="0" smtClean="0"/>
              <a:t> рамке работы кафедр непосредственно в вузах. Эти лаборатории в своем лучшем исполнении выполняют одновременно три задачи: обучают, проводят НИР, работают по хоз. Договорам. То есть являются устойчивыми подразделениями во всех смыслах.</a:t>
            </a:r>
          </a:p>
          <a:p>
            <a:pPr marL="228600" indent="-228600">
              <a:buAutoNum type="arabicPeriod"/>
            </a:pPr>
            <a:r>
              <a:rPr lang="ru-RU" sz="1000" baseline="0" dirty="0" smtClean="0"/>
              <a:t>Вторым открытием было – наличие молодежных коллективов (отделов), созданных из учащихся и выпускников кафедр. </a:t>
            </a:r>
          </a:p>
          <a:p>
            <a:pPr marL="228600" indent="-228600">
              <a:buAutoNum type="arabicPeriod"/>
            </a:pPr>
            <a:endParaRPr lang="ru-RU" sz="1000" baseline="0" dirty="0" smtClean="0"/>
          </a:p>
          <a:p>
            <a:pPr marL="0" indent="0">
              <a:buNone/>
            </a:pPr>
            <a:r>
              <a:rPr lang="ru-RU" sz="1000" baseline="0" dirty="0" smtClean="0"/>
              <a:t>Одновременно сочетание лабораторий и молодежных отделов мы встретили в Омске. В Полете – там молодежные отделы </a:t>
            </a:r>
            <a:r>
              <a:rPr lang="ru-RU" sz="1000" baseline="0" dirty="0" err="1" smtClean="0"/>
              <a:t>располагаютс</a:t>
            </a:r>
            <a:r>
              <a:rPr lang="ru-RU" sz="1000" baseline="0" dirty="0" smtClean="0"/>
              <a:t> </a:t>
            </a:r>
            <a:r>
              <a:rPr lang="ru-RU" sz="1000" baseline="0" dirty="0" err="1" smtClean="0"/>
              <a:t>янепосредственно</a:t>
            </a:r>
            <a:r>
              <a:rPr lang="ru-RU" sz="1000" baseline="0" dirty="0" smtClean="0"/>
              <a:t> в самом вузе на базе лабораторий, созданных при участии предприятия. </a:t>
            </a:r>
          </a:p>
          <a:p>
            <a:endParaRPr lang="ru-RU" baseline="0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7C2EC3-1A69-4D30-AD04-9461C5A8C7A4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720268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000" dirty="0" smtClean="0"/>
              <a:t>В ходе общения были выявлены также системные</a:t>
            </a:r>
            <a:r>
              <a:rPr lang="ru-RU" sz="1000" baseline="0" dirty="0" smtClean="0"/>
              <a:t> </a:t>
            </a:r>
            <a:r>
              <a:rPr lang="ru-RU" sz="1000" baseline="0" dirty="0" smtClean="0"/>
              <a:t>проблемные </a:t>
            </a:r>
            <a:r>
              <a:rPr lang="ru-RU" sz="1000" baseline="0" dirty="0" smtClean="0"/>
              <a:t>вопросы. Вы видите их  на экране. Это те проблемы, которые не могут быть решены каждой из кафедр в отдельности и требуют содействия со стороны </a:t>
            </a:r>
            <a:r>
              <a:rPr lang="ru-RU" sz="1000" baseline="0" dirty="0" err="1" smtClean="0"/>
              <a:t>Роскосмоса</a:t>
            </a:r>
            <a:r>
              <a:rPr lang="ru-RU" sz="1000" baseline="0" dirty="0" smtClean="0"/>
              <a:t>.</a:t>
            </a:r>
          </a:p>
          <a:p>
            <a:endParaRPr lang="ru-RU" baseline="0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7C2EC3-1A69-4D30-AD04-9461C5A8C7A4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845511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7C2EC3-1A69-4D30-AD04-9461C5A8C7A4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42056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000" dirty="0" smtClean="0"/>
              <a:t>В сентябре 2017 СПК утвердил регламент деятельности базовых кафедр организаций высшего образования на предприятиях РКП. Так называемый, регламент</a:t>
            </a:r>
            <a:r>
              <a:rPr lang="ru-RU" sz="1000" baseline="0" dirty="0" smtClean="0"/>
              <a:t> базовых кафедр. В соответствии с Регламентом был организован мониторинг эффективности деятельности базовых кафедр в соответствии с критериями. В раздаточном материале есть перечень утвержденных критериев.</a:t>
            </a:r>
          </a:p>
          <a:p>
            <a:r>
              <a:rPr lang="ru-RU" sz="1000" baseline="0" dirty="0" smtClean="0"/>
              <a:t>На 1 этапе – контроль документов</a:t>
            </a:r>
          </a:p>
          <a:p>
            <a:r>
              <a:rPr lang="ru-RU" sz="1000" baseline="0" dirty="0" smtClean="0"/>
              <a:t>На 2 этапе – </a:t>
            </a:r>
            <a:r>
              <a:rPr lang="ru-RU" sz="1000" baseline="0" dirty="0" err="1" smtClean="0"/>
              <a:t>самообследование</a:t>
            </a:r>
            <a:r>
              <a:rPr lang="ru-RU" sz="1000" baseline="0" dirty="0" smtClean="0"/>
              <a:t> </a:t>
            </a:r>
            <a:endParaRPr lang="ru-RU" sz="1000" baseline="0" dirty="0" smtClean="0"/>
          </a:p>
          <a:p>
            <a:r>
              <a:rPr lang="ru-RU" sz="1000" baseline="0" dirty="0" smtClean="0"/>
              <a:t>На з этапе  - очные визиты в организации</a:t>
            </a:r>
          </a:p>
          <a:p>
            <a:endParaRPr lang="ru-RU" sz="11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7C2EC3-1A69-4D30-AD04-9461C5A8C7A4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970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000" dirty="0" smtClean="0"/>
              <a:t>Наиболее</a:t>
            </a:r>
            <a:r>
              <a:rPr lang="ru-RU" sz="1000" baseline="0" dirty="0" smtClean="0"/>
              <a:t> содержательная информация была получена в ходе очных визитов. Тогда же мы смогли разъяснить значение критериев и уточнить показатели, которые организации представили в </a:t>
            </a:r>
            <a:r>
              <a:rPr lang="ru-RU" sz="1000" baseline="0" dirty="0" err="1" smtClean="0"/>
              <a:t>самообследовании</a:t>
            </a:r>
            <a:r>
              <a:rPr lang="ru-RU" sz="1000" baseline="0" dirty="0" smtClean="0"/>
              <a:t>. </a:t>
            </a:r>
          </a:p>
          <a:p>
            <a:r>
              <a:rPr lang="ru-RU" sz="1000" baseline="0" dirty="0" smtClean="0"/>
              <a:t>В визитах принимали участие</a:t>
            </a:r>
          </a:p>
          <a:p>
            <a:pPr marL="171450" indent="-171450">
              <a:buFontTx/>
              <a:buChar char="-"/>
            </a:pPr>
            <a:r>
              <a:rPr lang="ru-RU" sz="1000" baseline="0" dirty="0" smtClean="0"/>
              <a:t>Представители ДРП</a:t>
            </a:r>
          </a:p>
          <a:p>
            <a:pPr marL="171450" indent="-171450">
              <a:buFontTx/>
              <a:buChar char="-"/>
            </a:pPr>
            <a:r>
              <a:rPr lang="ru-RU" sz="1000" baseline="0" dirty="0" smtClean="0"/>
              <a:t>Кадровая служба организации</a:t>
            </a:r>
          </a:p>
          <a:p>
            <a:pPr marL="171450" indent="-171450">
              <a:buFontTx/>
              <a:buChar char="-"/>
            </a:pPr>
            <a:r>
              <a:rPr lang="ru-RU" sz="1000" baseline="0" dirty="0" smtClean="0"/>
              <a:t>Руководство кафедры</a:t>
            </a:r>
          </a:p>
          <a:p>
            <a:pPr marL="171450" indent="-171450">
              <a:buFontTx/>
              <a:buChar char="-"/>
            </a:pPr>
            <a:r>
              <a:rPr lang="ru-RU" sz="1000" baseline="0" dirty="0" smtClean="0"/>
              <a:t>Руководство вуза</a:t>
            </a:r>
          </a:p>
          <a:p>
            <a:pPr marL="0" indent="0">
              <a:buFontTx/>
              <a:buNone/>
            </a:pPr>
            <a:r>
              <a:rPr lang="ru-RU" sz="1000" baseline="0" dirty="0" smtClean="0"/>
              <a:t>Уровень представительства был разный. Мы встречались в том числе и с Генеральными директорами, заместителями по науке – заведующими кафедр. Также, обычно в регионах, вместе с предприятием мы посещали вуз. В общении принимали участие ректора университетов. И участие это не было формальным – вопросы, предложения, пожелания  - мы увидели заинтересованность и включенность. 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7C2EC3-1A69-4D30-AD04-9461C5A8C7A4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55449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000" dirty="0" smtClean="0"/>
              <a:t>По</a:t>
            </a:r>
            <a:r>
              <a:rPr lang="ru-RU" sz="1000" baseline="0" dirty="0" smtClean="0"/>
              <a:t> результатам мониторинга было выявлено 47 базовых подразделений, подходящих формально под формат, </a:t>
            </a:r>
            <a:r>
              <a:rPr lang="ru-RU" sz="1000" baseline="0" dirty="0" smtClean="0"/>
              <a:t>определенный </a:t>
            </a:r>
            <a:r>
              <a:rPr lang="ru-RU" sz="1000" baseline="0" dirty="0" smtClean="0"/>
              <a:t>Регламентом.</a:t>
            </a:r>
          </a:p>
          <a:p>
            <a:r>
              <a:rPr lang="ru-RU" sz="1000" baseline="0" dirty="0" smtClean="0"/>
              <a:t>Из 47 подразделений очные визиты прошли на 40 кафедрах. </a:t>
            </a:r>
          </a:p>
          <a:p>
            <a:r>
              <a:rPr lang="ru-RU" sz="1000" baseline="0" dirty="0" smtClean="0"/>
              <a:t>Из 40 кафедр, 7 кафедр не имеют выпуска в отчетный период, поэтому не были учтены в общем рейтинге по выполнению критериев. </a:t>
            </a:r>
            <a:endParaRPr lang="ru-RU" sz="1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1C500-324F-43DB-BEBD-CF585816617E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32694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ru-RU" sz="1000" baseline="0" dirty="0" smtClean="0"/>
              <a:t>Общение было в формате беседы, где мы последовательно проходили все этапы деятельности кафедры, ресурсы (финансовые и человеческие) и результаты деятельности.</a:t>
            </a:r>
          </a:p>
          <a:p>
            <a:pPr marL="0" indent="0">
              <a:buFontTx/>
              <a:buNone/>
            </a:pPr>
            <a:r>
              <a:rPr lang="ru-RU" sz="1000" baseline="0" dirty="0" smtClean="0"/>
              <a:t>В зависимости от того как были организованы процессы приема, обучения, практики на кафедре - определились вполне устойчивые типы базовых кафедр.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7C2EC3-1A69-4D30-AD04-9461C5A8C7A4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80076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sz="1000" dirty="0" smtClean="0"/>
              <a:t>Одна кафедра может относиться</a:t>
            </a:r>
            <a:r>
              <a:rPr lang="ru-RU" sz="1000" baseline="0" dirty="0" smtClean="0"/>
              <a:t> к нескольким типам. </a:t>
            </a:r>
          </a:p>
          <a:p>
            <a:r>
              <a:rPr lang="ru-RU" sz="1000" baseline="0" dirty="0" smtClean="0"/>
              <a:t>Это был наш первый опыт мониторинга и анализа деятельности, поэтому, конечно эта картина должна еще уточняться. </a:t>
            </a:r>
          </a:p>
          <a:p>
            <a:r>
              <a:rPr lang="ru-RU" sz="1000" baseline="0" dirty="0" smtClean="0"/>
              <a:t>Такая классификация уже на первом этапе оказалась полезной. Например, беседую с руководством кафедры КБХА, которая сейчас находится в процессе реорганизации, также как и само предприятие, стала понятна ориентация на подготовку высоко уровня проектантов, что наиболее эффективно делать на кафедре «научного» типа. В этом случае у нас успешный опыт на кафедре Центра Келдыша, который мы и посоветовали изучить коллегам из КБХА. </a:t>
            </a:r>
            <a:endParaRPr lang="ru-RU" sz="1000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7C2EC3-1A69-4D30-AD04-9461C5A8C7A4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79936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000" dirty="0" smtClean="0"/>
              <a:t>Теперь переходим непосредственно к оценке по критериям.  Н</a:t>
            </a:r>
            <a:r>
              <a:rPr lang="ru-RU" sz="1000" baseline="0" dirty="0" smtClean="0"/>
              <a:t>а этом следующем слайде представлена общая статистика по 4 критериям:</a:t>
            </a:r>
          </a:p>
          <a:p>
            <a:pPr marL="228600" indent="-228600">
              <a:buAutoNum type="arabicPeriod"/>
            </a:pPr>
            <a:r>
              <a:rPr lang="ru-RU" sz="1000" baseline="0" dirty="0" smtClean="0"/>
              <a:t>По выполнению показателей критериев – по каждому в отдельности и в целом по критерию.</a:t>
            </a:r>
          </a:p>
          <a:p>
            <a:pPr marL="228600" indent="-228600">
              <a:buAutoNum type="arabicPeriod"/>
            </a:pPr>
            <a:r>
              <a:rPr lang="ru-RU" sz="1000" baseline="0" dirty="0" smtClean="0"/>
              <a:t>По их применимости и </a:t>
            </a:r>
            <a:r>
              <a:rPr lang="ru-RU" sz="1000" baseline="0" dirty="0" err="1" smtClean="0"/>
              <a:t>валидности</a:t>
            </a:r>
            <a:r>
              <a:rPr lang="ru-RU" sz="1000" baseline="0" dirty="0" smtClean="0"/>
              <a:t> – то, как на самом деле удалось оценить по этому критерию</a:t>
            </a:r>
          </a:p>
          <a:p>
            <a:pPr marL="228600" indent="-228600">
              <a:buAutoNum type="arabicPeriod"/>
            </a:pPr>
            <a:endParaRPr lang="ru-RU" sz="1000" baseline="0" dirty="0" smtClean="0"/>
          </a:p>
          <a:p>
            <a:pPr marL="0" indent="0">
              <a:buNone/>
            </a:pPr>
            <a:r>
              <a:rPr lang="ru-RU" sz="1000" baseline="0" dirty="0" smtClean="0"/>
              <a:t>1-й критерий – КАЧЕСТВО ПРОГРАММ</a:t>
            </a:r>
          </a:p>
          <a:p>
            <a:pPr marL="0" indent="0">
              <a:buNone/>
            </a:pPr>
            <a:r>
              <a:rPr lang="ru-RU" sz="1000" baseline="0" dirty="0" smtClean="0"/>
              <a:t>Возможно, для приоритетных задач СПК, показатели 1.1. и 1.2. этого критерия являются существенными, так как касаются связи с профессиональным стандартами. Как видим эти показатели невысоки. По этим критериям приходилось много разъяснять, что такое </a:t>
            </a:r>
            <a:r>
              <a:rPr lang="ru-RU" sz="1000" baseline="0" dirty="0" err="1" smtClean="0"/>
              <a:t>профстандарты</a:t>
            </a:r>
            <a:r>
              <a:rPr lang="ru-RU" sz="1000" baseline="0" dirty="0" smtClean="0"/>
              <a:t> и ПОА. </a:t>
            </a:r>
          </a:p>
          <a:p>
            <a:pPr marL="0" indent="0">
              <a:buNone/>
            </a:pPr>
            <a:endParaRPr lang="ru-RU" sz="1000" baseline="0" dirty="0" smtClean="0"/>
          </a:p>
          <a:p>
            <a:pPr marL="0" indent="0">
              <a:buNone/>
            </a:pPr>
            <a:r>
              <a:rPr lang="ru-RU" sz="1000" baseline="0" dirty="0" smtClean="0"/>
              <a:t>Зеленый цвет 1 и 2 критериев означает, что проблем с их оценкой не возникло. </a:t>
            </a:r>
          </a:p>
          <a:p>
            <a:pPr marL="0" indent="0">
              <a:buNone/>
            </a:pPr>
            <a:r>
              <a:rPr lang="ru-RU" sz="1000" baseline="0" dirty="0" smtClean="0"/>
              <a:t>Критерий 1.3.  - желтый – требует уточнения формулировок. Не однозначно понималась фраза « по научным направлениям предприятия».</a:t>
            </a:r>
          </a:p>
          <a:p>
            <a:pPr marL="0" indent="0">
              <a:buNone/>
            </a:pPr>
            <a:endParaRPr lang="ru-RU" sz="1000" baseline="0" dirty="0" smtClean="0"/>
          </a:p>
          <a:p>
            <a:pPr marL="0" indent="0">
              <a:buNone/>
            </a:pPr>
            <a:r>
              <a:rPr lang="ru-RU" sz="1000" baseline="0" dirty="0" smtClean="0"/>
              <a:t>2 критерий – Квалификация ППС. Выполнение высокое. Но параметр 2.3. вызвал трудности при оценке.  Для совместителей на предприятии он был не </a:t>
            </a:r>
            <a:r>
              <a:rPr lang="ru-RU" sz="1000" baseline="0" dirty="0" err="1" smtClean="0"/>
              <a:t>релевантен</a:t>
            </a:r>
            <a:r>
              <a:rPr lang="ru-RU" sz="1000" baseline="0" dirty="0" smtClean="0"/>
              <a:t>. Для работников Вуза – сложно официально пройти повышение квалификации на предприятии, так как предприятие не может выдать </a:t>
            </a:r>
            <a:r>
              <a:rPr lang="ru-RU" sz="1000" baseline="0" dirty="0" err="1" smtClean="0"/>
              <a:t>св</a:t>
            </a:r>
            <a:r>
              <a:rPr lang="ru-RU" sz="1000" baseline="0" dirty="0" smtClean="0"/>
              <a:t>-во. </a:t>
            </a:r>
          </a:p>
          <a:p>
            <a:pPr marL="0" indent="0">
              <a:buNone/>
            </a:pPr>
            <a:endParaRPr lang="ru-RU" baseline="0" dirty="0" smtClean="0"/>
          </a:p>
          <a:p>
            <a:pPr marL="0" indent="0">
              <a:buNone/>
            </a:pPr>
            <a:endParaRPr lang="ru-RU" baseline="0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7C2EC3-1A69-4D30-AD04-9461C5A8C7A4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71849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000" dirty="0" smtClean="0"/>
              <a:t>3-й критерий</a:t>
            </a:r>
          </a:p>
          <a:p>
            <a:r>
              <a:rPr lang="ru-RU" sz="1000" dirty="0" smtClean="0"/>
              <a:t>П. 3.1. – то, что осталось незаполненным у многих кафедр Вузы не смогли дать</a:t>
            </a:r>
            <a:r>
              <a:rPr lang="ru-RU" sz="1000" baseline="0" dirty="0" smtClean="0"/>
              <a:t> информацию</a:t>
            </a:r>
          </a:p>
          <a:p>
            <a:r>
              <a:rPr lang="ru-RU" sz="1000" baseline="0" dirty="0" smtClean="0"/>
              <a:t>П. 3.2 – критерий нулевой у всех, так как на сегодня пройти независимую оценку негде. </a:t>
            </a:r>
          </a:p>
          <a:p>
            <a:endParaRPr lang="ru-RU" sz="1000" baseline="0" dirty="0" smtClean="0"/>
          </a:p>
          <a:p>
            <a:r>
              <a:rPr lang="ru-RU" sz="1000" baseline="0" dirty="0" smtClean="0"/>
              <a:t>4 критерий</a:t>
            </a:r>
          </a:p>
          <a:p>
            <a:r>
              <a:rPr lang="ru-RU" sz="1000" baseline="0" dirty="0" smtClean="0"/>
              <a:t>При разработке критериев, мы определяли трудоустройство, как приоритетный показатель при оценке эффективности. Возможно, это стоит учесть сейчас при выборе наиболее эффективной кафедры. </a:t>
            </a:r>
          </a:p>
          <a:p>
            <a:endParaRPr lang="ru-RU" sz="1000" baseline="0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7C2EC3-1A69-4D30-AD04-9461C5A8C7A4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82363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000" dirty="0" smtClean="0"/>
              <a:t>Таким образом,</a:t>
            </a:r>
            <a:r>
              <a:rPr lang="ru-RU" sz="1000" baseline="0" dirty="0" smtClean="0"/>
              <a:t> проводя оценку мы получили цифровые показатели выполнения 13 критериев по 40 кафедрам.  Вы видите её на экране. </a:t>
            </a:r>
          </a:p>
          <a:p>
            <a:r>
              <a:rPr lang="ru-RU" sz="1000" baseline="0" dirty="0" smtClean="0"/>
              <a:t>Подробный расклад по критериям и параметрам представлен  в распечатке.  Там видно, что даже тех кто набрал 11 и 10  баллов есть не выполнение показателя трудоустройства. </a:t>
            </a:r>
          </a:p>
          <a:p>
            <a:r>
              <a:rPr lang="ru-RU" sz="1000" baseline="0" dirty="0" smtClean="0"/>
              <a:t>Одновременно видны и те организации, которые являются лидерами в части применения ПС. Их мало и они вышли в лидеры во многом благодаря выполнению именно критериев, связанных с ПС. </a:t>
            </a:r>
          </a:p>
          <a:p>
            <a:r>
              <a:rPr lang="ru-RU" sz="1000" baseline="0" dirty="0" smtClean="0"/>
              <a:t>Одна программа получила ПОА. </a:t>
            </a:r>
            <a:endParaRPr lang="ru-RU" sz="1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7C2EC3-1A69-4D30-AD04-9461C5A8C7A4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6689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02415" y="7221893"/>
            <a:ext cx="542163" cy="328451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 sz="1400" b="1">
                <a:solidFill>
                  <a:srgbClr val="00599C"/>
                </a:solidFill>
              </a:defRPr>
            </a:lvl1pPr>
          </a:lstStyle>
          <a:p>
            <a:r>
              <a:rPr lang="en-US" dirty="0"/>
              <a:t>1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85366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5062" y="402483"/>
            <a:ext cx="9221689" cy="1461188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735062" y="7006699"/>
            <a:ext cx="2405658" cy="402483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541663" y="7006699"/>
            <a:ext cx="3608487" cy="402483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Все права на данный материал принадлежат Госкорпорации "Роскосмос". Копирование, тиражирование и какое-либо использование данного материала целиком или полностью без письменного разрешения Госкорпорации "Роскосмос" - запрещено.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8B954-1A97-4058-B670-A238466B588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38402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735062" y="7006699"/>
            <a:ext cx="2405658" cy="402483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541663" y="7006699"/>
            <a:ext cx="3608487" cy="402483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Все права на данный материал принадлежат Госкорпорации "Роскосмос". Копирование, тиражирование и какое-либо использование данного материала целиком или полностью без письменного разрешения Госкорпорации "Роскосмос" - запрещено.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8B954-1A97-4058-B670-A238466B588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81052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0699423" cy="950978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7403348"/>
            <a:ext cx="10691813" cy="30470"/>
          </a:xfrm>
          <a:prstGeom prst="rect">
            <a:avLst/>
          </a:prstGeom>
        </p:spPr>
      </p:pic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002415" y="7221893"/>
            <a:ext cx="542163" cy="328451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 sz="1400" b="1">
                <a:solidFill>
                  <a:srgbClr val="00599C"/>
                </a:solidFill>
              </a:defRPr>
            </a:lvl1pPr>
          </a:lstStyle>
          <a:p>
            <a:r>
              <a:rPr lang="en-US" dirty="0"/>
              <a:t>1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21841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hf sldNum="0" hdr="0" dt="0"/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0691813" cy="7559675"/>
          </a:xfrm>
          <a:prstGeom prst="rect">
            <a:avLst/>
          </a:prstGeom>
          <a:solidFill>
            <a:srgbClr val="0059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8756" y="1684697"/>
            <a:ext cx="6114300" cy="1267971"/>
          </a:xfrm>
          <a:prstGeom prst="rect">
            <a:avLst/>
          </a:prstGeom>
        </p:spPr>
      </p:pic>
      <p:cxnSp>
        <p:nvCxnSpPr>
          <p:cNvPr id="6" name="Прямая соединительная линия 5"/>
          <p:cNvCxnSpPr/>
          <p:nvPr/>
        </p:nvCxnSpPr>
        <p:spPr>
          <a:xfrm>
            <a:off x="2288756" y="3101419"/>
            <a:ext cx="6278252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2288756" y="3263249"/>
            <a:ext cx="6278252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747034" y="3864677"/>
            <a:ext cx="749763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cap="all" dirty="0" smtClean="0">
                <a:solidFill>
                  <a:schemeClr val="bg1"/>
                </a:solidFill>
              </a:rPr>
              <a:t>МОНИТОРИНГ деятельности </a:t>
            </a:r>
          </a:p>
          <a:p>
            <a:pPr algn="ctr"/>
            <a:r>
              <a:rPr lang="ru-RU" sz="2400" cap="all" dirty="0" smtClean="0">
                <a:solidFill>
                  <a:schemeClr val="bg1"/>
                </a:solidFill>
              </a:rPr>
              <a:t>«базовых кафедр» организаций РКП в 2017 году: </a:t>
            </a:r>
          </a:p>
          <a:p>
            <a:pPr algn="ctr"/>
            <a:r>
              <a:rPr lang="ru-RU" sz="2400" cap="all" dirty="0" smtClean="0">
                <a:solidFill>
                  <a:schemeClr val="bg1"/>
                </a:solidFill>
              </a:rPr>
              <a:t> итоги и перспективы</a:t>
            </a:r>
            <a:endParaRPr lang="ru-RU" sz="2400" b="1" cap="all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112327" y="5801682"/>
            <a:ext cx="512484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2000" i="1" dirty="0" smtClean="0">
                <a:solidFill>
                  <a:schemeClr val="bg1"/>
                </a:solidFill>
              </a:rPr>
              <a:t>Фомина О.Э.,</a:t>
            </a:r>
            <a:endParaRPr lang="ru-RU" sz="2000" i="1" dirty="0" smtClean="0">
              <a:solidFill>
                <a:schemeClr val="bg1"/>
              </a:solidFill>
            </a:endParaRPr>
          </a:p>
          <a:p>
            <a:pPr algn="r"/>
            <a:r>
              <a:rPr lang="ru-RU" sz="2000" i="1" dirty="0" smtClean="0">
                <a:solidFill>
                  <a:schemeClr val="bg1"/>
                </a:solidFill>
              </a:rPr>
              <a:t>Заместитель директора Департамента</a:t>
            </a:r>
          </a:p>
          <a:p>
            <a:pPr algn="r"/>
            <a:r>
              <a:rPr lang="ru-RU" sz="2000" i="1" dirty="0" smtClean="0">
                <a:solidFill>
                  <a:schemeClr val="bg1"/>
                </a:solidFill>
              </a:rPr>
              <a:t>развития </a:t>
            </a:r>
            <a:r>
              <a:rPr lang="ru-RU" sz="2000" i="1" dirty="0" smtClean="0">
                <a:solidFill>
                  <a:schemeClr val="bg1"/>
                </a:solidFill>
              </a:rPr>
              <a:t>персонала  </a:t>
            </a:r>
          </a:p>
          <a:p>
            <a:pPr algn="r"/>
            <a:r>
              <a:rPr lang="ru-RU" sz="2000" i="1" dirty="0" smtClean="0">
                <a:solidFill>
                  <a:schemeClr val="bg1"/>
                </a:solidFill>
              </a:rPr>
              <a:t>Госкорпорации «Роскосмос»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479343" y="6417235"/>
            <a:ext cx="253538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i="1" dirty="0">
                <a:solidFill>
                  <a:schemeClr val="bg1"/>
                </a:solidFill>
              </a:rPr>
              <a:t>г</a:t>
            </a:r>
            <a:r>
              <a:rPr lang="ru-RU" sz="2000" i="1" dirty="0" smtClean="0">
                <a:solidFill>
                  <a:schemeClr val="bg1"/>
                </a:solidFill>
              </a:rPr>
              <a:t>. Алушта</a:t>
            </a:r>
          </a:p>
          <a:p>
            <a:r>
              <a:rPr lang="ru-RU" sz="2000" i="1" dirty="0" smtClean="0">
                <a:solidFill>
                  <a:schemeClr val="bg1"/>
                </a:solidFill>
              </a:rPr>
              <a:t>Сентябрь 2017г.</a:t>
            </a:r>
            <a:endParaRPr lang="ru-RU" sz="2000" i="1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63164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>
          <a:xfrm>
            <a:off x="233680" y="7030719"/>
            <a:ext cx="10556239" cy="378463"/>
          </a:xfrm>
        </p:spPr>
        <p:txBody>
          <a:bodyPr/>
          <a:lstStyle/>
          <a:p>
            <a:r>
              <a:rPr lang="ru-RU" sz="1000" dirty="0" smtClean="0"/>
              <a:t>Все права на данный материал принадлежат </a:t>
            </a:r>
            <a:r>
              <a:rPr lang="ru-RU" sz="1000" dirty="0" err="1" smtClean="0"/>
              <a:t>Госкорпорации</a:t>
            </a:r>
            <a:r>
              <a:rPr lang="ru-RU" sz="1000" dirty="0" smtClean="0"/>
              <a:t> "</a:t>
            </a:r>
            <a:r>
              <a:rPr lang="ru-RU" sz="1000" dirty="0" err="1" smtClean="0"/>
              <a:t>Роскосмос</a:t>
            </a:r>
            <a:r>
              <a:rPr lang="ru-RU" sz="1000" dirty="0" smtClean="0"/>
              <a:t>". Копирование, тиражирование и какое-либо использование данного материала целиком или полностью без письменного разрешения </a:t>
            </a:r>
            <a:r>
              <a:rPr lang="ru-RU" sz="1000" dirty="0" err="1" smtClean="0"/>
              <a:t>Госкорпорации</a:t>
            </a:r>
            <a:r>
              <a:rPr lang="ru-RU" sz="1000" dirty="0" smtClean="0"/>
              <a:t> "</a:t>
            </a:r>
            <a:r>
              <a:rPr lang="ru-RU" sz="1000" dirty="0" err="1" smtClean="0"/>
              <a:t>Роскосмос</a:t>
            </a:r>
            <a:r>
              <a:rPr lang="ru-RU" sz="1000" dirty="0" smtClean="0"/>
              <a:t>" - запрещено.</a:t>
            </a:r>
            <a:endParaRPr lang="ru-RU" sz="10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33680" y="1236890"/>
            <a:ext cx="10251440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Arial Narrow" panose="020B0606020202030204" pitchFamily="34" charset="0"/>
              </a:rPr>
              <a:t>ДОПОЛНИТЕЛЬНЫЕ ХАРАКТЕРИСТИКИ ДЕЯТЕЛЬНОСТИ КАФЕДРЫ, ВЫЯВЛЕННЫЕ В ХОДЕ МОНИТОРИНГА </a:t>
            </a:r>
          </a:p>
          <a:p>
            <a:r>
              <a:rPr lang="ru-RU" sz="2400" dirty="0" smtClean="0">
                <a:latin typeface="Arial Narrow" panose="020B0606020202030204" pitchFamily="34" charset="0"/>
              </a:rPr>
              <a:t>(могут учитываться при корректировке показателей):</a:t>
            </a:r>
          </a:p>
          <a:p>
            <a:endParaRPr lang="ru-RU" sz="2400" u="sng" dirty="0">
              <a:solidFill>
                <a:srgbClr val="FF0000"/>
              </a:solidFill>
              <a:latin typeface="Arial Narrow" panose="020B0606020202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000" u="sng" dirty="0">
                <a:latin typeface="Arial Narrow" panose="020B0606020202030204" pitchFamily="34" charset="0"/>
              </a:rPr>
              <a:t>Вовлеченность руководителя организации в деятельность кафедры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000" u="sng" dirty="0">
                <a:latin typeface="Arial Narrow" panose="020B0606020202030204" pitchFamily="34" charset="0"/>
              </a:rPr>
              <a:t>Эффективность использования ресурса кафедры головной организацией</a:t>
            </a:r>
            <a:r>
              <a:rPr lang="en-US" sz="2000" u="sng" dirty="0" smtClean="0">
                <a:latin typeface="Arial Narrow" panose="020B0606020202030204" pitchFamily="34" charset="0"/>
              </a:rPr>
              <a:t>/</a:t>
            </a:r>
            <a:r>
              <a:rPr lang="ru-RU" sz="2000" u="sng" dirty="0" smtClean="0">
                <a:latin typeface="Arial Narrow" panose="020B0606020202030204" pitchFamily="34" charset="0"/>
              </a:rPr>
              <a:t>руководством холдинга</a:t>
            </a:r>
            <a:endParaRPr lang="ru-RU" sz="2000" u="sng" dirty="0">
              <a:latin typeface="Arial Narrow" panose="020B0606020202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000" dirty="0">
                <a:latin typeface="Arial Narrow" panose="020B0606020202030204" pitchFamily="34" charset="0"/>
              </a:rPr>
              <a:t>Качество взаимодействия «кадры-</a:t>
            </a:r>
            <a:r>
              <a:rPr lang="ru-RU" sz="2000" dirty="0" err="1">
                <a:latin typeface="Arial Narrow" panose="020B0606020202030204" pitchFamily="34" charset="0"/>
              </a:rPr>
              <a:t>зав.кафедрой</a:t>
            </a:r>
            <a:r>
              <a:rPr lang="ru-RU" sz="2000" dirty="0">
                <a:latin typeface="Arial Narrow" panose="020B0606020202030204" pitchFamily="34" charset="0"/>
              </a:rPr>
              <a:t>-вуз»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Arial Narrow" panose="020B0606020202030204" pitchFamily="34" charset="0"/>
              </a:rPr>
              <a:t>Объем деятельности по оказанию внешних услуг (хоз. </a:t>
            </a:r>
            <a:r>
              <a:rPr lang="ru-RU" sz="2000" dirty="0">
                <a:latin typeface="Arial Narrow" panose="020B0606020202030204" pitchFamily="34" charset="0"/>
              </a:rPr>
              <a:t>д</a:t>
            </a:r>
            <a:r>
              <a:rPr lang="ru-RU" sz="2000" dirty="0" smtClean="0">
                <a:latin typeface="Arial Narrow" panose="020B0606020202030204" pitchFamily="34" charset="0"/>
              </a:rPr>
              <a:t>оговорам, НИР</a:t>
            </a:r>
            <a:r>
              <a:rPr lang="en-US" sz="2000" dirty="0" smtClean="0">
                <a:latin typeface="Arial Narrow" panose="020B0606020202030204" pitchFamily="34" charset="0"/>
              </a:rPr>
              <a:t>/</a:t>
            </a:r>
            <a:r>
              <a:rPr lang="ru-RU" sz="2000" dirty="0" smtClean="0">
                <a:latin typeface="Arial Narrow" panose="020B0606020202030204" pitchFamily="34" charset="0"/>
              </a:rPr>
              <a:t>НИОКР)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Arial Narrow" panose="020B0606020202030204" pitchFamily="34" charset="0"/>
              </a:rPr>
              <a:t>Качество сетевого взаимодействие с другими базовыми кафедрами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Arial Narrow" panose="020B0606020202030204" pitchFamily="34" charset="0"/>
              </a:rPr>
              <a:t>Объем издания учебно-методической литературы специалистами предприятия – сотрудниками кафедры (учебники, монографии)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Arial Narrow" panose="020B0606020202030204" pitchFamily="34" charset="0"/>
              </a:rPr>
              <a:t>Наличие статей в операционном бюджете на деятельность кафедры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Arial Narrow" panose="020B0606020202030204" pitchFamily="34" charset="0"/>
              </a:rPr>
              <a:t>Наличие информации о кафедре на сайте вуза и предприятия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Arial Narrow" panose="020B0606020202030204" pitchFamily="34" charset="0"/>
                <a:ea typeface="Times New Roman" panose="02020603050405020304" pitchFamily="18" charset="0"/>
              </a:rPr>
              <a:t>Наличие в вузе лабораторий, созданных под задачи базовых кафедр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Arial Narrow" panose="020B0606020202030204" pitchFamily="34" charset="0"/>
                <a:ea typeface="Times New Roman" panose="02020603050405020304" pitchFamily="18" charset="0"/>
              </a:rPr>
              <a:t>Создание молодежных коллективов (отделов) из числа выпускников базовых кафедр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473719" y="180088"/>
            <a:ext cx="52180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ru-RU" sz="2400" b="1" dirty="0" smtClean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ДОПОЛНИТЕЛЬНЫЕ ХАРАКТЕРИСТИКИ</a:t>
            </a:r>
            <a:endParaRPr lang="ru-RU" sz="2400" b="1" dirty="0">
              <a:solidFill>
                <a:schemeClr val="bg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6592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>
          <a:xfrm>
            <a:off x="233680" y="7030719"/>
            <a:ext cx="10556239" cy="378463"/>
          </a:xfrm>
        </p:spPr>
        <p:txBody>
          <a:bodyPr/>
          <a:lstStyle/>
          <a:p>
            <a:r>
              <a:rPr lang="ru-RU" sz="1000" dirty="0" smtClean="0"/>
              <a:t>Все права на данный материал принадлежат </a:t>
            </a:r>
            <a:r>
              <a:rPr lang="ru-RU" sz="1000" dirty="0" err="1" smtClean="0"/>
              <a:t>Госкорпорации</a:t>
            </a:r>
            <a:r>
              <a:rPr lang="ru-RU" sz="1000" dirty="0" smtClean="0"/>
              <a:t> "</a:t>
            </a:r>
            <a:r>
              <a:rPr lang="ru-RU" sz="1000" dirty="0" err="1" smtClean="0"/>
              <a:t>Роскосмос</a:t>
            </a:r>
            <a:r>
              <a:rPr lang="ru-RU" sz="1000" dirty="0" smtClean="0"/>
              <a:t>". Копирование, тиражирование и какое-либо использование данного материала целиком или полностью без письменного разрешения </a:t>
            </a:r>
            <a:r>
              <a:rPr lang="ru-RU" sz="1000" dirty="0" err="1" smtClean="0"/>
              <a:t>Госкорпорации</a:t>
            </a:r>
            <a:r>
              <a:rPr lang="ru-RU" sz="1000" dirty="0" smtClean="0"/>
              <a:t> "</a:t>
            </a:r>
            <a:r>
              <a:rPr lang="ru-RU" sz="1000" dirty="0" err="1" smtClean="0"/>
              <a:t>Роскосмос</a:t>
            </a:r>
            <a:r>
              <a:rPr lang="ru-RU" sz="1000" dirty="0" smtClean="0"/>
              <a:t>" - запрещено.</a:t>
            </a:r>
            <a:endParaRPr lang="ru-RU" sz="10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51026" y="1287690"/>
            <a:ext cx="9502014" cy="615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ru-RU" sz="2000" dirty="0" smtClean="0">
                <a:latin typeface="Arial Narrow" panose="020B0606020202030204" pitchFamily="34" charset="0"/>
              </a:rPr>
              <a:t>Проблема выполнения показателей эффективности кафедры (для университетов со статусом НИУ) по публикационной активности в международных изданиях (</a:t>
            </a:r>
            <a:r>
              <a:rPr lang="en-US" sz="2000" dirty="0" smtClean="0">
                <a:latin typeface="Arial Narrow" panose="020B0606020202030204" pitchFamily="34" charset="0"/>
              </a:rPr>
              <a:t>Web of Science, Scopus)</a:t>
            </a:r>
            <a:endParaRPr lang="ru-RU" sz="2000" dirty="0" smtClean="0">
              <a:latin typeface="Arial Narrow" panose="020B0606020202030204" pitchFamily="34" charset="0"/>
            </a:endParaRPr>
          </a:p>
          <a:p>
            <a:endParaRPr lang="en-US" sz="2000" dirty="0" smtClean="0">
              <a:latin typeface="Arial Narrow" panose="020B0606020202030204" pitchFamily="34" charset="0"/>
            </a:endParaRPr>
          </a:p>
          <a:p>
            <a:pPr marL="342900" indent="-342900">
              <a:buAutoNum type="arabicPeriod" startAt="2"/>
            </a:pPr>
            <a:r>
              <a:rPr lang="ru-RU" sz="2000" dirty="0" smtClean="0">
                <a:latin typeface="Arial Narrow" panose="020B0606020202030204" pitchFamily="34" charset="0"/>
              </a:rPr>
              <a:t>Проблема бюджетирования расходов на деятельность кафедры по следующим статьям:</a:t>
            </a:r>
          </a:p>
          <a:p>
            <a:pPr lvl="1"/>
            <a:r>
              <a:rPr lang="ru-RU" sz="2000" dirty="0" smtClean="0">
                <a:latin typeface="Arial Narrow" panose="020B0606020202030204" pitchFamily="34" charset="0"/>
              </a:rPr>
              <a:t>̶  стипендии студентам</a:t>
            </a:r>
          </a:p>
          <a:p>
            <a:pPr lvl="1"/>
            <a:r>
              <a:rPr lang="ru-RU" sz="2000" dirty="0" smtClean="0">
                <a:latin typeface="Arial Narrow" panose="020B0606020202030204" pitchFamily="34" charset="0"/>
              </a:rPr>
              <a:t>̶  доплата преподавателям- работникам предприятия</a:t>
            </a:r>
          </a:p>
          <a:p>
            <a:pPr lvl="1"/>
            <a:r>
              <a:rPr lang="ru-RU" sz="2000" dirty="0" smtClean="0">
                <a:latin typeface="Arial Narrow" panose="020B0606020202030204" pitchFamily="34" charset="0"/>
              </a:rPr>
              <a:t>̶  участие в научных конференциях</a:t>
            </a:r>
          </a:p>
          <a:p>
            <a:pPr lvl="1"/>
            <a:r>
              <a:rPr lang="ru-RU" sz="2000" dirty="0" smtClean="0">
                <a:latin typeface="Arial Narrow" panose="020B0606020202030204" pitchFamily="34" charset="0"/>
              </a:rPr>
              <a:t>̶  издание учебников</a:t>
            </a:r>
            <a:r>
              <a:rPr lang="en-US" sz="2000" dirty="0" smtClean="0">
                <a:latin typeface="Arial Narrow" panose="020B0606020202030204" pitchFamily="34" charset="0"/>
              </a:rPr>
              <a:t>/</a:t>
            </a:r>
            <a:r>
              <a:rPr lang="ru-RU" sz="2000" dirty="0" smtClean="0">
                <a:latin typeface="Arial Narrow" panose="020B0606020202030204" pitchFamily="34" charset="0"/>
              </a:rPr>
              <a:t>монографий по материалам специальных дисциплин</a:t>
            </a:r>
          </a:p>
          <a:p>
            <a:pPr lvl="1"/>
            <a:r>
              <a:rPr lang="ru-RU" sz="2000" dirty="0" smtClean="0">
                <a:latin typeface="Arial Narrow" panose="020B0606020202030204" pitchFamily="34" charset="0"/>
              </a:rPr>
              <a:t>̶  приобретение лицензионного программного обеспечения (САПР)</a:t>
            </a:r>
          </a:p>
          <a:p>
            <a:pPr lvl="1"/>
            <a:endParaRPr lang="ru-RU" sz="2000" dirty="0" smtClean="0">
              <a:latin typeface="Arial Narrow" panose="020B0606020202030204" pitchFamily="34" charset="0"/>
            </a:endParaRPr>
          </a:p>
          <a:p>
            <a:r>
              <a:rPr lang="ru-RU" sz="2000" dirty="0" smtClean="0">
                <a:latin typeface="Arial Narrow" panose="020B0606020202030204" pitchFamily="34" charset="0"/>
              </a:rPr>
              <a:t>3. Отсутствие единой отраслевой информационной базы по научной и образовательной деятельности кафедр. Даст возможность организации сетевого обучения (программы магистратуры), стажировок преподавателей, специализированных отраслевых программ повышения квалификации.</a:t>
            </a:r>
          </a:p>
          <a:p>
            <a:pPr lvl="1"/>
            <a:endParaRPr lang="ru-RU" sz="2000" dirty="0">
              <a:latin typeface="Arial Narrow" panose="020B0606020202030204" pitchFamily="34" charset="0"/>
            </a:endParaRPr>
          </a:p>
          <a:p>
            <a:pPr lvl="1"/>
            <a:endParaRPr lang="ru-RU" sz="2000" dirty="0" smtClean="0">
              <a:latin typeface="Arial Narrow" panose="020B0606020202030204" pitchFamily="34" charset="0"/>
            </a:endParaRPr>
          </a:p>
          <a:p>
            <a:pPr lvl="1"/>
            <a:endParaRPr lang="ru-RU" sz="2000" dirty="0" smtClean="0">
              <a:latin typeface="Arial Narrow" panose="020B0606020202030204" pitchFamily="34" charset="0"/>
            </a:endParaRPr>
          </a:p>
          <a:p>
            <a:endParaRPr lang="ru-RU" dirty="0"/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810347" y="98808"/>
            <a:ext cx="48814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ru-RU" sz="2400" b="1" dirty="0" smtClean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ВОПРОСЫ. ПРОБЛЕМЫ. ОЖИДАНИЯ</a:t>
            </a:r>
            <a:endParaRPr lang="ru-RU" sz="2400" b="1" dirty="0">
              <a:solidFill>
                <a:schemeClr val="bg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75032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>
          <a:xfrm>
            <a:off x="233680" y="7030719"/>
            <a:ext cx="10556239" cy="378463"/>
          </a:xfrm>
        </p:spPr>
        <p:txBody>
          <a:bodyPr/>
          <a:lstStyle/>
          <a:p>
            <a:r>
              <a:rPr lang="ru-RU" sz="1000" dirty="0" smtClean="0"/>
              <a:t>Все права на данный материал принадлежат </a:t>
            </a:r>
            <a:r>
              <a:rPr lang="ru-RU" sz="1000" dirty="0" err="1" smtClean="0"/>
              <a:t>Госкорпорации</a:t>
            </a:r>
            <a:r>
              <a:rPr lang="ru-RU" sz="1000" dirty="0" smtClean="0"/>
              <a:t> "</a:t>
            </a:r>
            <a:r>
              <a:rPr lang="ru-RU" sz="1000" dirty="0" err="1" smtClean="0"/>
              <a:t>Роскосмос</a:t>
            </a:r>
            <a:r>
              <a:rPr lang="ru-RU" sz="1000" dirty="0" smtClean="0"/>
              <a:t>". Копирование, тиражирование и какое-либо использование данного материала целиком или полностью без письменного разрешения </a:t>
            </a:r>
            <a:r>
              <a:rPr lang="ru-RU" sz="1000" dirty="0" err="1" smtClean="0"/>
              <a:t>Госкорпорации</a:t>
            </a:r>
            <a:r>
              <a:rPr lang="ru-RU" sz="1000" dirty="0" smtClean="0"/>
              <a:t> "</a:t>
            </a:r>
            <a:r>
              <a:rPr lang="ru-RU" sz="1000" dirty="0" err="1" smtClean="0"/>
              <a:t>Роскосмос</a:t>
            </a:r>
            <a:r>
              <a:rPr lang="ru-RU" sz="1000" dirty="0" smtClean="0"/>
              <a:t>" - запрещено.</a:t>
            </a:r>
            <a:endParaRPr lang="ru-RU" sz="10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01600" y="1287690"/>
            <a:ext cx="1025144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107452" y="180088"/>
            <a:ext cx="25843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ru-RU" sz="2400" b="1" dirty="0" smtClean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ПРОЕКТ РЕШЕНИЯ</a:t>
            </a:r>
            <a:endParaRPr lang="ru-RU" sz="2400" b="1" dirty="0">
              <a:solidFill>
                <a:schemeClr val="bg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27485" y="1456967"/>
            <a:ext cx="9368627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buFont typeface="+mj-lt"/>
              <a:buAutoNum type="arabicPeriod"/>
              <a:tabLst>
                <a:tab pos="589280" algn="l"/>
              </a:tabLst>
            </a:pPr>
            <a:r>
              <a:rPr lang="ru-RU" dirty="0">
                <a:latin typeface="Arial Narrow" panose="020B0606020202030204" pitchFamily="34" charset="0"/>
                <a:ea typeface="Times New Roman" panose="02020603050405020304" pitchFamily="18" charset="0"/>
              </a:rPr>
              <a:t>Признать кафедру ____________ наиболее эффективной кафедрой </a:t>
            </a:r>
            <a:r>
              <a:rPr lang="ru-RU" dirty="0" smtClean="0">
                <a:latin typeface="Arial Narrow" panose="020B0606020202030204" pitchFamily="34" charset="0"/>
                <a:ea typeface="Times New Roman" panose="02020603050405020304" pitchFamily="18" charset="0"/>
              </a:rPr>
              <a:t>организаций РКП </a:t>
            </a:r>
            <a:r>
              <a:rPr lang="ru-RU" dirty="0">
                <a:latin typeface="Arial Narrow" panose="020B0606020202030204" pitchFamily="34" charset="0"/>
                <a:ea typeface="Times New Roman" panose="02020603050405020304" pitchFamily="18" charset="0"/>
              </a:rPr>
              <a:t>по результатам мониторинга 2017 года. </a:t>
            </a:r>
            <a:endParaRPr lang="ru-RU" dirty="0">
              <a:latin typeface="Arial Narrow" panose="020B0606020202030204" pitchFamily="34" charset="0"/>
            </a:endParaRPr>
          </a:p>
          <a:p>
            <a:pPr marL="450215" algn="just"/>
            <a:r>
              <a:rPr lang="ru-RU" dirty="0">
                <a:latin typeface="Arial Narrow" panose="020B0606020202030204" pitchFamily="34" charset="0"/>
                <a:ea typeface="Times New Roman" panose="02020603050405020304" pitchFamily="18" charset="0"/>
              </a:rPr>
              <a:t> </a:t>
            </a:r>
            <a:endParaRPr lang="ru-RU" dirty="0">
              <a:latin typeface="Arial Narrow" panose="020B0606020202030204" pitchFamily="34" charset="0"/>
            </a:endParaRPr>
          </a:p>
          <a:p>
            <a:pPr lvl="0" algn="just">
              <a:tabLst>
                <a:tab pos="589280" algn="l"/>
              </a:tabLst>
            </a:pPr>
            <a:r>
              <a:rPr lang="ru-RU" dirty="0" smtClean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2.  Департаменту 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развития персонала:</a:t>
            </a:r>
            <a:endParaRPr lang="ru-RU" dirty="0"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	подготовить 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перечень рекомендаций (предложений) по итогам мониторинга деятельности </a:t>
            </a:r>
            <a:r>
              <a:rPr lang="ru-RU" dirty="0" smtClean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базовых 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кафедр и направить его в организации РКП, вузы и Министерство образования и </a:t>
            </a:r>
            <a:r>
              <a:rPr lang="ru-RU" dirty="0" smtClean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	науки 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Российской Федерации</a:t>
            </a:r>
            <a:r>
              <a:rPr lang="ru-RU" dirty="0" smtClean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.  </a:t>
            </a:r>
            <a:r>
              <a:rPr lang="ru-RU" u="sng" dirty="0" smtClean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Срок</a:t>
            </a:r>
            <a:r>
              <a:rPr lang="ru-RU" u="sng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: </a:t>
            </a:r>
            <a:r>
              <a:rPr lang="ru-RU" u="sng" dirty="0" smtClean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01.11.2017, Ответственный</a:t>
            </a:r>
            <a:r>
              <a:rPr lang="ru-RU" u="sng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: Степанов Е.Б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.</a:t>
            </a:r>
            <a:endParaRPr lang="ru-RU" dirty="0"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	провести 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повторное обследование состояния деятельности базовых </a:t>
            </a:r>
            <a:r>
              <a:rPr lang="ru-RU" dirty="0" smtClean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кафедр в 2019 г. 	Ответственный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: Степанов Е.Б</a:t>
            </a:r>
            <a:r>
              <a:rPr lang="ru-RU" dirty="0" smtClean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dirty="0"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tabLst>
                <a:tab pos="589280" algn="l"/>
              </a:tabLst>
            </a:pPr>
            <a:r>
              <a:rPr lang="ru-RU" dirty="0" smtClean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3. Рабочей 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группе </a:t>
            </a:r>
            <a:r>
              <a:rPr lang="ru-RU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 применению профессиональных стандартов в системе профессионального </a:t>
            </a:r>
            <a:r>
              <a:rPr lang="ru-RU" dirty="0" smtClean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образования </a:t>
            </a:r>
            <a:r>
              <a:rPr lang="ru-RU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 обучения 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при СПК РТ и КД:</a:t>
            </a:r>
            <a:endParaRPr lang="ru-RU" dirty="0"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	провести 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анализ качественного и количественного состава критериев оценки базовых </a:t>
            </a:r>
            <a:r>
              <a:rPr lang="ru-RU" dirty="0" smtClean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	кафедр 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и </a:t>
            </a:r>
            <a:r>
              <a:rPr lang="ru-RU" dirty="0" smtClean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представить 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свои предложения на </a:t>
            </a:r>
            <a:r>
              <a:rPr lang="ru-RU" dirty="0" smtClean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СПК. 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	</a:t>
            </a:r>
            <a:endParaRPr lang="ru-RU" dirty="0" smtClean="0">
              <a:solidFill>
                <a:srgbClr val="000000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	</a:t>
            </a:r>
            <a:r>
              <a:rPr lang="ru-RU" u="sng" dirty="0" smtClean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Срок</a:t>
            </a:r>
            <a:r>
              <a:rPr lang="ru-RU" u="sng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: </a:t>
            </a:r>
            <a:r>
              <a:rPr lang="ru-RU" u="sng" dirty="0" smtClean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31.12.2017 Ответственный</a:t>
            </a:r>
            <a:r>
              <a:rPr lang="ru-RU" u="sng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: Горшков О.А</a:t>
            </a:r>
            <a:r>
              <a:rPr lang="ru-RU" u="sng" dirty="0" smtClean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dirty="0" smtClean="0">
              <a:solidFill>
                <a:srgbClr val="000000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ru-RU" dirty="0" smtClean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провести </a:t>
            </a:r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анализ работы отраслевых лабораторий и молодёжных конструкторских бюро, выявленных в ходе анализа деятельности базовых кафедр и представить свои рекомендации по дальнейшему развитию вышеназванных направлений</a:t>
            </a:r>
            <a:r>
              <a:rPr lang="ru-RU" dirty="0" smtClean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. </a:t>
            </a:r>
            <a:r>
              <a:rPr lang="ru-RU" u="sng" dirty="0" smtClean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Срок</a:t>
            </a:r>
            <a:r>
              <a:rPr lang="ru-RU" u="sng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: </a:t>
            </a:r>
            <a:r>
              <a:rPr lang="ru-RU" u="sng" dirty="0" smtClean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31.03.2018 Ответственный</a:t>
            </a:r>
            <a:r>
              <a:rPr lang="ru-RU" u="sng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: Горшков О.А.</a:t>
            </a:r>
            <a:endParaRPr lang="ru-RU" u="sng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59093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9904492"/>
              </p:ext>
            </p:extLst>
          </p:nvPr>
        </p:nvGraphicFramePr>
        <p:xfrm>
          <a:off x="375920" y="1137920"/>
          <a:ext cx="9966959" cy="600168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288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380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66802">
                <a:tc>
                  <a:txBody>
                    <a:bodyPr/>
                    <a:lstStyle/>
                    <a:p>
                      <a:pPr marR="1778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effectLst/>
                          <a:latin typeface="Arial Narrow" panose="020B0606020202030204" pitchFamily="34" charset="0"/>
                        </a:rPr>
                        <a:t>СРОКИ</a:t>
                      </a:r>
                      <a:endParaRPr lang="ru-RU" sz="2000" b="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1778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effectLst/>
                          <a:latin typeface="Arial Narrow" panose="020B0606020202030204" pitchFamily="34" charset="0"/>
                        </a:rPr>
                        <a:t>МЕРОПРИЯТИЕ</a:t>
                      </a:r>
                      <a:endParaRPr lang="ru-RU" sz="2000" b="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5359">
                <a:tc>
                  <a:txBody>
                    <a:bodyPr/>
                    <a:lstStyle/>
                    <a:p>
                      <a:pPr marR="177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>
                          <a:effectLst/>
                          <a:latin typeface="Arial Narrow" panose="020B0606020202030204" pitchFamily="34" charset="0"/>
                        </a:rPr>
                        <a:t>30 сентябрь 2016</a:t>
                      </a:r>
                      <a:endParaRPr lang="ru-RU" sz="2000" b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77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effectLst/>
                          <a:latin typeface="Arial Narrow" panose="020B0606020202030204" pitchFamily="34" charset="0"/>
                        </a:rPr>
                        <a:t>Регламент направлен в организации</a:t>
                      </a:r>
                      <a:endParaRPr lang="ru-RU" sz="2000" b="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5359">
                <a:tc>
                  <a:txBody>
                    <a:bodyPr/>
                    <a:lstStyle/>
                    <a:p>
                      <a:pPr marR="177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effectLst/>
                          <a:latin typeface="Arial Narrow" panose="020B0606020202030204" pitchFamily="34" charset="0"/>
                        </a:rPr>
                        <a:t>14 декабря 2016 г.</a:t>
                      </a:r>
                      <a:endParaRPr lang="ru-RU" sz="2000" b="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effectLst/>
                          <a:latin typeface="Arial Narrow" panose="020B0606020202030204" pitchFamily="34" charset="0"/>
                        </a:rPr>
                        <a:t>Приведение в соответствие Договоров о создании базовых кафедр;</a:t>
                      </a:r>
                      <a:endParaRPr lang="ru-RU" sz="2000" b="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79681">
                <a:tc>
                  <a:txBody>
                    <a:bodyPr/>
                    <a:lstStyle/>
                    <a:p>
                      <a:pPr marR="177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effectLst/>
                          <a:latin typeface="Arial Narrow" panose="020B0606020202030204" pitchFamily="34" charset="0"/>
                        </a:rPr>
                        <a:t>14 декабря 2016 г.</a:t>
                      </a:r>
                      <a:endParaRPr lang="ru-RU" sz="2000" b="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77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effectLst/>
                          <a:latin typeface="Arial Narrow" panose="020B0606020202030204" pitchFamily="34" charset="0"/>
                        </a:rPr>
                        <a:t>Определение сроков профессионально-общественной аккредитации образовательных программ базовых кафедр в период 2017-2018 гг.</a:t>
                      </a:r>
                      <a:endParaRPr lang="ru-RU" sz="2000" b="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5359">
                <a:tc>
                  <a:txBody>
                    <a:bodyPr/>
                    <a:lstStyle/>
                    <a:p>
                      <a:pPr marR="177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>
                          <a:effectLst/>
                          <a:latin typeface="Arial Narrow" panose="020B0606020202030204" pitchFamily="34" charset="0"/>
                        </a:rPr>
                        <a:t>30 апреля 2017</a:t>
                      </a:r>
                      <a:endParaRPr lang="ru-RU" sz="2000" b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77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>
                          <a:effectLst/>
                          <a:latin typeface="Arial Narrow" panose="020B0606020202030204" pitchFamily="34" charset="0"/>
                        </a:rPr>
                        <a:t>Представление результатов самообследования в соответствии с критериями эффективности БК</a:t>
                      </a:r>
                      <a:endParaRPr lang="ru-RU" sz="2000" b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75359">
                <a:tc>
                  <a:txBody>
                    <a:bodyPr/>
                    <a:lstStyle/>
                    <a:p>
                      <a:pPr marR="177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>
                          <a:effectLst/>
                          <a:latin typeface="Arial Narrow" panose="020B0606020202030204" pitchFamily="34" charset="0"/>
                        </a:rPr>
                        <a:t>15 мая – 15 июля 2017</a:t>
                      </a:r>
                      <a:endParaRPr lang="ru-RU" sz="2000" b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77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effectLst/>
                          <a:latin typeface="Arial Narrow" panose="020B0606020202030204" pitchFamily="34" charset="0"/>
                        </a:rPr>
                        <a:t>Очные визиты </a:t>
                      </a:r>
                      <a:r>
                        <a:rPr lang="ru-RU" sz="2000" b="0" dirty="0">
                          <a:effectLst/>
                          <a:latin typeface="Arial Narrow" panose="020B0606020202030204" pitchFamily="34" charset="0"/>
                        </a:rPr>
                        <a:t>на базовые кафедры</a:t>
                      </a:r>
                      <a:endParaRPr lang="ru-RU" sz="2000" b="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79681">
                <a:tc>
                  <a:txBody>
                    <a:bodyPr/>
                    <a:lstStyle/>
                    <a:p>
                      <a:pPr marR="177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rgbClr val="FF0000"/>
                          </a:solidFill>
                          <a:effectLst/>
                          <a:latin typeface="Arial Narrow" panose="020B0606020202030204" pitchFamily="34" charset="0"/>
                        </a:rPr>
                        <a:t>07 сентября 2017 </a:t>
                      </a:r>
                      <a:endParaRPr lang="ru-RU" sz="2000" b="0" dirty="0">
                        <a:solidFill>
                          <a:srgbClr val="FF0000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77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effectLst/>
                          <a:latin typeface="Arial Narrow" panose="020B0606020202030204" pitchFamily="34" charset="0"/>
                        </a:rPr>
                        <a:t>Представление информации о результатах реализации Регламента. Выработка дальнейших действий. Определение эффективной кафедры 2017</a:t>
                      </a:r>
                      <a:endParaRPr lang="ru-RU" sz="2000" b="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75359">
                <a:tc>
                  <a:txBody>
                    <a:bodyPr/>
                    <a:lstStyle/>
                    <a:p>
                      <a:pPr marR="177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rgbClr val="FF0000"/>
                          </a:solidFill>
                          <a:effectLst/>
                          <a:latin typeface="Arial Narrow" panose="020B0606020202030204" pitchFamily="34" charset="0"/>
                        </a:rPr>
                        <a:t>20 сентября 2017</a:t>
                      </a:r>
                      <a:endParaRPr lang="ru-RU" sz="2000" b="0" dirty="0">
                        <a:solidFill>
                          <a:srgbClr val="FF0000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77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effectLst/>
                          <a:latin typeface="Arial Narrow" panose="020B0606020202030204" pitchFamily="34" charset="0"/>
                        </a:rPr>
                        <a:t>Информирование об итогах результатах реализации Положения Регламента, Объявление «Эффективной кафедры 2017»</a:t>
                      </a:r>
                      <a:endParaRPr lang="ru-RU" sz="2000" b="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470785" y="180088"/>
            <a:ext cx="42210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ru-RU" sz="2400" b="1" dirty="0" smtClean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МЕРОПРИЯТИЯ МОНИТОРИНГА</a:t>
            </a:r>
            <a:endParaRPr lang="ru-RU" sz="2400" b="1" dirty="0">
              <a:solidFill>
                <a:schemeClr val="bg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71754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30200" y="7010400"/>
            <a:ext cx="10160000" cy="157482"/>
          </a:xfrm>
        </p:spPr>
        <p:txBody>
          <a:bodyPr/>
          <a:lstStyle/>
          <a:p>
            <a:r>
              <a:rPr lang="ru-RU" sz="900" dirty="0" smtClean="0"/>
              <a:t>Все права на данный материал принадлежат Госкорпорации "Роскосмос". Копирование, тиражирование и какое-либо использование данного материала целиком или полностью без письменного разрешения Госкорпорации "Роскосмос" - запрещено.</a:t>
            </a:r>
            <a:endParaRPr lang="ru-RU" sz="9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534095"/>
              </p:ext>
            </p:extLst>
          </p:nvPr>
        </p:nvGraphicFramePr>
        <p:xfrm>
          <a:off x="1219200" y="1041402"/>
          <a:ext cx="8953500" cy="603408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477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057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3827">
                <a:tc gridSpan="2"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177800" algn="l"/>
                        </a:tabLst>
                      </a:pPr>
                      <a:r>
                        <a:rPr lang="ru-RU" sz="1200" dirty="0">
                          <a:effectLst/>
                        </a:rPr>
                        <a:t>Договор о создании базовой кафедры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295" marR="57295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3827">
                <a:tc gridSpan="2">
                  <a:txBody>
                    <a:bodyPr/>
                    <a:lstStyle/>
                    <a:p>
                      <a:pPr marL="0" marR="20955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90170" algn="l"/>
                          <a:tab pos="177800" algn="l"/>
                        </a:tabLst>
                      </a:pPr>
                      <a:r>
                        <a:rPr lang="ru-RU" sz="1200" dirty="0" smtClean="0">
                          <a:effectLst/>
                        </a:rPr>
                        <a:t>2. Копия </a:t>
                      </a:r>
                      <a:r>
                        <a:rPr lang="ru-RU" sz="1200" dirty="0">
                          <a:effectLst/>
                        </a:rPr>
                        <a:t>приказов (вуза и организации) о создании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295" marR="57295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3827">
                <a:tc gridSpan="2">
                  <a:txBody>
                    <a:bodyPr/>
                    <a:lstStyle/>
                    <a:p>
                      <a:pPr marL="0" marR="20955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90170" algn="l"/>
                          <a:tab pos="177800" algn="l"/>
                        </a:tabLst>
                      </a:pPr>
                      <a:r>
                        <a:rPr lang="ru-RU" sz="1200" dirty="0">
                          <a:effectLst/>
                        </a:rPr>
                        <a:t>Положение о базовой кафедре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295" marR="57295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3827">
                <a:tc gridSpan="2">
                  <a:txBody>
                    <a:bodyPr/>
                    <a:lstStyle/>
                    <a:p>
                      <a:pPr marL="0" marR="20955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90170" algn="l"/>
                          <a:tab pos="177800" algn="l"/>
                        </a:tabLst>
                      </a:pPr>
                      <a:r>
                        <a:rPr lang="ru-RU" sz="1200" dirty="0">
                          <a:effectLst/>
                        </a:rPr>
                        <a:t>Штатное расписание базовой кафедры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295" marR="57295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3827">
                <a:tc gridSpan="2">
                  <a:txBody>
                    <a:bodyPr/>
                    <a:lstStyle/>
                    <a:p>
                      <a:pPr marL="0" marR="20955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90170" algn="l"/>
                          <a:tab pos="177800" algn="l"/>
                        </a:tabLst>
                      </a:pPr>
                      <a:r>
                        <a:rPr lang="ru-RU" sz="1200" dirty="0">
                          <a:effectLst/>
                        </a:rPr>
                        <a:t>Копии ООП и программ дисциплин, реализуемых на кафедре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295" marR="57295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7654">
                <a:tc gridSpan="2">
                  <a:txBody>
                    <a:bodyPr/>
                    <a:lstStyle/>
                    <a:p>
                      <a:pPr marL="0" marR="20955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90170" algn="l"/>
                          <a:tab pos="177800" algn="l"/>
                        </a:tabLst>
                      </a:pPr>
                      <a:r>
                        <a:rPr lang="ru-RU" sz="1200" dirty="0">
                          <a:effectLst/>
                        </a:rPr>
                        <a:t>Внутренние документы организации по ведению работы на базовой кафедре (материально-техническая база, организация обучения, работа консультантов и т.д.)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295" marR="57295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102962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77800" algn="l"/>
                        </a:tabLst>
                      </a:pPr>
                      <a:r>
                        <a:rPr lang="ru-RU" sz="1200" dirty="0">
                          <a:effectLst/>
                        </a:rPr>
                        <a:t>Список выпускников 2016 с указанием следующей информации по каждому: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295" marR="57295" marT="0" marB="0"/>
                </a:tc>
                <a:tc>
                  <a:txBody>
                    <a:bodyPr/>
                    <a:lstStyle/>
                    <a:p>
                      <a:pPr marR="20955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ru-RU" sz="1200" dirty="0">
                          <a:effectLst/>
                        </a:rPr>
                        <a:t>- ФИО</a:t>
                      </a:r>
                    </a:p>
                    <a:p>
                      <a:pPr marR="20955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ru-RU" sz="1200" dirty="0">
                          <a:effectLst/>
                        </a:rPr>
                        <a:t>- дата трудоустройства;</a:t>
                      </a:r>
                    </a:p>
                    <a:p>
                      <a:pPr marR="20955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ru-RU" sz="1200" dirty="0">
                          <a:effectLst/>
                        </a:rPr>
                        <a:t>- должность и подразделение трудоустройства</a:t>
                      </a:r>
                    </a:p>
                    <a:p>
                      <a:pPr marR="20955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ru-RU" sz="1200" dirty="0">
                          <a:effectLst/>
                        </a:rPr>
                        <a:t>- копия приказа об организации преддипломной практики </a:t>
                      </a:r>
                      <a:r>
                        <a:rPr lang="ru-RU" sz="1200" dirty="0" err="1">
                          <a:effectLst/>
                        </a:rPr>
                        <a:t>практики</a:t>
                      </a:r>
                      <a:endParaRPr lang="ru-RU" sz="1200" dirty="0">
                        <a:effectLst/>
                      </a:endParaRPr>
                    </a:p>
                    <a:p>
                      <a:pPr marR="20955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ru-RU" sz="1200" dirty="0">
                          <a:effectLst/>
                        </a:rPr>
                        <a:t>- наименование квалификационной работы, наименование подразделения организации, заинтересованного в разработке, ФИО консультанта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295" marR="57295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746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7800" algn="l"/>
                        </a:tabLst>
                      </a:pPr>
                      <a:r>
                        <a:rPr lang="ru-RU" sz="1200" dirty="0" smtClean="0">
                          <a:effectLst/>
                        </a:rPr>
                        <a:t>2.     Список </a:t>
                      </a:r>
                      <a:r>
                        <a:rPr lang="ru-RU" sz="1200" dirty="0">
                          <a:effectLst/>
                        </a:rPr>
                        <a:t>студентов всех курсов, обучающихся по программам БК с указанием следующей информации по каждому: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295" marR="57295" marT="0" marB="0"/>
                </a:tc>
                <a:tc>
                  <a:txBody>
                    <a:bodyPr/>
                    <a:lstStyle/>
                    <a:p>
                      <a:pPr marR="20955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ru-RU" sz="1200" dirty="0">
                          <a:effectLst/>
                        </a:rPr>
                        <a:t>- ФИО</a:t>
                      </a:r>
                    </a:p>
                    <a:p>
                      <a:pPr marR="20955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ru-RU" sz="1200" dirty="0">
                          <a:effectLst/>
                        </a:rPr>
                        <a:t>- место в общеуниверситетском рейтинге по данному направлению подготовки</a:t>
                      </a:r>
                    </a:p>
                    <a:p>
                      <a:pPr marR="20955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ru-RU" sz="1200" dirty="0">
                          <a:effectLst/>
                        </a:rPr>
                        <a:t>- наименование НИР/НИКОР, в которых участвует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- для студентов 3 курса и старше: копия приказов о прохождении практики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295" marR="57295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470616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177800" algn="l"/>
                        </a:tabLst>
                      </a:pPr>
                      <a:r>
                        <a:rPr lang="ru-RU" sz="1200" dirty="0" smtClean="0">
                          <a:effectLst/>
                        </a:rPr>
                        <a:t>3. Список </a:t>
                      </a:r>
                      <a:r>
                        <a:rPr lang="ru-RU" sz="1200" dirty="0">
                          <a:effectLst/>
                        </a:rPr>
                        <a:t>преподавателей с указанием для каждого: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295" marR="57295" marT="0" marB="0"/>
                </a:tc>
                <a:tc>
                  <a:txBody>
                    <a:bodyPr/>
                    <a:lstStyle/>
                    <a:p>
                      <a:pPr marR="20955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ru-RU" sz="1200">
                          <a:effectLst/>
                        </a:rPr>
                        <a:t>- ФИО</a:t>
                      </a:r>
                    </a:p>
                    <a:p>
                      <a:pPr marR="20955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ru-RU" sz="1200">
                          <a:effectLst/>
                        </a:rPr>
                        <a:t>- работник вуза или организации</a:t>
                      </a:r>
                    </a:p>
                    <a:p>
                      <a:pPr marR="20955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ru-RU" sz="1200">
                          <a:effectLst/>
                        </a:rPr>
                        <a:t>- наименование дисциплин/модулей, в которых участвует</a:t>
                      </a:r>
                    </a:p>
                    <a:p>
                      <a:pPr marR="20955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ru-RU" sz="1200">
                          <a:effectLst/>
                        </a:rPr>
                        <a:t>- наименование НИР/НИОКР, в которых участвует (на дату октябрь 2016)</a:t>
                      </a:r>
                    </a:p>
                    <a:p>
                      <a:pPr marR="20955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ru-RU" sz="1200">
                          <a:effectLst/>
                        </a:rPr>
                        <a:t>- кол-во публикаций/конференций, в 2016 году, их названия</a:t>
                      </a:r>
                    </a:p>
                    <a:p>
                      <a:pPr marR="20955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ru-RU" sz="1200">
                          <a:effectLst/>
                        </a:rPr>
                        <a:t>- дата и место стажировок в 2014-2016 гг.</a:t>
                      </a:r>
                    </a:p>
                    <a:p>
                      <a:pPr marR="20955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ru-RU" sz="1200">
                          <a:effectLst/>
                        </a:rPr>
                        <a:t>- для работников организации: опыт преподавания/руководства научной деятельностью (срок, подтверждение)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295" marR="57295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049583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177800" algn="l"/>
                        </a:tabLst>
                      </a:pPr>
                      <a:r>
                        <a:rPr lang="ru-RU" sz="1200" dirty="0" smtClean="0">
                          <a:effectLst/>
                        </a:rPr>
                        <a:t>4. Перечень </a:t>
                      </a:r>
                      <a:r>
                        <a:rPr lang="ru-RU" sz="1200" dirty="0">
                          <a:effectLst/>
                        </a:rPr>
                        <a:t>ООП, реализуемых на кафедре*:</a:t>
                      </a:r>
                    </a:p>
                    <a:p>
                      <a:pPr marL="18415" indent="-18415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7800" algn="l"/>
                        </a:tabLs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295" marR="57295" marT="0" marB="0"/>
                </a:tc>
                <a:tc>
                  <a:txBody>
                    <a:bodyPr/>
                    <a:lstStyle/>
                    <a:p>
                      <a:pPr marR="20955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ru-RU" sz="1200" dirty="0">
                          <a:effectLst/>
                        </a:rPr>
                        <a:t>- наименование</a:t>
                      </a:r>
                    </a:p>
                    <a:p>
                      <a:pPr marR="20955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ru-RU" sz="1200" dirty="0">
                          <a:effectLst/>
                        </a:rPr>
                        <a:t>- </a:t>
                      </a:r>
                      <a:r>
                        <a:rPr lang="ru-RU" sz="1200" dirty="0" err="1">
                          <a:effectLst/>
                        </a:rPr>
                        <a:t>профстандарт</a:t>
                      </a:r>
                      <a:r>
                        <a:rPr lang="ru-RU" sz="1200" dirty="0">
                          <a:effectLst/>
                        </a:rPr>
                        <a:t>, соответствующий ООП</a:t>
                      </a:r>
                    </a:p>
                    <a:p>
                      <a:pPr marR="20955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ru-RU" sz="1200" dirty="0">
                          <a:effectLst/>
                        </a:rPr>
                        <a:t>- дата экспертизы по актуализации ООП в соответствии с </a:t>
                      </a:r>
                      <a:r>
                        <a:rPr lang="ru-RU" sz="1200" dirty="0" err="1">
                          <a:effectLst/>
                        </a:rPr>
                        <a:t>профстандартом</a:t>
                      </a:r>
                      <a:r>
                        <a:rPr lang="ru-RU" sz="1200" dirty="0">
                          <a:effectLst/>
                        </a:rPr>
                        <a:t>, ФИО эксперта и подразделения</a:t>
                      </a:r>
                    </a:p>
                    <a:p>
                      <a:pPr marR="20955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ru-RU" sz="1200" dirty="0">
                          <a:effectLst/>
                        </a:rPr>
                        <a:t>- дата проведения ПОА (если не проводилась, то плановая дата в 2017-2018 гг.)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295" marR="57295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8386740" y="205488"/>
            <a:ext cx="21034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ru-RU" sz="2400" b="1" dirty="0" smtClean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ОЧНЫЙ ВИЗИТ</a:t>
            </a:r>
            <a:endParaRPr lang="ru-RU" sz="2400" b="1" dirty="0">
              <a:solidFill>
                <a:schemeClr val="bg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66284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049486" y="166319"/>
            <a:ext cx="6642327" cy="579146"/>
          </a:xfrm>
        </p:spPr>
        <p:txBody>
          <a:bodyPr>
            <a:noAutofit/>
          </a:bodyPr>
          <a:lstStyle/>
          <a:p>
            <a:pPr algn="r">
              <a:tabLst>
                <a:tab pos="1800225" algn="l"/>
              </a:tabLst>
            </a:pPr>
            <a:r>
              <a:rPr lang="ru-RU" sz="2400" b="1" cap="all" dirty="0" smtClean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СТАТИСТИКА </a:t>
            </a:r>
            <a:endParaRPr lang="ru-RU" sz="2400" b="1" cap="all" dirty="0">
              <a:solidFill>
                <a:schemeClr val="bg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15670" y="2024132"/>
            <a:ext cx="9965061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946722" algn="l"/>
              </a:tabLst>
            </a:pPr>
            <a:r>
              <a:rPr lang="ru-RU" sz="2000" dirty="0" smtClean="0">
                <a:latin typeface="Arial Narrow" panose="020B0606020202030204" pitchFamily="34" charset="0"/>
              </a:rPr>
              <a:t>47 базовых подразделений, из них:</a:t>
            </a:r>
          </a:p>
          <a:p>
            <a:pPr>
              <a:tabLst>
                <a:tab pos="946722" algn="l"/>
              </a:tabLst>
            </a:pPr>
            <a:r>
              <a:rPr lang="ru-RU" sz="2000" dirty="0">
                <a:latin typeface="Arial Narrow" panose="020B0606020202030204" pitchFamily="34" charset="0"/>
              </a:rPr>
              <a:t>	</a:t>
            </a:r>
            <a:r>
              <a:rPr lang="ru-RU" sz="2000" dirty="0" smtClean="0">
                <a:latin typeface="Arial Narrow" panose="020B0606020202030204" pitchFamily="34" charset="0"/>
              </a:rPr>
              <a:t>42 базовых </a:t>
            </a:r>
            <a:r>
              <a:rPr lang="ru-RU" sz="2000" dirty="0">
                <a:latin typeface="Arial Narrow" panose="020B0606020202030204" pitchFamily="34" charset="0"/>
              </a:rPr>
              <a:t>кафедры</a:t>
            </a:r>
            <a:r>
              <a:rPr lang="ru-RU" sz="2000" dirty="0" smtClean="0">
                <a:latin typeface="Arial Narrow" panose="020B0606020202030204" pitchFamily="34" charset="0"/>
              </a:rPr>
              <a:t>; 3 филиала кафедр; 2 </a:t>
            </a:r>
            <a:r>
              <a:rPr lang="ru-RU" sz="2000" dirty="0">
                <a:latin typeface="Arial Narrow" panose="020B0606020202030204" pitchFamily="34" charset="0"/>
              </a:rPr>
              <a:t>отраслевых факультета</a:t>
            </a:r>
            <a:r>
              <a:rPr lang="ru-RU" sz="2000" dirty="0" smtClean="0">
                <a:latin typeface="Arial Narrow" panose="020B0606020202030204" pitchFamily="34" charset="0"/>
              </a:rPr>
              <a:t>;</a:t>
            </a:r>
          </a:p>
          <a:p>
            <a:pPr>
              <a:tabLst>
                <a:tab pos="946722" algn="l"/>
              </a:tabLst>
            </a:pPr>
            <a:r>
              <a:rPr lang="ru-RU" sz="1600" i="1" dirty="0" smtClean="0">
                <a:latin typeface="Arial Narrow" panose="020B0606020202030204" pitchFamily="34" charset="0"/>
              </a:rPr>
              <a:t>	(5 базовых подразделений – в процессе ликвидации: ФГУП </a:t>
            </a:r>
            <a:r>
              <a:rPr lang="ru-RU" sz="1600" i="1" dirty="0" err="1">
                <a:latin typeface="Arial Narrow" panose="020B0606020202030204" pitchFamily="34" charset="0"/>
              </a:rPr>
              <a:t>ЦНИИмаш</a:t>
            </a:r>
            <a:r>
              <a:rPr lang="ru-RU" sz="1600" i="1" dirty="0">
                <a:latin typeface="Arial Narrow" panose="020B0606020202030204" pitchFamily="34" charset="0"/>
              </a:rPr>
              <a:t> – РУДН (3 БК), АО «НПО </a:t>
            </a:r>
            <a:r>
              <a:rPr lang="ru-RU" sz="1600" i="1" dirty="0" err="1" smtClean="0">
                <a:latin typeface="Arial Narrow" panose="020B0606020202030204" pitchFamily="34" charset="0"/>
              </a:rPr>
              <a:t>Энергомаш</a:t>
            </a:r>
            <a:r>
              <a:rPr lang="ru-RU" sz="1600" i="1" dirty="0" smtClean="0">
                <a:latin typeface="Arial Narrow" panose="020B0606020202030204" pitchFamily="34" charset="0"/>
              </a:rPr>
              <a:t>»- МАИ</a:t>
            </a:r>
            <a:r>
              <a:rPr lang="ru-RU" sz="1600" i="1" dirty="0">
                <a:latin typeface="Arial Narrow" panose="020B0606020202030204" pitchFamily="34" charset="0"/>
              </a:rPr>
              <a:t>, АО "Российские космические системы</a:t>
            </a:r>
            <a:r>
              <a:rPr lang="ru-RU" sz="1600" i="1" dirty="0" smtClean="0">
                <a:latin typeface="Arial Narrow" panose="020B0606020202030204" pitchFamily="34" charset="0"/>
              </a:rPr>
              <a:t>"- РУДН</a:t>
            </a:r>
            <a:r>
              <a:rPr lang="ru-RU" sz="1600" i="1" dirty="0">
                <a:latin typeface="Arial Narrow" panose="020B0606020202030204" pitchFamily="34" charset="0"/>
              </a:rPr>
              <a:t>).</a:t>
            </a:r>
          </a:p>
          <a:p>
            <a:pPr>
              <a:tabLst>
                <a:tab pos="946722" algn="l"/>
              </a:tabLst>
            </a:pPr>
            <a:endParaRPr lang="ru-RU" sz="2000" dirty="0" smtClean="0">
              <a:latin typeface="Arial Narrow" panose="020B0606020202030204" pitchFamily="34" charset="0"/>
            </a:endParaRPr>
          </a:p>
          <a:p>
            <a:pPr>
              <a:tabLst>
                <a:tab pos="946722" algn="l"/>
              </a:tabLst>
            </a:pPr>
            <a:r>
              <a:rPr lang="ru-RU" sz="2000" dirty="0" smtClean="0">
                <a:latin typeface="Arial Narrow" panose="020B0606020202030204" pitchFamily="34" charset="0"/>
              </a:rPr>
              <a:t>Из 47 подразделений:</a:t>
            </a:r>
          </a:p>
          <a:p>
            <a:pPr>
              <a:tabLst>
                <a:tab pos="946722" algn="l"/>
              </a:tabLst>
            </a:pPr>
            <a:r>
              <a:rPr lang="ru-RU" sz="2000" dirty="0">
                <a:latin typeface="Arial Narrow" panose="020B0606020202030204" pitchFamily="34" charset="0"/>
              </a:rPr>
              <a:t>	</a:t>
            </a:r>
            <a:r>
              <a:rPr lang="ru-RU" sz="2000" dirty="0" smtClean="0">
                <a:latin typeface="Arial Narrow" panose="020B0606020202030204" pitchFamily="34" charset="0"/>
              </a:rPr>
              <a:t>40 участвовали в мониторинге в 2017 году</a:t>
            </a:r>
            <a:r>
              <a:rPr lang="en-US" sz="2000" dirty="0" smtClean="0">
                <a:latin typeface="Arial Narrow" panose="020B0606020202030204" pitchFamily="34" charset="0"/>
              </a:rPr>
              <a:t>; </a:t>
            </a:r>
          </a:p>
          <a:p>
            <a:pPr>
              <a:tabLst>
                <a:tab pos="946722" algn="l"/>
              </a:tabLst>
            </a:pPr>
            <a:r>
              <a:rPr lang="en-US" sz="2000" dirty="0">
                <a:latin typeface="Arial Narrow" panose="020B0606020202030204" pitchFamily="34" charset="0"/>
              </a:rPr>
              <a:t>	</a:t>
            </a:r>
            <a:r>
              <a:rPr lang="ru-RU" sz="2000" dirty="0" smtClean="0">
                <a:latin typeface="Arial Narrow" panose="020B0606020202030204" pitchFamily="34" charset="0"/>
              </a:rPr>
              <a:t>7 не участвовали, находятся в ходе реорганизации (ФГУП </a:t>
            </a:r>
            <a:r>
              <a:rPr lang="ru-RU" sz="2000" dirty="0">
                <a:latin typeface="Arial Narrow" panose="020B0606020202030204" pitchFamily="34" charset="0"/>
              </a:rPr>
              <a:t>"КБ "</a:t>
            </a:r>
            <a:r>
              <a:rPr lang="ru-RU" sz="2000" dirty="0" smtClean="0">
                <a:latin typeface="Arial Narrow" panose="020B0606020202030204" pitchFamily="34" charset="0"/>
              </a:rPr>
              <a:t>Арсенал“</a:t>
            </a:r>
            <a:r>
              <a:rPr lang="en-US" sz="2000" dirty="0" smtClean="0">
                <a:latin typeface="Arial Narrow" panose="020B0606020202030204" pitchFamily="34" charset="0"/>
              </a:rPr>
              <a:t> </a:t>
            </a:r>
            <a:r>
              <a:rPr lang="ru-RU" sz="2000" dirty="0" smtClean="0">
                <a:latin typeface="Arial Narrow" panose="020B0606020202030204" pitchFamily="34" charset="0"/>
              </a:rPr>
              <a:t>– (2)ВОЕНМЕХ-</a:t>
            </a:r>
            <a:r>
              <a:rPr lang="en-US" sz="2000" dirty="0" smtClean="0">
                <a:latin typeface="Arial Narrow" panose="020B0606020202030204" pitchFamily="34" charset="0"/>
              </a:rPr>
              <a:t>	</a:t>
            </a:r>
            <a:r>
              <a:rPr lang="ru-RU" sz="2000" dirty="0" smtClean="0">
                <a:latin typeface="Arial Narrow" panose="020B0606020202030204" pitchFamily="34" charset="0"/>
              </a:rPr>
              <a:t>(1)ГУАП</a:t>
            </a:r>
            <a:r>
              <a:rPr lang="en-US" sz="2000" dirty="0" smtClean="0">
                <a:latin typeface="Arial Narrow" panose="020B0606020202030204" pitchFamily="34" charset="0"/>
              </a:rPr>
              <a:t>/ </a:t>
            </a:r>
            <a:r>
              <a:rPr lang="ru-RU" sz="2000" dirty="0">
                <a:latin typeface="Arial Narrow" panose="020B0606020202030204" pitchFamily="34" charset="0"/>
              </a:rPr>
              <a:t>АО "Корпорация </a:t>
            </a:r>
            <a:r>
              <a:rPr lang="ru-RU" sz="2000" dirty="0" smtClean="0">
                <a:latin typeface="Arial Narrow" panose="020B0606020202030204" pitchFamily="34" charset="0"/>
              </a:rPr>
              <a:t>«СПУ-ЦКБТМ»- МАДИ </a:t>
            </a:r>
            <a:r>
              <a:rPr lang="en-US" sz="2000" dirty="0" smtClean="0">
                <a:latin typeface="Arial Narrow" panose="020B0606020202030204" pitchFamily="34" charset="0"/>
              </a:rPr>
              <a:t>/</a:t>
            </a:r>
            <a:r>
              <a:rPr lang="ru-RU" sz="2000" dirty="0" smtClean="0">
                <a:latin typeface="Arial Narrow" panose="020B0606020202030204" pitchFamily="34" charset="0"/>
              </a:rPr>
              <a:t>ФГУП </a:t>
            </a:r>
            <a:r>
              <a:rPr lang="ru-RU" sz="2000" dirty="0">
                <a:latin typeface="Arial Narrow" panose="020B0606020202030204" pitchFamily="34" charset="0"/>
              </a:rPr>
              <a:t>"Организация "</a:t>
            </a:r>
            <a:r>
              <a:rPr lang="ru-RU" sz="2000" dirty="0" smtClean="0">
                <a:latin typeface="Arial Narrow" panose="020B0606020202030204" pitchFamily="34" charset="0"/>
              </a:rPr>
              <a:t>Агат“</a:t>
            </a:r>
            <a:r>
              <a:rPr lang="en-US" sz="2000" dirty="0" smtClean="0">
                <a:latin typeface="Arial Narrow" panose="020B0606020202030204" pitchFamily="34" charset="0"/>
              </a:rPr>
              <a:t> </a:t>
            </a:r>
            <a:r>
              <a:rPr lang="ru-RU" sz="2000" dirty="0" smtClean="0">
                <a:latin typeface="Arial Narrow" panose="020B0606020202030204" pitchFamily="34" charset="0"/>
              </a:rPr>
              <a:t>-РУДН</a:t>
            </a:r>
            <a:r>
              <a:rPr lang="en-US" sz="2000" dirty="0" smtClean="0">
                <a:latin typeface="Arial Narrow" panose="020B0606020202030204" pitchFamily="34" charset="0"/>
              </a:rPr>
              <a:t>/ 	</a:t>
            </a:r>
            <a:r>
              <a:rPr lang="ru-RU" sz="2000" dirty="0" smtClean="0">
                <a:latin typeface="Arial Narrow" panose="020B0606020202030204" pitchFamily="34" charset="0"/>
              </a:rPr>
              <a:t>Филиал </a:t>
            </a:r>
            <a:r>
              <a:rPr lang="ru-RU" sz="2000" dirty="0">
                <a:latin typeface="Arial Narrow" panose="020B0606020202030204" pitchFamily="34" charset="0"/>
              </a:rPr>
              <a:t>ГКНПЦ им. </a:t>
            </a:r>
            <a:r>
              <a:rPr lang="ru-RU" sz="2000" dirty="0" err="1">
                <a:latin typeface="Arial Narrow" panose="020B0606020202030204" pitchFamily="34" charset="0"/>
              </a:rPr>
              <a:t>М.В.Хруничева</a:t>
            </a:r>
            <a:r>
              <a:rPr lang="ru-RU" sz="2000" dirty="0">
                <a:latin typeface="Arial Narrow" panose="020B0606020202030204" pitchFamily="34" charset="0"/>
              </a:rPr>
              <a:t> </a:t>
            </a:r>
            <a:r>
              <a:rPr lang="ru-RU" sz="2000" dirty="0" smtClean="0">
                <a:latin typeface="Arial Narrow" panose="020B0606020202030204" pitchFamily="34" charset="0"/>
              </a:rPr>
              <a:t>– </a:t>
            </a:r>
            <a:r>
              <a:rPr lang="en-US" sz="2000" dirty="0" smtClean="0">
                <a:latin typeface="Arial Narrow" panose="020B0606020202030204" pitchFamily="34" charset="0"/>
              </a:rPr>
              <a:t>	</a:t>
            </a:r>
            <a:r>
              <a:rPr lang="ru-RU" sz="2000" dirty="0" smtClean="0">
                <a:latin typeface="Arial Narrow" panose="020B0606020202030204" pitchFamily="34" charset="0"/>
              </a:rPr>
              <a:t>УКВЗ- </a:t>
            </a:r>
            <a:r>
              <a:rPr lang="ru-RU" sz="2000" dirty="0" err="1" smtClean="0">
                <a:latin typeface="Arial Narrow" panose="020B0606020202030204" pitchFamily="34" charset="0"/>
              </a:rPr>
              <a:t>ЮУрГУ</a:t>
            </a:r>
            <a:r>
              <a:rPr lang="en-US" sz="2000" dirty="0" smtClean="0">
                <a:latin typeface="Arial Narrow" panose="020B0606020202030204" pitchFamily="34" charset="0"/>
              </a:rPr>
              <a:t>/ </a:t>
            </a:r>
            <a:r>
              <a:rPr lang="ru-RU" sz="2000" dirty="0">
                <a:latin typeface="Arial Narrow" panose="020B0606020202030204" pitchFamily="34" charset="0"/>
              </a:rPr>
              <a:t>Филиал ГКНПЦ им. </a:t>
            </a:r>
            <a:r>
              <a:rPr lang="ru-RU" sz="2000" dirty="0" err="1">
                <a:latin typeface="Arial Narrow" panose="020B0606020202030204" pitchFamily="34" charset="0"/>
              </a:rPr>
              <a:t>М.В.Хруничева</a:t>
            </a:r>
            <a:r>
              <a:rPr lang="ru-RU" sz="2000" dirty="0">
                <a:latin typeface="Arial Narrow" panose="020B0606020202030204" pitchFamily="34" charset="0"/>
              </a:rPr>
              <a:t> - </a:t>
            </a:r>
            <a:r>
              <a:rPr lang="en-US" sz="2000" dirty="0" smtClean="0">
                <a:latin typeface="Arial Narrow" panose="020B0606020202030204" pitchFamily="34" charset="0"/>
              </a:rPr>
              <a:t>	</a:t>
            </a:r>
            <a:r>
              <a:rPr lang="ru-RU" sz="2000" dirty="0" smtClean="0">
                <a:latin typeface="Arial Narrow" panose="020B0606020202030204" pitchFamily="34" charset="0"/>
              </a:rPr>
              <a:t>КБ </a:t>
            </a:r>
            <a:r>
              <a:rPr lang="ru-RU" sz="2000" dirty="0">
                <a:latin typeface="Arial Narrow" panose="020B0606020202030204" pitchFamily="34" charset="0"/>
              </a:rPr>
              <a:t>"</a:t>
            </a:r>
            <a:r>
              <a:rPr lang="ru-RU" sz="2000" dirty="0" smtClean="0">
                <a:latin typeface="Arial Narrow" panose="020B0606020202030204" pitchFamily="34" charset="0"/>
              </a:rPr>
              <a:t>Арматура“ - КГТА</a:t>
            </a:r>
            <a:r>
              <a:rPr lang="en-US" sz="2000" dirty="0" smtClean="0">
                <a:latin typeface="Arial Narrow" panose="020B0606020202030204" pitchFamily="34" charset="0"/>
              </a:rPr>
              <a:t>)</a:t>
            </a:r>
            <a:endParaRPr lang="ru-RU" sz="2000" dirty="0" smtClean="0">
              <a:latin typeface="Arial Narrow" panose="020B0606020202030204" pitchFamily="34" charset="0"/>
            </a:endParaRPr>
          </a:p>
          <a:p>
            <a:pPr>
              <a:tabLst>
                <a:tab pos="946722" algn="l"/>
              </a:tabLst>
            </a:pPr>
            <a:endParaRPr lang="ru-RU" sz="2000" dirty="0" smtClean="0">
              <a:latin typeface="Arial Narrow" panose="020B0606020202030204" pitchFamily="34" charset="0"/>
            </a:endParaRPr>
          </a:p>
          <a:p>
            <a:pPr>
              <a:tabLst>
                <a:tab pos="946722" algn="l"/>
              </a:tabLst>
            </a:pPr>
            <a:r>
              <a:rPr lang="ru-RU" sz="2000" dirty="0" smtClean="0">
                <a:latin typeface="Arial Narrow" panose="020B0606020202030204" pitchFamily="34" charset="0"/>
              </a:rPr>
              <a:t>Из 40 подразделений, участвовавших в мониторинге:</a:t>
            </a:r>
          </a:p>
          <a:p>
            <a:pPr>
              <a:tabLst>
                <a:tab pos="946722" algn="l"/>
              </a:tabLst>
            </a:pPr>
            <a:r>
              <a:rPr lang="ru-RU" sz="2000" dirty="0">
                <a:latin typeface="Arial Narrow" panose="020B0606020202030204" pitchFamily="34" charset="0"/>
              </a:rPr>
              <a:t>	</a:t>
            </a:r>
            <a:r>
              <a:rPr lang="ru-RU" sz="2000" dirty="0" smtClean="0">
                <a:latin typeface="Arial Narrow" panose="020B0606020202030204" pitchFamily="34" charset="0"/>
              </a:rPr>
              <a:t>33</a:t>
            </a:r>
            <a:r>
              <a:rPr lang="ru-RU" sz="2000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ru-RU" sz="2000" dirty="0" smtClean="0">
                <a:latin typeface="Arial Narrow" panose="020B0606020202030204" pitchFamily="34" charset="0"/>
              </a:rPr>
              <a:t>подразделения, показатели которых сравнимы</a:t>
            </a:r>
          </a:p>
          <a:p>
            <a:pPr>
              <a:tabLst>
                <a:tab pos="946722" algn="l"/>
              </a:tabLst>
            </a:pPr>
            <a:r>
              <a:rPr lang="ru-RU" sz="2000" dirty="0">
                <a:latin typeface="Arial Narrow" panose="020B0606020202030204" pitchFamily="34" charset="0"/>
              </a:rPr>
              <a:t>	</a:t>
            </a:r>
            <a:r>
              <a:rPr lang="ru-RU" sz="2000" dirty="0" smtClean="0">
                <a:latin typeface="Arial Narrow" panose="020B0606020202030204" pitchFamily="34" charset="0"/>
              </a:rPr>
              <a:t>7 подразделений, более 50% показателей которых не применимы - не имеют выпускников 	в отчетном периоде, учебный процесс не полностью </a:t>
            </a:r>
            <a:r>
              <a:rPr lang="ru-RU" sz="2000" dirty="0" err="1" smtClean="0">
                <a:latin typeface="Arial Narrow" panose="020B0606020202030204" pitchFamily="34" charset="0"/>
              </a:rPr>
              <a:t>сфомирован</a:t>
            </a:r>
            <a:endParaRPr lang="ru-RU" sz="2000" dirty="0">
              <a:latin typeface="Arial Narrow" panose="020B0606020202030204" pitchFamily="34" charset="0"/>
            </a:endParaRP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1811262" y="1952824"/>
            <a:ext cx="6786158" cy="2722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Прямоугольник 13"/>
          <p:cNvSpPr/>
          <p:nvPr/>
        </p:nvSpPr>
        <p:spPr>
          <a:xfrm>
            <a:off x="116601" y="1056538"/>
            <a:ext cx="10363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tabLst>
                <a:tab pos="946722" algn="l"/>
              </a:tabLst>
            </a:pPr>
            <a:r>
              <a:rPr lang="ru-RU" sz="2400" dirty="0" smtClean="0">
                <a:solidFill>
                  <a:srgbClr val="FF0000"/>
                </a:solidFill>
                <a:latin typeface="Elektra Light Pro" panose="02000503030000020004" pitchFamily="50" charset="-52"/>
              </a:rPr>
              <a:t>30 </a:t>
            </a:r>
            <a:r>
              <a:rPr lang="ru-RU" sz="2400" dirty="0" smtClean="0">
                <a:latin typeface="Elektra Light Pro" panose="02000503030000020004" pitchFamily="50" charset="-52"/>
              </a:rPr>
              <a:t>организаций </a:t>
            </a:r>
            <a:r>
              <a:rPr lang="ru-RU" sz="2400" dirty="0">
                <a:latin typeface="Elektra Light Pro" panose="02000503030000020004" pitchFamily="50" charset="-52"/>
              </a:rPr>
              <a:t>РКП имеют базовые подразделения </a:t>
            </a:r>
            <a:endParaRPr lang="ru-RU" sz="2400" dirty="0" smtClean="0">
              <a:latin typeface="Elektra Light Pro" panose="02000503030000020004" pitchFamily="50" charset="-52"/>
            </a:endParaRPr>
          </a:p>
          <a:p>
            <a:pPr algn="ctr">
              <a:tabLst>
                <a:tab pos="946722" algn="l"/>
              </a:tabLst>
            </a:pPr>
            <a:r>
              <a:rPr lang="ru-RU" sz="2400" dirty="0" smtClean="0">
                <a:latin typeface="Elektra Light Pro" panose="02000503030000020004" pitchFamily="50" charset="-52"/>
              </a:rPr>
              <a:t>в </a:t>
            </a:r>
            <a:r>
              <a:rPr lang="ru-RU" sz="2400" dirty="0">
                <a:solidFill>
                  <a:srgbClr val="FF0000"/>
                </a:solidFill>
                <a:latin typeface="Elektra Light Pro" panose="02000503030000020004" pitchFamily="50" charset="-52"/>
              </a:rPr>
              <a:t>24</a:t>
            </a:r>
            <a:r>
              <a:rPr lang="ru-RU" sz="2400" dirty="0">
                <a:latin typeface="Elektra Light Pro" panose="02000503030000020004" pitchFamily="50" charset="-52"/>
              </a:rPr>
              <a:t> образовательных организациях </a:t>
            </a:r>
            <a:r>
              <a:rPr lang="ru-RU" sz="2400" dirty="0" smtClean="0">
                <a:latin typeface="Elektra Light Pro" panose="02000503030000020004" pitchFamily="50" charset="-52"/>
              </a:rPr>
              <a:t>ВО    </a:t>
            </a:r>
            <a:endParaRPr lang="ru-RU" sz="2400" dirty="0">
              <a:latin typeface="Elektra Light Pro" panose="02000503030000020004" pitchFamily="50" charset="-52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7040890"/>
            <a:ext cx="1040868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900" i="1" dirty="0" smtClean="0">
                <a:solidFill>
                  <a:srgbClr val="003572"/>
                </a:solidFill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Настоящий материал является собственностью Госкорпорации «Роскосмос». Любое использование</a:t>
            </a:r>
            <a:r>
              <a:rPr lang="ru-RU" sz="900" i="1" dirty="0">
                <a:solidFill>
                  <a:srgbClr val="003572"/>
                </a:solidFill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копирование, распространение информации, содержащейся в </a:t>
            </a:r>
            <a:r>
              <a:rPr lang="ru-RU" sz="900" i="1" dirty="0" smtClean="0">
                <a:solidFill>
                  <a:srgbClr val="003572"/>
                </a:solidFill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настоящей презентации, </a:t>
            </a:r>
            <a:r>
              <a:rPr lang="ru-RU" sz="900" i="1" dirty="0">
                <a:solidFill>
                  <a:srgbClr val="003572"/>
                </a:solidFill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 также осуществление любых действий на основе этой информации, строго </a:t>
            </a:r>
            <a:r>
              <a:rPr lang="ru-RU" sz="900" i="1" dirty="0" smtClean="0">
                <a:solidFill>
                  <a:srgbClr val="003572"/>
                </a:solidFill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запрещено.</a:t>
            </a:r>
            <a:endParaRPr lang="ru-RU" sz="900" i="1" dirty="0"/>
          </a:p>
        </p:txBody>
      </p:sp>
    </p:spTree>
    <p:extLst>
      <p:ext uri="{BB962C8B-B14F-4D97-AF65-F5344CB8AC3E}">
        <p14:creationId xmlns:p14="http://schemas.microsoft.com/office/powerpoint/2010/main" val="14108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>
          <a:xfrm>
            <a:off x="325120" y="7012456"/>
            <a:ext cx="10261599" cy="297183"/>
          </a:xfrm>
        </p:spPr>
        <p:txBody>
          <a:bodyPr/>
          <a:lstStyle/>
          <a:p>
            <a:r>
              <a:rPr lang="ru-RU" sz="800" dirty="0" smtClean="0"/>
              <a:t>Все права на данный материал принадлежат </a:t>
            </a:r>
            <a:r>
              <a:rPr lang="ru-RU" sz="800" dirty="0" err="1" smtClean="0"/>
              <a:t>Госкорпорации</a:t>
            </a:r>
            <a:r>
              <a:rPr lang="ru-RU" sz="800" dirty="0" smtClean="0"/>
              <a:t> "</a:t>
            </a:r>
            <a:r>
              <a:rPr lang="ru-RU" sz="800" dirty="0" err="1" smtClean="0"/>
              <a:t>Роскосмос</a:t>
            </a:r>
            <a:r>
              <a:rPr lang="ru-RU" sz="800" dirty="0" smtClean="0"/>
              <a:t>". Копирование, тиражирование и какое-либо использование данного материала целиком или полностью без письменного разрешения </a:t>
            </a:r>
            <a:r>
              <a:rPr lang="ru-RU" sz="800" dirty="0" err="1" smtClean="0"/>
              <a:t>Госкорпорации</a:t>
            </a:r>
            <a:r>
              <a:rPr lang="ru-RU" sz="800" dirty="0" smtClean="0"/>
              <a:t> "</a:t>
            </a:r>
            <a:r>
              <a:rPr lang="ru-RU" sz="800" dirty="0" err="1" smtClean="0"/>
              <a:t>Роскосмос</a:t>
            </a:r>
            <a:r>
              <a:rPr lang="ru-RU" sz="800" dirty="0" smtClean="0"/>
              <a:t>" - запрещено.</a:t>
            </a:r>
            <a:endParaRPr lang="ru-RU" sz="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25120" y="1416400"/>
            <a:ext cx="10261599" cy="4678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ru-RU" sz="1700" b="1" u="sng" dirty="0" smtClean="0">
                <a:solidFill>
                  <a:srgbClr val="212121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«НАУЧНАЯ»: </a:t>
            </a:r>
            <a:r>
              <a:rPr lang="ru-RU" sz="1700" dirty="0" smtClean="0">
                <a:solidFill>
                  <a:srgbClr val="212121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есть непрерывная траектория (или потенциал её создания) построения научной карьеры студента от 1 курса до защиты диссертации.</a:t>
            </a:r>
            <a:endParaRPr lang="en-US" sz="1700" dirty="0" smtClean="0">
              <a:solidFill>
                <a:srgbClr val="212121"/>
              </a:solidFill>
              <a:latin typeface="Arial Narrow" panose="020B0606020202030204" pitchFamily="34" charset="0"/>
              <a:ea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ru-RU" sz="1700" b="1" u="sng" dirty="0" smtClean="0">
                <a:solidFill>
                  <a:srgbClr val="212121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«ОТБОРОЧНАЯ»: </a:t>
            </a:r>
            <a:r>
              <a:rPr lang="ru-RU" sz="1700" dirty="0" smtClean="0">
                <a:solidFill>
                  <a:srgbClr val="212121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наибольшее внимание уделяется практике, на которую принимается максимально возможное количество студентов с целью дальнейшего отсева и отбора лучших</a:t>
            </a:r>
            <a:r>
              <a:rPr lang="en-US" sz="1700" dirty="0" smtClean="0">
                <a:solidFill>
                  <a:srgbClr val="212121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; </a:t>
            </a:r>
            <a:r>
              <a:rPr lang="ru-RU" sz="1700" dirty="0" smtClean="0">
                <a:solidFill>
                  <a:srgbClr val="212121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специальных дисциплин – минимум</a:t>
            </a:r>
            <a:r>
              <a:rPr lang="en-US" sz="1700" dirty="0" smtClean="0">
                <a:solidFill>
                  <a:srgbClr val="212121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; </a:t>
            </a:r>
            <a:r>
              <a:rPr lang="ru-RU" sz="1700" dirty="0" smtClean="0">
                <a:solidFill>
                  <a:srgbClr val="212121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нет задачи трудоустроить всех.</a:t>
            </a:r>
            <a:endParaRPr lang="en-US" sz="1700" dirty="0" smtClean="0">
              <a:solidFill>
                <a:srgbClr val="212121"/>
              </a:solidFill>
              <a:latin typeface="Arial Narrow" panose="020B0606020202030204" pitchFamily="34" charset="0"/>
              <a:ea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ru-RU" sz="1700" b="1" u="sng" dirty="0" smtClean="0">
                <a:solidFill>
                  <a:srgbClr val="212121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«ЦЕЛЕВАЯ»</a:t>
            </a:r>
            <a:r>
              <a:rPr lang="en-US" sz="1700" b="1" u="sng" dirty="0" smtClean="0">
                <a:solidFill>
                  <a:srgbClr val="212121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:</a:t>
            </a:r>
            <a:r>
              <a:rPr lang="ru-RU" sz="1700" dirty="0" smtClean="0">
                <a:solidFill>
                  <a:srgbClr val="212121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 создается под определенные задачи подразделений, много специализированных узкопрофильных дисциплин. </a:t>
            </a:r>
          </a:p>
          <a:p>
            <a:pPr>
              <a:spcAft>
                <a:spcPts val="1200"/>
              </a:spcAft>
            </a:pPr>
            <a:r>
              <a:rPr lang="ru-RU" sz="1700" b="1" u="sng" dirty="0" smtClean="0">
                <a:solidFill>
                  <a:srgbClr val="212121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«ПОВЫШЕНИЕ КВАЛИФИКАЦИИ»: </a:t>
            </a:r>
            <a:r>
              <a:rPr lang="ru-RU" sz="1700" dirty="0" smtClean="0">
                <a:solidFill>
                  <a:srgbClr val="212121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реализует магистратуру  (или ДПО) для работников предприятия</a:t>
            </a:r>
            <a:r>
              <a:rPr lang="ru-RU" sz="1700" dirty="0">
                <a:solidFill>
                  <a:srgbClr val="212121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. </a:t>
            </a:r>
            <a:endParaRPr lang="ru-RU" sz="1700" dirty="0" smtClean="0">
              <a:solidFill>
                <a:srgbClr val="212121"/>
              </a:solidFill>
              <a:latin typeface="Arial Narrow" panose="020B0606020202030204" pitchFamily="34" charset="0"/>
              <a:ea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ru-RU" sz="1700" b="1" u="sng" cap="all" dirty="0" smtClean="0">
                <a:solidFill>
                  <a:srgbClr val="212121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«ФИЛИАЛ»: </a:t>
            </a:r>
            <a:r>
              <a:rPr lang="ru-RU" sz="1700" dirty="0">
                <a:solidFill>
                  <a:srgbClr val="212121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значимую часть ППС кафедры составляют работники вуза, на кафедре мало полностью «своих» дисциплин, работники предприятия читают лекции в вузе на базе созданных при участии предприятия </a:t>
            </a:r>
            <a:r>
              <a:rPr lang="ru-RU" sz="1700" dirty="0" smtClean="0">
                <a:solidFill>
                  <a:srgbClr val="212121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лабораторий.</a:t>
            </a:r>
          </a:p>
          <a:p>
            <a:pPr>
              <a:spcAft>
                <a:spcPts val="1200"/>
              </a:spcAft>
            </a:pPr>
            <a:r>
              <a:rPr lang="ru-RU" sz="1700" dirty="0" smtClean="0">
                <a:solidFill>
                  <a:srgbClr val="212121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 </a:t>
            </a:r>
            <a:r>
              <a:rPr lang="ru-RU" sz="1700" b="1" u="sng" dirty="0" smtClean="0">
                <a:solidFill>
                  <a:srgbClr val="212121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«ТЕХНОЛОГИЧЕСКАЯ»</a:t>
            </a:r>
            <a:r>
              <a:rPr lang="ru-RU" sz="1700" b="1" dirty="0" smtClean="0">
                <a:solidFill>
                  <a:srgbClr val="212121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: </a:t>
            </a:r>
            <a:r>
              <a:rPr lang="ru-RU" sz="1700" dirty="0" smtClean="0">
                <a:solidFill>
                  <a:srgbClr val="212121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практика в значительной степени ориентирована на работу в цехах, отделах и лабораториях предприятия, есть обучающие стенды, студенты допускаются к работе на оборудовании</a:t>
            </a:r>
          </a:p>
          <a:p>
            <a:pPr>
              <a:spcAft>
                <a:spcPts val="1200"/>
              </a:spcAft>
            </a:pPr>
            <a:r>
              <a:rPr lang="ru-RU" sz="1700" b="1" u="sng" dirty="0" smtClean="0">
                <a:solidFill>
                  <a:srgbClr val="212121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МЕЖДИСЦИПЛИНАРНАЯ: </a:t>
            </a:r>
            <a:r>
              <a:rPr lang="ru-RU" sz="1700" dirty="0" smtClean="0">
                <a:solidFill>
                  <a:srgbClr val="212121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на кафедру приходят студенты разных направлений подготовки с целью совместной адаптации к предприятию</a:t>
            </a:r>
            <a:endParaRPr lang="ru-RU" sz="1700" dirty="0">
              <a:latin typeface="Arial Narrow" panose="020B0606020202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206564" y="180088"/>
            <a:ext cx="34852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ru-RU" sz="2400" b="1" dirty="0" smtClean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ТИПЫ БАЗОВЫХ КАФЕДР</a:t>
            </a:r>
            <a:endParaRPr lang="ru-RU" sz="2400" b="1" dirty="0">
              <a:solidFill>
                <a:schemeClr val="bg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68522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ижний колонтитул 1"/>
          <p:cNvSpPr>
            <a:spLocks noGrp="1"/>
          </p:cNvSpPr>
          <p:nvPr>
            <p:ph type="ftr" sz="quarter" idx="11"/>
          </p:nvPr>
        </p:nvSpPr>
        <p:spPr>
          <a:xfrm>
            <a:off x="325120" y="7012456"/>
            <a:ext cx="10261599" cy="297183"/>
          </a:xfrm>
        </p:spPr>
        <p:txBody>
          <a:bodyPr/>
          <a:lstStyle/>
          <a:p>
            <a:r>
              <a:rPr lang="ru-RU" sz="800" dirty="0" smtClean="0"/>
              <a:t>Все права на данный материал принадлежат </a:t>
            </a:r>
            <a:r>
              <a:rPr lang="ru-RU" sz="800" dirty="0" err="1" smtClean="0"/>
              <a:t>Госкорпорации</a:t>
            </a:r>
            <a:r>
              <a:rPr lang="ru-RU" sz="800" dirty="0" smtClean="0"/>
              <a:t> "</a:t>
            </a:r>
            <a:r>
              <a:rPr lang="ru-RU" sz="800" dirty="0" err="1" smtClean="0"/>
              <a:t>Роскосмос</a:t>
            </a:r>
            <a:r>
              <a:rPr lang="ru-RU" sz="800" dirty="0" smtClean="0"/>
              <a:t>". Копирование, тиражирование и какое-либо использование данного материала целиком или полностью без письменного разрешения </a:t>
            </a:r>
            <a:r>
              <a:rPr lang="ru-RU" sz="800" dirty="0" err="1" smtClean="0"/>
              <a:t>Госкорпорации</a:t>
            </a:r>
            <a:r>
              <a:rPr lang="ru-RU" sz="800" dirty="0" smtClean="0"/>
              <a:t> "</a:t>
            </a:r>
            <a:r>
              <a:rPr lang="ru-RU" sz="800" dirty="0" err="1" smtClean="0"/>
              <a:t>Роскосмос</a:t>
            </a:r>
            <a:r>
              <a:rPr lang="ru-RU" sz="800" dirty="0" smtClean="0"/>
              <a:t>" - запрещено.</a:t>
            </a:r>
            <a:endParaRPr lang="ru-RU" sz="800" dirty="0"/>
          </a:p>
        </p:txBody>
      </p:sp>
      <p:sp>
        <p:nvSpPr>
          <p:cNvPr id="9" name="TextBox 8"/>
          <p:cNvSpPr txBox="1"/>
          <p:nvPr/>
        </p:nvSpPr>
        <p:spPr>
          <a:xfrm>
            <a:off x="7101470" y="198195"/>
            <a:ext cx="34852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ru-RU" sz="2400" b="1" dirty="0" smtClean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ТИПЫ БАЗОВЫХ КАФЕДР</a:t>
            </a:r>
            <a:endParaRPr lang="ru-RU" sz="2400" b="1" dirty="0">
              <a:solidFill>
                <a:schemeClr val="bg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355" y="982849"/>
            <a:ext cx="2076599" cy="583192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74561" y="982849"/>
            <a:ext cx="7871814" cy="5856877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7578571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390087" y="180088"/>
            <a:ext cx="63017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ru-RU" sz="2400" b="1" dirty="0" smtClean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КРИТЕРИИ И ПАРАМЕТРЫ ДЕЯТЕЛЬНОСТИ (1,2)</a:t>
            </a:r>
            <a:endParaRPr lang="ru-RU" sz="2400" b="1" dirty="0">
              <a:solidFill>
                <a:schemeClr val="bg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210015" y="7256334"/>
            <a:ext cx="284052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fld id="{71921DB7-79E4-4274-8CE7-AB2B9D59A907}" type="slidenum">
              <a:rPr lang="ru-RU" sz="1400" b="1" smtClean="0">
                <a:solidFill>
                  <a:srgbClr val="00599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fld>
            <a:endParaRPr lang="ru-RU" sz="1400" b="1" dirty="0">
              <a:solidFill>
                <a:srgbClr val="00599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1050008"/>
              </p:ext>
            </p:extLst>
          </p:nvPr>
        </p:nvGraphicFramePr>
        <p:xfrm>
          <a:off x="130628" y="968450"/>
          <a:ext cx="10363438" cy="215618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97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612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45912">
                  <a:extLst>
                    <a:ext uri="{9D8B030D-6E8A-4147-A177-3AD203B41FA5}">
                      <a16:colId xmlns:a16="http://schemas.microsoft.com/office/drawing/2014/main" val="1896244710"/>
                    </a:ext>
                  </a:extLst>
                </a:gridCol>
                <a:gridCol w="3385118">
                  <a:extLst>
                    <a:ext uri="{9D8B030D-6E8A-4147-A177-3AD203B41FA5}">
                      <a16:colId xmlns:a16="http://schemas.microsoft.com/office/drawing/2014/main" val="2720130878"/>
                    </a:ext>
                  </a:extLst>
                </a:gridCol>
                <a:gridCol w="124142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861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 Narrow" panose="020B0606020202030204" pitchFamily="34" charset="0"/>
                        </a:rPr>
                        <a:t>№ </a:t>
                      </a:r>
                      <a:r>
                        <a:rPr lang="ru-RU" sz="1200" dirty="0" smtClean="0">
                          <a:effectLst/>
                          <a:latin typeface="Arial Narrow" panose="020B0606020202030204" pitchFamily="34" charset="0"/>
                        </a:rPr>
                        <a:t>п/п</a:t>
                      </a:r>
                      <a:endParaRPr lang="ru-RU" sz="12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60" marR="4396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 Narrow" panose="020B0606020202030204" pitchFamily="34" charset="0"/>
                        </a:rPr>
                        <a:t>КРИТЕРИИ И ПАРАМЕТРЫ ДЕЯТЕЛЬНОСТИ</a:t>
                      </a:r>
                      <a:endParaRPr lang="ru-RU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60" marR="4396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 Narrow" panose="020B0606020202030204" pitchFamily="34" charset="0"/>
                        </a:rPr>
                        <a:t>ПОРОГ.</a:t>
                      </a:r>
                      <a:r>
                        <a:rPr lang="ru-RU" sz="1400" baseline="0" dirty="0" smtClean="0">
                          <a:effectLst/>
                          <a:latin typeface="Arial Narrow" panose="020B0606020202030204" pitchFamily="34" charset="0"/>
                        </a:rPr>
                        <a:t> ЗНАЧЕНИЕ</a:t>
                      </a:r>
                      <a:endParaRPr lang="ru-RU" sz="1400" dirty="0" smtClean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3960" marR="4396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КОЛ-ВО КАФЕДР,</a:t>
                      </a:r>
                      <a:r>
                        <a:rPr lang="ru-RU" sz="1400" baseline="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ВЫПОЛНИВШИХ</a:t>
                      </a:r>
                      <a:r>
                        <a:rPr lang="ru-RU" sz="1400" baseline="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ПОКАЗАТЕЛЬ </a:t>
                      </a:r>
                      <a:endParaRPr lang="ru-RU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60" marR="4396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Выполнено</a:t>
                      </a:r>
                      <a:r>
                        <a:rPr lang="ru-RU" sz="1400" baseline="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по Критерию 1</a:t>
                      </a:r>
                      <a:endParaRPr lang="ru-RU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60" marR="4396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99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</a:rPr>
                        <a:t>1.</a:t>
                      </a:r>
                      <a:endParaRPr lang="ru-RU" sz="1400" b="1">
                        <a:solidFill>
                          <a:srgbClr val="C00000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60" marR="4396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</a:rPr>
                        <a:t>КАЧЕСТВО ОБРАЗОВАТЕЛЬНЫХ </a:t>
                      </a:r>
                      <a:r>
                        <a:rPr lang="ru-RU" sz="1400" b="1" dirty="0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</a:rPr>
                        <a:t>ПРОГРАММ</a:t>
                      </a: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60" marR="4396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400" b="1" dirty="0" smtClean="0">
                        <a:solidFill>
                          <a:srgbClr val="C00000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400" b="1" dirty="0" smtClean="0">
                        <a:solidFill>
                          <a:srgbClr val="C00000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400" b="1" dirty="0" smtClean="0">
                        <a:solidFill>
                          <a:srgbClr val="C00000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400" b="1" dirty="0" smtClean="0">
                        <a:solidFill>
                          <a:srgbClr val="C00000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30%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60" marR="4396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08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 Narrow" panose="020B0606020202030204" pitchFamily="34" charset="0"/>
                        </a:rPr>
                        <a:t>1.1.</a:t>
                      </a:r>
                      <a:endParaRPr lang="ru-RU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60" marR="439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 Narrow" panose="020B0606020202030204" pitchFamily="34" charset="0"/>
                        </a:rPr>
                        <a:t>Образовательные программы актуализированы в соответствии с профессиональными стандартами</a:t>
                      </a:r>
                      <a:endParaRPr lang="ru-RU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60" marR="4396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 Narrow" panose="020B0606020202030204" pitchFamily="34" charset="0"/>
                        </a:rPr>
                        <a:t>100%</a:t>
                      </a:r>
                      <a:endParaRPr lang="ru-RU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60" marR="439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  (20% от кол-ва</a:t>
                      </a:r>
                      <a:r>
                        <a:rPr lang="ru-RU" sz="1400" baseline="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обследованных кафедр</a:t>
                      </a:r>
                      <a:r>
                        <a:rPr lang="ru-RU" sz="140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60" marR="4396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60" marR="4396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08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 Narrow" panose="020B0606020202030204" pitchFamily="34" charset="0"/>
                        </a:rPr>
                        <a:t>1.2.</a:t>
                      </a:r>
                      <a:endParaRPr lang="ru-RU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60" marR="439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 Narrow" panose="020B0606020202030204" pitchFamily="34" charset="0"/>
                        </a:rPr>
                        <a:t>Образовательные программы аккредитованы в рамках профессионально-общественной аккредитации*</a:t>
                      </a:r>
                      <a:endParaRPr lang="ru-RU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60" marR="4396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 Narrow" panose="020B0606020202030204" pitchFamily="34" charset="0"/>
                        </a:rPr>
                        <a:t>100%</a:t>
                      </a:r>
                      <a:endParaRPr lang="ru-RU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60" marR="439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(5% от кол-ва</a:t>
                      </a:r>
                      <a:r>
                        <a:rPr lang="ru-RU" sz="1400" baseline="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обследованных кафедр</a:t>
                      </a:r>
                      <a:r>
                        <a:rPr lang="ru-RU" sz="140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60" marR="4396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60" marR="4396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63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 Narrow" panose="020B0606020202030204" pitchFamily="34" charset="0"/>
                        </a:rPr>
                        <a:t>1.3.</a:t>
                      </a:r>
                      <a:endParaRPr lang="ru-RU" sz="14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60" marR="439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 Narrow" panose="020B0606020202030204" pitchFamily="34" charset="0"/>
                        </a:rPr>
                        <a:t>Доля тем квалификационных работ разрабатываются по научным направлениям предприятия или </a:t>
                      </a:r>
                      <a:r>
                        <a:rPr lang="ru-RU" sz="1400" dirty="0" smtClean="0">
                          <a:effectLst/>
                          <a:latin typeface="Arial Narrow" panose="020B0606020202030204" pitchFamily="34" charset="0"/>
                        </a:rPr>
                        <a:t>ГК «Роскосмос</a:t>
                      </a:r>
                      <a:r>
                        <a:rPr lang="ru-RU" sz="1400" dirty="0">
                          <a:effectLst/>
                          <a:latin typeface="Arial Narrow" panose="020B0606020202030204" pitchFamily="34" charset="0"/>
                        </a:rPr>
                        <a:t>»</a:t>
                      </a:r>
                      <a:endParaRPr lang="ru-RU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60" marR="4396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 Narrow" panose="020B0606020202030204" pitchFamily="34" charset="0"/>
                        </a:rPr>
                        <a:t>100%</a:t>
                      </a:r>
                      <a:endParaRPr lang="ru-RU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60" marR="439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 (65% от кол-ва</a:t>
                      </a:r>
                      <a:r>
                        <a:rPr lang="ru-RU" sz="1400" baseline="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обследованных кафедр)</a:t>
                      </a:r>
                      <a:endParaRPr lang="ru-RU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60" marR="4396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60" marR="4396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0" y="7040890"/>
            <a:ext cx="1040868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900" i="1" dirty="0" smtClean="0">
                <a:solidFill>
                  <a:srgbClr val="003572"/>
                </a:solidFill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Настоящий материал является собственностью Госкорпорации «Роскосмос». Любое использование</a:t>
            </a:r>
            <a:r>
              <a:rPr lang="ru-RU" sz="900" i="1" dirty="0">
                <a:solidFill>
                  <a:srgbClr val="003572"/>
                </a:solidFill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копирование, распространение информации, содержащейся в </a:t>
            </a:r>
            <a:r>
              <a:rPr lang="ru-RU" sz="900" i="1" dirty="0" smtClean="0">
                <a:solidFill>
                  <a:srgbClr val="003572"/>
                </a:solidFill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настоящей презентации, </a:t>
            </a:r>
            <a:r>
              <a:rPr lang="ru-RU" sz="900" i="1" dirty="0">
                <a:solidFill>
                  <a:srgbClr val="003572"/>
                </a:solidFill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 также осуществление любых действий на основе этой информации, строго </a:t>
            </a:r>
            <a:r>
              <a:rPr lang="ru-RU" sz="900" i="1" dirty="0" smtClean="0">
                <a:solidFill>
                  <a:srgbClr val="003572"/>
                </a:solidFill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запрещено.</a:t>
            </a:r>
            <a:endParaRPr lang="ru-RU" sz="900" i="1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7006297"/>
              </p:ext>
            </p:extLst>
          </p:nvPr>
        </p:nvGraphicFramePr>
        <p:xfrm>
          <a:off x="130628" y="3239436"/>
          <a:ext cx="10363438" cy="345342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04372">
                  <a:extLst>
                    <a:ext uri="{9D8B030D-6E8A-4147-A177-3AD203B41FA5}">
                      <a16:colId xmlns:a16="http://schemas.microsoft.com/office/drawing/2014/main" val="872194253"/>
                    </a:ext>
                  </a:extLst>
                </a:gridCol>
                <a:gridCol w="4257470">
                  <a:extLst>
                    <a:ext uri="{9D8B030D-6E8A-4147-A177-3AD203B41FA5}">
                      <a16:colId xmlns:a16="http://schemas.microsoft.com/office/drawing/2014/main" val="2436216028"/>
                    </a:ext>
                  </a:extLst>
                </a:gridCol>
                <a:gridCol w="992282">
                  <a:extLst>
                    <a:ext uri="{9D8B030D-6E8A-4147-A177-3AD203B41FA5}">
                      <a16:colId xmlns:a16="http://schemas.microsoft.com/office/drawing/2014/main" val="1239494188"/>
                    </a:ext>
                  </a:extLst>
                </a:gridCol>
                <a:gridCol w="3349783">
                  <a:extLst>
                    <a:ext uri="{9D8B030D-6E8A-4147-A177-3AD203B41FA5}">
                      <a16:colId xmlns:a16="http://schemas.microsoft.com/office/drawing/2014/main" val="1222184245"/>
                    </a:ext>
                  </a:extLst>
                </a:gridCol>
                <a:gridCol w="125953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8575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</a:rPr>
                        <a:t>2.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60" marR="4396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</a:rPr>
                        <a:t>КВАЛИФИКАЦИЯ </a:t>
                      </a:r>
                      <a:r>
                        <a:rPr lang="ru-RU" sz="1400" b="1" dirty="0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</a:rPr>
                        <a:t>ППС</a:t>
                      </a: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60" marR="4396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60" marR="4396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60" marR="43960" marT="0" marB="0"/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Выполнено</a:t>
                      </a:r>
                      <a:r>
                        <a:rPr lang="ru-RU" sz="1400" baseline="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по Критерию 2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60" marR="43960" marT="0" marB="0"/>
                </a:tc>
                <a:extLst>
                  <a:ext uri="{0D108BD9-81ED-4DB2-BD59-A6C34878D82A}">
                    <a16:rowId xmlns:a16="http://schemas.microsoft.com/office/drawing/2014/main" val="333597447"/>
                  </a:ext>
                </a:extLst>
              </a:tr>
              <a:tr h="2508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 Narrow" panose="020B0606020202030204" pitchFamily="34" charset="0"/>
                        </a:rPr>
                        <a:t>2.1.</a:t>
                      </a:r>
                      <a:endParaRPr lang="ru-RU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60" marR="439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 Narrow" panose="020B0606020202030204" pitchFamily="34" charset="0"/>
                        </a:rPr>
                        <a:t>Доля сотрудников БО, осуществляющих учебный процесс в БП</a:t>
                      </a:r>
                      <a:endParaRPr lang="ru-RU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60" marR="4396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 Narrow" panose="020B0606020202030204" pitchFamily="34" charset="0"/>
                        </a:rPr>
                        <a:t>не менее 40%</a:t>
                      </a:r>
                      <a:endParaRPr lang="ru-RU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60" marR="439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 (77,5% от кол-ва обследованных кафедр),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из них у 20 кафедр (50%) показатель = 100%</a:t>
                      </a:r>
                      <a:endParaRPr lang="ru-RU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60" marR="4396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82%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60" marR="4396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1757832"/>
                  </a:ext>
                </a:extLst>
              </a:tr>
              <a:tr h="2508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 Narrow" panose="020B0606020202030204" pitchFamily="34" charset="0"/>
                        </a:rPr>
                        <a:t>2.2.</a:t>
                      </a:r>
                      <a:endParaRPr lang="ru-RU" sz="14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60" marR="439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 Narrow" panose="020B0606020202030204" pitchFamily="34" charset="0"/>
                        </a:rPr>
                        <a:t>Доля профессорско-преподавательского состава, участвующая в выполнении НИР/НИОКР по заказам базового предприятия</a:t>
                      </a:r>
                      <a:endParaRPr lang="ru-RU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60" marR="4396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 Narrow" panose="020B0606020202030204" pitchFamily="34" charset="0"/>
                        </a:rPr>
                        <a:t>30%</a:t>
                      </a:r>
                      <a:endParaRPr lang="ru-RU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60" marR="439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 (80% от кол-ва обследованных кафедр)</a:t>
                      </a:r>
                      <a:endParaRPr lang="ru-RU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60" marR="4396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60" marR="4396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882342"/>
                  </a:ext>
                </a:extLst>
              </a:tr>
              <a:tr h="3763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 Narrow" panose="020B0606020202030204" pitchFamily="34" charset="0"/>
                        </a:rPr>
                        <a:t>2.3.</a:t>
                      </a:r>
                      <a:endParaRPr lang="ru-RU" sz="14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60" marR="439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 Narrow" panose="020B0606020202030204" pitchFamily="34" charset="0"/>
                        </a:rPr>
                        <a:t>Периодичность повышения квалификации/стажировок профессорско-преподавательского состава БП на ведущих профильных предприятиях, в том числе за рубежом</a:t>
                      </a:r>
                      <a:endParaRPr lang="ru-RU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60" marR="4396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 Narrow" panose="020B0606020202030204" pitchFamily="34" charset="0"/>
                        </a:rPr>
                        <a:t>не реже 1 раза </a:t>
                      </a:r>
                      <a:endParaRPr lang="ru-RU" sz="1400" dirty="0" smtClean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 Narrow" panose="020B0606020202030204" pitchFamily="34" charset="0"/>
                        </a:rPr>
                        <a:t>в </a:t>
                      </a:r>
                      <a:r>
                        <a:rPr lang="ru-RU" sz="1400" dirty="0">
                          <a:effectLst/>
                          <a:latin typeface="Arial Narrow" panose="020B0606020202030204" pitchFamily="34" charset="0"/>
                        </a:rPr>
                        <a:t>три года</a:t>
                      </a:r>
                      <a:endParaRPr lang="ru-RU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60" marR="439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 (72,5% от кол-ва обследованных кафедр)</a:t>
                      </a:r>
                      <a:endParaRPr lang="ru-RU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60" marR="43960" marT="0" marB="0" anchor="ctr">
                    <a:solidFill>
                      <a:srgbClr val="FBC7C7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60" marR="43960" marT="0" marB="0" anchor="ctr">
                    <a:solidFill>
                      <a:srgbClr val="FB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8334480"/>
                  </a:ext>
                </a:extLst>
              </a:tr>
              <a:tr h="44570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 Narrow" panose="020B0606020202030204" pitchFamily="34" charset="0"/>
                        </a:rPr>
                        <a:t>2.4.</a:t>
                      </a:r>
                      <a:endParaRPr lang="ru-RU" sz="14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60" marR="439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 Narrow" panose="020B0606020202030204" pitchFamily="34" charset="0"/>
                        </a:rPr>
                        <a:t>Количество публикаций (статей) в аккредитованных ВАК журналах/рецензируемых научных изданиях или участие в профильных научно-технических конференциях</a:t>
                      </a:r>
                      <a:endParaRPr lang="ru-RU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60" marR="4396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 Narrow" panose="020B0606020202030204" pitchFamily="34" charset="0"/>
                        </a:rPr>
                        <a:t>не менее 1 в год</a:t>
                      </a:r>
                      <a:endParaRPr lang="ru-RU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60" marR="439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 (85%</a:t>
                      </a:r>
                      <a:r>
                        <a:rPr lang="ru-RU" sz="1400" baseline="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от кол-ва обследованных кафедр)</a:t>
                      </a:r>
                      <a:endParaRPr lang="ru-RU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60" marR="4396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60" marR="4396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8006974"/>
                  </a:ext>
                </a:extLst>
              </a:tr>
              <a:tr h="2508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 Narrow" panose="020B0606020202030204" pitchFamily="34" charset="0"/>
                        </a:rPr>
                        <a:t>2.5.</a:t>
                      </a:r>
                      <a:endParaRPr lang="ru-RU" sz="14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60" marR="439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 Narrow" panose="020B0606020202030204" pitchFamily="34" charset="0"/>
                        </a:rPr>
                        <a:t>Доля сотрудников БО, имеющих опыт преподавания и научного руководства не менее 1 года </a:t>
                      </a:r>
                      <a:endParaRPr lang="ru-RU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60" marR="4396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 Narrow" panose="020B0606020202030204" pitchFamily="34" charset="0"/>
                        </a:rPr>
                        <a:t>не менее 30%</a:t>
                      </a:r>
                      <a:endParaRPr lang="ru-RU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60" marR="439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 (95% от кол-ва обследованных кафедр),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из них у 27 кафедр (67,5%) показатель= 100%</a:t>
                      </a:r>
                      <a:endParaRPr lang="ru-RU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60" marR="4396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60" marR="4396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2299007"/>
                  </a:ext>
                </a:extLst>
              </a:tr>
            </a:tbl>
          </a:graphicData>
        </a:graphic>
      </p:graphicFrame>
      <p:pic>
        <p:nvPicPr>
          <p:cNvPr id="14" name="Рисунок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25282" y="6865024"/>
            <a:ext cx="4668784" cy="200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25656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210015" y="7256334"/>
            <a:ext cx="284052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fld id="{71921DB7-79E4-4274-8CE7-AB2B9D59A907}" type="slidenum">
              <a:rPr lang="ru-RU" sz="1400" b="1" smtClean="0">
                <a:solidFill>
                  <a:srgbClr val="00599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fld>
            <a:endParaRPr lang="ru-RU" sz="1400" b="1" dirty="0">
              <a:solidFill>
                <a:srgbClr val="00599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2409337"/>
              </p:ext>
            </p:extLst>
          </p:nvPr>
        </p:nvGraphicFramePr>
        <p:xfrm>
          <a:off x="143303" y="4094560"/>
          <a:ext cx="10324013" cy="18262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95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448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1028">
                  <a:extLst>
                    <a:ext uri="{9D8B030D-6E8A-4147-A177-3AD203B41FA5}">
                      <a16:colId xmlns:a16="http://schemas.microsoft.com/office/drawing/2014/main" val="1896244710"/>
                    </a:ext>
                  </a:extLst>
                </a:gridCol>
                <a:gridCol w="3601643">
                  <a:extLst>
                    <a:ext uri="{9D8B030D-6E8A-4147-A177-3AD203B41FA5}">
                      <a16:colId xmlns:a16="http://schemas.microsoft.com/office/drawing/2014/main" val="2720130878"/>
                    </a:ext>
                  </a:extLst>
                </a:gridCol>
                <a:gridCol w="14969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8269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</a:rPr>
                        <a:t>4.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60" marR="4396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</a:rPr>
                        <a:t>ЭФФЕКТИВНОСТЬ</a:t>
                      </a: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60" marR="4396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60" marR="4396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60" marR="43960" marT="0" marB="0"/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Выполнено</a:t>
                      </a:r>
                      <a:r>
                        <a:rPr lang="ru-RU" sz="1400" baseline="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по Критерию 2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60" marR="4396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26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 Narrow" panose="020B0606020202030204" pitchFamily="34" charset="0"/>
                        </a:rPr>
                        <a:t>4.1.</a:t>
                      </a:r>
                      <a:endParaRPr lang="ru-RU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60" marR="439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 Narrow" panose="020B0606020202030204" pitchFamily="34" charset="0"/>
                        </a:rPr>
                        <a:t>Доля студентов БП, принятых на предприятие для прохождения практики (производственной, преддипломной) в соответствии с приказом и с назначением стипендии </a:t>
                      </a:r>
                      <a:endParaRPr lang="ru-RU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60" marR="4396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 Narrow" panose="020B0606020202030204" pitchFamily="34" charset="0"/>
                        </a:rPr>
                        <a:t>не менее </a:t>
                      </a:r>
                      <a:endParaRPr lang="ru-RU" sz="1400" dirty="0" smtClean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 Narrow" panose="020B0606020202030204" pitchFamily="34" charset="0"/>
                        </a:rPr>
                        <a:t>75 </a:t>
                      </a:r>
                      <a:r>
                        <a:rPr lang="ru-RU" sz="1400" dirty="0">
                          <a:effectLst/>
                          <a:latin typeface="Arial Narrow" panose="020B0606020202030204" pitchFamily="34" charset="0"/>
                        </a:rPr>
                        <a:t>%</a:t>
                      </a:r>
                      <a:endParaRPr lang="ru-RU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60" marR="4396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1007943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 (85%</a:t>
                      </a:r>
                      <a:r>
                        <a:rPr lang="ru-RU" sz="1400" baseline="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от кол-ва обследованных кафедр)</a:t>
                      </a:r>
                      <a:r>
                        <a:rPr lang="en-US" sz="140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400" baseline="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из них у </a:t>
                      </a:r>
                      <a:r>
                        <a:rPr lang="en-US" sz="1400" baseline="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</a:t>
                      </a:r>
                      <a:r>
                        <a:rPr lang="ru-RU" sz="1400" baseline="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кафедр (</a:t>
                      </a:r>
                      <a:r>
                        <a:rPr lang="en-US" sz="1400" baseline="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65</a:t>
                      </a:r>
                      <a:r>
                        <a:rPr lang="ru-RU" sz="1400" baseline="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%) показатель </a:t>
                      </a:r>
                      <a:r>
                        <a:rPr lang="en-US" sz="1400" baseline="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= 100%</a:t>
                      </a:r>
                      <a:endParaRPr lang="ru-RU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60" marR="4396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l" defTabSz="1007943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 smtClean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1007943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 smtClean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1007943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 smtClean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1007943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59%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60" marR="4396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08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 Narrow" panose="020B0606020202030204" pitchFamily="34" charset="0"/>
                        </a:rPr>
                        <a:t>4.2.</a:t>
                      </a:r>
                      <a:endParaRPr lang="ru-RU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60" marR="439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 Narrow" panose="020B0606020202030204" pitchFamily="34" charset="0"/>
                        </a:rPr>
                        <a:t>Доля выпускников БП, трудоустроившихся в БО после окончания обучения</a:t>
                      </a:r>
                      <a:endParaRPr lang="ru-RU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60" marR="4396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 Narrow" panose="020B0606020202030204" pitchFamily="34" charset="0"/>
                        </a:rPr>
                        <a:t>не менее </a:t>
                      </a:r>
                      <a:endParaRPr lang="ru-RU" sz="1400" dirty="0" smtClean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 Narrow" panose="020B0606020202030204" pitchFamily="34" charset="0"/>
                        </a:rPr>
                        <a:t>75 </a:t>
                      </a:r>
                      <a:r>
                        <a:rPr lang="ru-RU" sz="1400" dirty="0">
                          <a:effectLst/>
                          <a:latin typeface="Arial Narrow" panose="020B0606020202030204" pitchFamily="34" charset="0"/>
                        </a:rPr>
                        <a:t>%</a:t>
                      </a:r>
                      <a:endParaRPr lang="ru-RU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60" marR="4396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13 (32,5%</a:t>
                      </a:r>
                      <a:r>
                        <a:rPr lang="en-US" sz="1400" baseline="0" dirty="0" smtClean="0"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от кол-ва обследованных кафедр),</a:t>
                      </a:r>
                      <a:r>
                        <a:rPr lang="ru-RU" sz="1400" baseline="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из них у 7 кафедр (17,5%) показатель </a:t>
                      </a:r>
                      <a:r>
                        <a:rPr lang="en-US" sz="1400" baseline="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= 100%</a:t>
                      </a:r>
                      <a:endParaRPr lang="ru-RU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60" marR="4396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60" marR="4396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0" y="7040890"/>
            <a:ext cx="1040868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900" i="1" dirty="0" smtClean="0">
                <a:solidFill>
                  <a:srgbClr val="003572"/>
                </a:solidFill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Настоящий материал является собственностью Госкорпорации «Роскосмос». Любое использование</a:t>
            </a:r>
            <a:r>
              <a:rPr lang="ru-RU" sz="900" i="1" dirty="0">
                <a:solidFill>
                  <a:srgbClr val="003572"/>
                </a:solidFill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копирование, распространение информации, содержащейся в </a:t>
            </a:r>
            <a:r>
              <a:rPr lang="ru-RU" sz="900" i="1" dirty="0" smtClean="0">
                <a:solidFill>
                  <a:srgbClr val="003572"/>
                </a:solidFill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настоящей презентации, </a:t>
            </a:r>
            <a:r>
              <a:rPr lang="ru-RU" sz="900" i="1" dirty="0">
                <a:solidFill>
                  <a:srgbClr val="003572"/>
                </a:solidFill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 также осуществление любых действий на основе этой информации, строго </a:t>
            </a:r>
            <a:r>
              <a:rPr lang="ru-RU" sz="900" i="1" dirty="0" smtClean="0">
                <a:solidFill>
                  <a:srgbClr val="003572"/>
                </a:solidFill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запрещено.</a:t>
            </a:r>
            <a:endParaRPr lang="ru-RU" sz="900" i="1" dirty="0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1276582"/>
              </p:ext>
            </p:extLst>
          </p:nvPr>
        </p:nvGraphicFramePr>
        <p:xfrm>
          <a:off x="143303" y="1162461"/>
          <a:ext cx="10363437" cy="28373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89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984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18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06627">
                  <a:extLst>
                    <a:ext uri="{9D8B030D-6E8A-4147-A177-3AD203B41FA5}">
                      <a16:colId xmlns:a16="http://schemas.microsoft.com/office/drawing/2014/main" val="1683487376"/>
                    </a:ext>
                  </a:extLst>
                </a:gridCol>
                <a:gridCol w="150759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861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№ п/п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60" marR="4396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КРИТЕРИИ И ПАРАМЕТРЫ ДЕЯТЕЛЬНОСТИ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60" marR="4396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+mn-lt"/>
                        </a:rPr>
                        <a:t>ПОРОГ.</a:t>
                      </a:r>
                      <a:r>
                        <a:rPr lang="ru-RU" sz="1600" baseline="0" dirty="0" smtClean="0">
                          <a:effectLst/>
                          <a:latin typeface="+mn-lt"/>
                        </a:rPr>
                        <a:t> ЗНАЧЕНИЕ</a:t>
                      </a:r>
                      <a:endParaRPr lang="ru-RU" sz="1600" dirty="0" smtClean="0">
                        <a:effectLst/>
                        <a:latin typeface="+mn-lt"/>
                      </a:endParaRPr>
                    </a:p>
                  </a:txBody>
                  <a:tcPr marL="43960" marR="4396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КОЛ-ВО КАФЕДР,</a:t>
                      </a:r>
                      <a:r>
                        <a:rPr lang="ru-RU" sz="160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ВЫПОЛНИВШИХ</a:t>
                      </a:r>
                      <a:r>
                        <a:rPr lang="ru-RU" sz="160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ПОКАЗАТЕЛЬ 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60" marR="43960" marT="0" marB="0"/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Выполнено</a:t>
                      </a:r>
                      <a:r>
                        <a:rPr lang="ru-RU" sz="1600" baseline="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по Критерию 1</a:t>
                      </a:r>
                      <a:endParaRPr lang="ru-RU" sz="1600" dirty="0" smtClean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60" marR="4396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263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</a:rPr>
                        <a:t>3.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60" marR="4396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</a:rPr>
                        <a:t>КАЧЕСТВО </a:t>
                      </a:r>
                      <a:r>
                        <a:rPr lang="ru-RU" sz="1400" b="1" dirty="0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</a:rPr>
                        <a:t>СТУДЕНТОВ/ВЫПУСКНИКОВ</a:t>
                      </a: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60" marR="4396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60" marR="4396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60" marR="43960" marT="0" marB="0"/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b="1" dirty="0" smtClean="0">
                        <a:solidFill>
                          <a:srgbClr val="C00000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b="1" dirty="0" smtClean="0">
                        <a:solidFill>
                          <a:srgbClr val="C00000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b="1" dirty="0" smtClean="0">
                        <a:solidFill>
                          <a:srgbClr val="C00000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b="1" dirty="0" smtClean="0">
                        <a:solidFill>
                          <a:srgbClr val="C00000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30%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60" marR="4396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69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 Narrow" panose="020B0606020202030204" pitchFamily="34" charset="0"/>
                        </a:rPr>
                        <a:t>3.1.</a:t>
                      </a:r>
                      <a:endParaRPr lang="ru-RU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60" marR="439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 Narrow" panose="020B0606020202030204" pitchFamily="34" charset="0"/>
                        </a:rPr>
                        <a:t>Доля студентов кафедры, находящихся в ТОП 30 процентов рейтинга успеваемости студентов по профильному направлению подготовки (специальности)/факультету </a:t>
                      </a:r>
                      <a:r>
                        <a:rPr lang="ru-RU" sz="1400" dirty="0" smtClean="0">
                          <a:effectLst/>
                          <a:latin typeface="Arial Narrow" panose="020B0606020202030204" pitchFamily="34" charset="0"/>
                        </a:rPr>
                        <a:t>вуза</a:t>
                      </a:r>
                      <a:endParaRPr lang="ru-RU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60" marR="4396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 Narrow" panose="020B0606020202030204" pitchFamily="34" charset="0"/>
                        </a:rPr>
                        <a:t>30%</a:t>
                      </a:r>
                      <a:endParaRPr lang="ru-RU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60" marR="4396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12</a:t>
                      </a:r>
                      <a:r>
                        <a:rPr lang="ru-RU" sz="1400" baseline="0" dirty="0" smtClean="0"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(30% </a:t>
                      </a:r>
                      <a:r>
                        <a:rPr lang="ru-RU" sz="140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от кол-ва</a:t>
                      </a:r>
                      <a:r>
                        <a:rPr lang="ru-RU" sz="1400" baseline="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обследованных кафедр</a:t>
                      </a:r>
                      <a:r>
                        <a:rPr lang="ru-RU" sz="140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60" marR="4396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1007943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60" marR="4396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508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 Narrow" panose="020B0606020202030204" pitchFamily="34" charset="0"/>
                        </a:rPr>
                        <a:t>3.2.</a:t>
                      </a:r>
                      <a:endParaRPr lang="ru-RU" sz="14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60" marR="439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 Narrow" panose="020B0606020202030204" pitchFamily="34" charset="0"/>
                        </a:rPr>
                        <a:t>Доля выпускников БП, получивших сертификат по итогам прохождения отраслевой сертификации</a:t>
                      </a:r>
                      <a:r>
                        <a:rPr lang="ru-RU" sz="1400" dirty="0" smtClean="0">
                          <a:effectLst/>
                          <a:latin typeface="Arial Narrow" panose="020B0606020202030204" pitchFamily="34" charset="0"/>
                        </a:rPr>
                        <a:t>**</a:t>
                      </a:r>
                      <a:endParaRPr lang="ru-RU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60" marR="4396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 Narrow" panose="020B0606020202030204" pitchFamily="34" charset="0"/>
                        </a:rPr>
                        <a:t>75%</a:t>
                      </a:r>
                      <a:endParaRPr lang="ru-RU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60" marR="439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60" marR="4396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60" marR="4396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5874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 Narrow" panose="020B0606020202030204" pitchFamily="34" charset="0"/>
                        </a:rPr>
                        <a:t>3.3.</a:t>
                      </a:r>
                      <a:endParaRPr lang="ru-RU" sz="14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60" marR="439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 Narrow" panose="020B0606020202030204" pitchFamily="34" charset="0"/>
                        </a:rPr>
                        <a:t>Доля студентов БП, участвующих в НИР/НИОКР</a:t>
                      </a:r>
                      <a:endParaRPr lang="ru-RU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60" marR="4396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 Narrow" panose="020B0606020202030204" pitchFamily="34" charset="0"/>
                        </a:rPr>
                        <a:t>не менее 50%</a:t>
                      </a:r>
                      <a:endParaRPr lang="ru-RU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60" marR="439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 (60</a:t>
                      </a:r>
                      <a:r>
                        <a:rPr lang="ru-RU" sz="1400" baseline="0" dirty="0" smtClean="0"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% </a:t>
                      </a:r>
                      <a:r>
                        <a:rPr lang="ru-RU" sz="140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от кол-ва</a:t>
                      </a:r>
                      <a:r>
                        <a:rPr lang="ru-RU" sz="1400" baseline="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обследованных кафедр), из них у 9 кафедр (2,5%) показатель </a:t>
                      </a:r>
                      <a:r>
                        <a:rPr lang="en-US" sz="1400" baseline="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= 100%</a:t>
                      </a:r>
                      <a:endParaRPr lang="ru-RU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60" marR="4396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60" marR="4396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249024" y="180088"/>
            <a:ext cx="64427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ru-RU" sz="2400" b="1" dirty="0" smtClean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КРИТЕРИИ И ПАРАМЕТРЫ ДЕЯТЕЛЬНОСТИ (3,4)</a:t>
            </a:r>
            <a:endParaRPr lang="ru-RU" sz="2400" b="1" dirty="0">
              <a:solidFill>
                <a:schemeClr val="bg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62637" y="6143628"/>
            <a:ext cx="6846024" cy="293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08813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>
          <a:xfrm>
            <a:off x="233680" y="6940184"/>
            <a:ext cx="10556239" cy="378463"/>
          </a:xfrm>
        </p:spPr>
        <p:txBody>
          <a:bodyPr/>
          <a:lstStyle/>
          <a:p>
            <a:r>
              <a:rPr lang="ru-RU" sz="1000" dirty="0" smtClean="0"/>
              <a:t>Все права на данный материал принадлежат </a:t>
            </a:r>
            <a:r>
              <a:rPr lang="ru-RU" sz="1000" dirty="0" err="1" smtClean="0"/>
              <a:t>Госкорпорации</a:t>
            </a:r>
            <a:r>
              <a:rPr lang="ru-RU" sz="1000" dirty="0" smtClean="0"/>
              <a:t> "</a:t>
            </a:r>
            <a:r>
              <a:rPr lang="ru-RU" sz="1000" dirty="0" err="1" smtClean="0"/>
              <a:t>Роскосмос</a:t>
            </a:r>
            <a:r>
              <a:rPr lang="ru-RU" sz="1000" dirty="0" smtClean="0"/>
              <a:t>". Копирование, тиражирование и какое-либо использование данного материала целиком или полностью без письменного разрешения </a:t>
            </a:r>
            <a:r>
              <a:rPr lang="ru-RU" sz="1000" dirty="0" err="1" smtClean="0"/>
              <a:t>Госкорпорации</a:t>
            </a:r>
            <a:r>
              <a:rPr lang="ru-RU" sz="1000" dirty="0" smtClean="0"/>
              <a:t> "</a:t>
            </a:r>
            <a:r>
              <a:rPr lang="ru-RU" sz="1000" dirty="0" err="1" smtClean="0"/>
              <a:t>Роскосмос</a:t>
            </a:r>
            <a:r>
              <a:rPr lang="ru-RU" sz="1000" dirty="0" smtClean="0"/>
              <a:t>" - запрещено.</a:t>
            </a:r>
            <a:endParaRPr lang="ru-RU" sz="10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33680" y="1043850"/>
            <a:ext cx="10251440" cy="14157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/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ru-RU" sz="1600" dirty="0">
              <a:solidFill>
                <a:srgbClr val="21212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81667" y="180088"/>
            <a:ext cx="31101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ru-RU" sz="2400" b="1" dirty="0" smtClean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ИТОГИ МОНИТОРИНГА</a:t>
            </a:r>
            <a:endParaRPr lang="ru-RU" sz="2400" b="1" dirty="0">
              <a:solidFill>
                <a:schemeClr val="bg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163574"/>
              </p:ext>
            </p:extLst>
          </p:nvPr>
        </p:nvGraphicFramePr>
        <p:xfrm>
          <a:off x="172720" y="1110690"/>
          <a:ext cx="10373360" cy="54000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6541">
                  <a:extLst>
                    <a:ext uri="{9D8B030D-6E8A-4147-A177-3AD203B41FA5}">
                      <a16:colId xmlns:a16="http://schemas.microsoft.com/office/drawing/2014/main" val="339165801"/>
                    </a:ext>
                  </a:extLst>
                </a:gridCol>
                <a:gridCol w="6946819">
                  <a:extLst>
                    <a:ext uri="{9D8B030D-6E8A-4147-A177-3AD203B41FA5}">
                      <a16:colId xmlns:a16="http://schemas.microsoft.com/office/drawing/2014/main" val="2382260639"/>
                    </a:ext>
                  </a:extLst>
                </a:gridCol>
              </a:tblGrid>
              <a:tr h="677038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Arial Narrow" panose="020B0606020202030204" pitchFamily="34" charset="0"/>
                        </a:rPr>
                        <a:t>КОЛ-ВО</a:t>
                      </a:r>
                      <a:r>
                        <a:rPr lang="ru-RU" sz="1800" baseline="0" dirty="0" smtClean="0">
                          <a:latin typeface="Arial Narrow" panose="020B0606020202030204" pitchFamily="34" charset="0"/>
                        </a:rPr>
                        <a:t> ВЫПОЛНЕННЫХ КРИТЕРИЕВ</a:t>
                      </a:r>
                      <a:endParaRPr lang="ru-RU" sz="1800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Arial Narrow" panose="020B0606020202030204" pitchFamily="34" charset="0"/>
                        </a:rPr>
                        <a:t>КАФЕДРЫ,</a:t>
                      </a:r>
                      <a:r>
                        <a:rPr lang="ru-RU" sz="1800" baseline="0" dirty="0" smtClean="0">
                          <a:latin typeface="Arial Narrow" panose="020B0606020202030204" pitchFamily="34" charset="0"/>
                        </a:rPr>
                        <a:t> ВЫПОЛНИВШИЕ КРИТЕРИИ</a:t>
                      </a:r>
                      <a:endParaRPr lang="ru-RU" sz="1800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287446"/>
                  </a:ext>
                </a:extLst>
              </a:tr>
              <a:tr h="385326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Arial Narrow" panose="020B0606020202030204" pitchFamily="34" charset="0"/>
                        </a:rPr>
                        <a:t>12</a:t>
                      </a:r>
                      <a:r>
                        <a:rPr lang="en-US" sz="1800" dirty="0" smtClean="0">
                          <a:latin typeface="Arial Narrow" panose="020B0606020202030204" pitchFamily="34" charset="0"/>
                        </a:rPr>
                        <a:t>-13</a:t>
                      </a:r>
                      <a:r>
                        <a:rPr lang="ru-RU" sz="1800" baseline="0" dirty="0" smtClean="0">
                          <a:latin typeface="Arial Narrow" panose="020B0606020202030204" pitchFamily="34" charset="0"/>
                        </a:rPr>
                        <a:t> критериев</a:t>
                      </a:r>
                      <a:endParaRPr lang="ru-RU" sz="1800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Arial Narrow" panose="020B0606020202030204" pitchFamily="34" charset="0"/>
                        </a:rPr>
                        <a:t>нет</a:t>
                      </a:r>
                      <a:r>
                        <a:rPr lang="ru-RU" sz="1800" baseline="0" dirty="0" smtClean="0">
                          <a:latin typeface="Arial Narrow" panose="020B0606020202030204" pitchFamily="34" charset="0"/>
                        </a:rPr>
                        <a:t> кафедр</a:t>
                      </a:r>
                      <a:endParaRPr lang="ru-RU" sz="1800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7205912"/>
                  </a:ext>
                </a:extLst>
              </a:tr>
              <a:tr h="385326">
                <a:tc>
                  <a:txBody>
                    <a:bodyPr/>
                    <a:lstStyle/>
                    <a:p>
                      <a:r>
                        <a:rPr lang="ru-RU" sz="1800" baseline="0" dirty="0" smtClean="0">
                          <a:latin typeface="Arial Narrow" panose="020B0606020202030204" pitchFamily="34" charset="0"/>
                        </a:rPr>
                        <a:t>11 </a:t>
                      </a:r>
                      <a:r>
                        <a:rPr lang="ru-RU" sz="1800" dirty="0" smtClean="0">
                          <a:latin typeface="Arial Narrow" panose="020B0606020202030204" pitchFamily="34" charset="0"/>
                        </a:rPr>
                        <a:t>критериев</a:t>
                      </a:r>
                      <a:endParaRPr lang="ru-RU" sz="1800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Arial Narrow" panose="020B0606020202030204" pitchFamily="34" charset="0"/>
                        </a:rPr>
                        <a:t>2 кафедры: АО</a:t>
                      </a:r>
                      <a:r>
                        <a:rPr lang="ru-RU" sz="1800" baseline="0" dirty="0" smtClean="0">
                          <a:latin typeface="Arial Narrow" panose="020B0606020202030204" pitchFamily="34" charset="0"/>
                        </a:rPr>
                        <a:t> «ИСС»</a:t>
                      </a:r>
                      <a:r>
                        <a:rPr lang="ru-RU" sz="1800" dirty="0" smtClean="0">
                          <a:latin typeface="Arial Narrow" panose="020B0606020202030204" pitchFamily="34" charset="0"/>
                        </a:rPr>
                        <a:t>–</a:t>
                      </a:r>
                      <a:r>
                        <a:rPr lang="ru-RU" sz="1800" baseline="0" dirty="0" err="1" smtClean="0">
                          <a:latin typeface="Arial Narrow" panose="020B0606020202030204" pitchFamily="34" charset="0"/>
                        </a:rPr>
                        <a:t>СибГАУ</a:t>
                      </a:r>
                      <a:r>
                        <a:rPr lang="ru-RU" sz="1800" baseline="0" dirty="0" smtClean="0">
                          <a:latin typeface="Arial Narrow" panose="020B0606020202030204" pitchFamily="34" charset="0"/>
                        </a:rPr>
                        <a:t> (</a:t>
                      </a:r>
                      <a:r>
                        <a:rPr lang="ru-RU" sz="1800" dirty="0" err="1" smtClean="0">
                          <a:latin typeface="Arial Narrow" panose="020B0606020202030204" pitchFamily="34" charset="0"/>
                        </a:rPr>
                        <a:t>Косм.аппараты</a:t>
                      </a:r>
                      <a:r>
                        <a:rPr lang="ru-RU" sz="1800" dirty="0" smtClean="0">
                          <a:latin typeface="Arial Narrow" panose="020B0606020202030204" pitchFamily="34" charset="0"/>
                        </a:rPr>
                        <a:t>)</a:t>
                      </a:r>
                      <a:r>
                        <a:rPr lang="ru-RU" sz="18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/ </a:t>
                      </a:r>
                      <a:r>
                        <a:rPr lang="ru-RU" sz="1800" dirty="0" smtClean="0">
                          <a:latin typeface="Arial Narrow" panose="020B0606020202030204" pitchFamily="34" charset="0"/>
                        </a:rPr>
                        <a:t>АО «НПО ИТ»–МГОТУ</a:t>
                      </a:r>
                      <a:endParaRPr lang="ru-RU" sz="1800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4128524"/>
                  </a:ext>
                </a:extLst>
              </a:tr>
              <a:tr h="7131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Arial Narrow" panose="020B0606020202030204" pitchFamily="34" charset="0"/>
                        </a:rPr>
                        <a:t>10</a:t>
                      </a:r>
                      <a:r>
                        <a:rPr lang="ru-RU" sz="1800" dirty="0" smtClean="0">
                          <a:latin typeface="Arial Narrow" panose="020B0606020202030204" pitchFamily="34" charset="0"/>
                        </a:rPr>
                        <a:t> критериев</a:t>
                      </a:r>
                      <a:endParaRPr lang="ru-RU" sz="1800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Arial Narrow" panose="020B0606020202030204" pitchFamily="34" charset="0"/>
                        </a:rPr>
                        <a:t>2 кафедры: АО</a:t>
                      </a:r>
                      <a:r>
                        <a:rPr lang="ru-RU" sz="1800" baseline="0" dirty="0" smtClean="0">
                          <a:latin typeface="Arial Narrow" panose="020B0606020202030204" pitchFamily="34" charset="0"/>
                        </a:rPr>
                        <a:t> «ИСС»</a:t>
                      </a:r>
                      <a:r>
                        <a:rPr lang="ru-RU" sz="1800" dirty="0" smtClean="0">
                          <a:latin typeface="Arial Narrow" panose="020B0606020202030204" pitchFamily="34" charset="0"/>
                        </a:rPr>
                        <a:t>–</a:t>
                      </a:r>
                      <a:r>
                        <a:rPr lang="ru-RU" sz="1800" baseline="0" dirty="0" err="1" smtClean="0">
                          <a:latin typeface="Arial Narrow" panose="020B0606020202030204" pitchFamily="34" charset="0"/>
                        </a:rPr>
                        <a:t>СибГАУ</a:t>
                      </a:r>
                      <a:r>
                        <a:rPr lang="ru-RU" sz="1800" baseline="0" dirty="0" smtClean="0">
                          <a:latin typeface="Arial Narrow" panose="020B0606020202030204" pitchFamily="34" charset="0"/>
                        </a:rPr>
                        <a:t> (</a:t>
                      </a:r>
                      <a:r>
                        <a:rPr lang="ru-RU" sz="1800" dirty="0" err="1" smtClean="0">
                          <a:latin typeface="Arial Narrow" panose="020B0606020202030204" pitchFamily="34" charset="0"/>
                        </a:rPr>
                        <a:t>Косм.машиностр</a:t>
                      </a:r>
                      <a:r>
                        <a:rPr lang="ru-RU" sz="1800" dirty="0" smtClean="0">
                          <a:latin typeface="Arial Narrow" panose="020B0606020202030204" pitchFamily="34" charset="0"/>
                        </a:rPr>
                        <a:t>.) </a:t>
                      </a:r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/</a:t>
                      </a:r>
                      <a:r>
                        <a:rPr lang="ru-RU" sz="18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i="0" u="none" dirty="0" smtClean="0">
                          <a:latin typeface="Arial Narrow" panose="020B0606020202030204" pitchFamily="34" charset="0"/>
                        </a:rPr>
                        <a:t>АО</a:t>
                      </a:r>
                      <a:r>
                        <a:rPr lang="ru-RU" sz="1800" i="0" u="none" baseline="0" dirty="0" smtClean="0">
                          <a:latin typeface="Arial Narrow" panose="020B0606020202030204" pitchFamily="34" charset="0"/>
                        </a:rPr>
                        <a:t> «ИСС»- </a:t>
                      </a:r>
                      <a:r>
                        <a:rPr lang="ru-RU" sz="1800" i="0" u="none" baseline="0" dirty="0" err="1" smtClean="0">
                          <a:latin typeface="Arial Narrow" panose="020B0606020202030204" pitchFamily="34" charset="0"/>
                        </a:rPr>
                        <a:t>СибГАУ</a:t>
                      </a:r>
                      <a:r>
                        <a:rPr lang="ru-RU" sz="1800" i="0" u="none" baseline="0" dirty="0" smtClean="0">
                          <a:latin typeface="Arial Narrow" panose="020B0606020202030204" pitchFamily="34" charset="0"/>
                        </a:rPr>
                        <a:t> (</a:t>
                      </a:r>
                      <a:r>
                        <a:rPr lang="ru-RU" sz="1800" i="0" u="none" dirty="0" smtClean="0">
                          <a:latin typeface="Arial Narrow" panose="020B0606020202030204" pitchFamily="34" charset="0"/>
                        </a:rPr>
                        <a:t>КИС)</a:t>
                      </a:r>
                      <a:endParaRPr lang="ru-RU" sz="1800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2569610"/>
                  </a:ext>
                </a:extLst>
              </a:tr>
              <a:tr h="1257728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9 критериев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Arial Narrow" panose="020B0606020202030204" pitchFamily="34" charset="0"/>
                        </a:rPr>
                        <a:t>8 кафедр: ГНЦ ФГУП «Центр Келдыша»–МФТИ</a:t>
                      </a:r>
                      <a:r>
                        <a:rPr lang="en-US" sz="1800" dirty="0" smtClean="0"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/ </a:t>
                      </a:r>
                      <a:r>
                        <a:rPr lang="ru-RU" sz="1800" dirty="0" smtClean="0">
                          <a:latin typeface="Arial Narrow" panose="020B0606020202030204" pitchFamily="34" charset="0"/>
                        </a:rPr>
                        <a:t>ФГУП «НПЦ АП»–МИРЭА</a:t>
                      </a:r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 /</a:t>
                      </a:r>
                      <a:r>
                        <a:rPr lang="en-US" sz="1800" b="1" baseline="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dirty="0" smtClean="0">
                          <a:latin typeface="Arial Narrow" panose="020B0606020202030204" pitchFamily="34" charset="0"/>
                        </a:rPr>
                        <a:t>АО «</a:t>
                      </a:r>
                      <a:r>
                        <a:rPr lang="en-US" sz="1800" dirty="0" smtClean="0">
                          <a:latin typeface="Arial Narrow" panose="020B0606020202030204" pitchFamily="34" charset="0"/>
                        </a:rPr>
                        <a:t>H</a:t>
                      </a:r>
                      <a:r>
                        <a:rPr lang="ru-RU" sz="1800" dirty="0" smtClean="0">
                          <a:latin typeface="Arial Narrow" panose="020B0606020202030204" pitchFamily="34" charset="0"/>
                        </a:rPr>
                        <a:t>ИИФИ»–ПГУ</a:t>
                      </a:r>
                      <a:r>
                        <a:rPr lang="en-US" sz="1800" dirty="0" smtClean="0"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/ </a:t>
                      </a:r>
                      <a:r>
                        <a:rPr lang="ru-RU" sz="1800" dirty="0" smtClean="0">
                          <a:latin typeface="Arial Narrow" panose="020B0606020202030204" pitchFamily="34" charset="0"/>
                        </a:rPr>
                        <a:t>ПАО "РКК "Энергия»–НИУ ВШЭ </a:t>
                      </a:r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/ </a:t>
                      </a:r>
                      <a:r>
                        <a:rPr lang="ru-RU" sz="1800" dirty="0" smtClean="0">
                          <a:latin typeface="Arial Narrow" panose="020B0606020202030204" pitchFamily="34" charset="0"/>
                        </a:rPr>
                        <a:t>АО «НПЦ «Полюс»–ТУСУР</a:t>
                      </a:r>
                      <a:r>
                        <a:rPr lang="en-US" sz="1800" dirty="0" smtClean="0"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/ </a:t>
                      </a:r>
                      <a:r>
                        <a:rPr lang="ru-RU" sz="1800" dirty="0" smtClean="0">
                          <a:latin typeface="Arial Narrow" panose="020B0606020202030204" pitchFamily="34" charset="0"/>
                        </a:rPr>
                        <a:t>«ПО «Корпус»–</a:t>
                      </a:r>
                      <a:r>
                        <a:rPr lang="ru-RU" sz="1800" dirty="0" err="1" smtClean="0">
                          <a:latin typeface="Arial Narrow" panose="020B0606020202030204" pitchFamily="34" charset="0"/>
                        </a:rPr>
                        <a:t>СарГТУ</a:t>
                      </a:r>
                      <a:r>
                        <a:rPr lang="ru-RU" sz="1800" dirty="0" smtClean="0"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/</a:t>
                      </a:r>
                      <a:r>
                        <a:rPr lang="en-US" sz="1800" baseline="0" dirty="0" smtClean="0"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dirty="0" smtClean="0">
                          <a:latin typeface="Arial Narrow" panose="020B0606020202030204" pitchFamily="34" charset="0"/>
                        </a:rPr>
                        <a:t>АО</a:t>
                      </a:r>
                      <a:r>
                        <a:rPr lang="ru-RU" sz="1800" baseline="0" dirty="0" smtClean="0">
                          <a:latin typeface="Arial Narrow" panose="020B0606020202030204" pitchFamily="34" charset="0"/>
                        </a:rPr>
                        <a:t> «ИСС»</a:t>
                      </a:r>
                      <a:r>
                        <a:rPr lang="ru-RU" sz="1800" dirty="0" smtClean="0">
                          <a:latin typeface="Arial Narrow" panose="020B0606020202030204" pitchFamily="34" charset="0"/>
                        </a:rPr>
                        <a:t>–</a:t>
                      </a:r>
                      <a:r>
                        <a:rPr lang="ru-RU" sz="1800" baseline="0" dirty="0" smtClean="0">
                          <a:latin typeface="Arial Narrow" panose="020B0606020202030204" pitchFamily="34" charset="0"/>
                        </a:rPr>
                        <a:t>СФУ</a:t>
                      </a:r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/</a:t>
                      </a:r>
                      <a:r>
                        <a:rPr lang="en-US" sz="1800" b="1" dirty="0" smtClean="0"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dirty="0" smtClean="0">
                          <a:latin typeface="Arial Narrow" panose="020B0606020202030204" pitchFamily="34" charset="0"/>
                        </a:rPr>
                        <a:t>ФГУП «</a:t>
                      </a:r>
                      <a:r>
                        <a:rPr lang="ru-RU" sz="1800" dirty="0" err="1" smtClean="0">
                          <a:latin typeface="Arial Narrow" panose="020B0606020202030204" pitchFamily="34" charset="0"/>
                        </a:rPr>
                        <a:t>ЦНИИмаш</a:t>
                      </a:r>
                      <a:r>
                        <a:rPr lang="ru-RU" sz="1800" dirty="0" smtClean="0">
                          <a:latin typeface="Arial Narrow" panose="020B0606020202030204" pitchFamily="34" charset="0"/>
                        </a:rPr>
                        <a:t>»–МФТИ</a:t>
                      </a:r>
                      <a:endParaRPr lang="ru-RU" sz="1800" b="1" i="0" u="sng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6048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Arial Narrow" panose="020B0606020202030204" pitchFamily="34" charset="0"/>
                        </a:rPr>
                        <a:t>8 критериев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Arial Narrow" panose="020B0606020202030204" pitchFamily="34" charset="0"/>
                        </a:rPr>
                        <a:t>6 кафедр: ФГУП «</a:t>
                      </a:r>
                      <a:r>
                        <a:rPr lang="ru-RU" sz="1800" dirty="0" err="1" smtClean="0">
                          <a:latin typeface="Arial Narrow" panose="020B0606020202030204" pitchFamily="34" charset="0"/>
                        </a:rPr>
                        <a:t>ЦНИИмаш</a:t>
                      </a:r>
                      <a:r>
                        <a:rPr lang="ru-RU" sz="1800" dirty="0" smtClean="0">
                          <a:latin typeface="Arial Narrow" panose="020B0606020202030204" pitchFamily="34" charset="0"/>
                        </a:rPr>
                        <a:t>» –МАИ</a:t>
                      </a:r>
                      <a:r>
                        <a:rPr lang="ru-RU" sz="1800" baseline="0" dirty="0" smtClean="0"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/ </a:t>
                      </a:r>
                      <a:r>
                        <a:rPr lang="ru-RU" sz="1800" dirty="0" smtClean="0">
                          <a:latin typeface="Arial Narrow" panose="020B0606020202030204" pitchFamily="34" charset="0"/>
                        </a:rPr>
                        <a:t>ОАО «Композит»–МГОТУ </a:t>
                      </a:r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/ </a:t>
                      </a:r>
                      <a:r>
                        <a:rPr lang="ru-RU" sz="1800" dirty="0" smtClean="0">
                          <a:latin typeface="Arial Narrow" panose="020B0606020202030204" pitchFamily="34" charset="0"/>
                        </a:rPr>
                        <a:t>«НИИ КС им. Максимова»–МГОТУ </a:t>
                      </a:r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/ </a:t>
                      </a:r>
                      <a:r>
                        <a:rPr lang="ru-RU" sz="1800" dirty="0" smtClean="0">
                          <a:latin typeface="Arial Narrow" panose="020B0606020202030204" pitchFamily="34" charset="0"/>
                        </a:rPr>
                        <a:t>ПАО «РКК «Энергия»–МГТУ</a:t>
                      </a:r>
                      <a:r>
                        <a:rPr lang="ru-RU" sz="1800" baseline="0" dirty="0" smtClean="0"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baseline="0" dirty="0" err="1" smtClean="0">
                          <a:latin typeface="Arial Narrow" panose="020B0606020202030204" pitchFamily="34" charset="0"/>
                        </a:rPr>
                        <a:t>им.Н.Э.Баумана</a:t>
                      </a:r>
                      <a:r>
                        <a:rPr lang="ru-RU" sz="1800" baseline="0" dirty="0" smtClean="0"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/ </a:t>
                      </a:r>
                      <a:r>
                        <a:rPr lang="ru-RU" sz="1800" dirty="0" smtClean="0">
                          <a:latin typeface="Arial Narrow" panose="020B0606020202030204" pitchFamily="34" charset="0"/>
                        </a:rPr>
                        <a:t>«НИИ КС им. Максимова»–МИРЭА </a:t>
                      </a:r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/</a:t>
                      </a:r>
                      <a:r>
                        <a:rPr lang="ru-RU" sz="1800" dirty="0" smtClean="0">
                          <a:latin typeface="Arial Narrow" panose="020B0606020202030204" pitchFamily="34" charset="0"/>
                        </a:rPr>
                        <a:t>АО</a:t>
                      </a:r>
                      <a:r>
                        <a:rPr lang="ru-RU" sz="18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baseline="0" dirty="0" smtClean="0">
                          <a:latin typeface="Arial Narrow" panose="020B0606020202030204" pitchFamily="34" charset="0"/>
                        </a:rPr>
                        <a:t>«ИСС»</a:t>
                      </a:r>
                      <a:r>
                        <a:rPr lang="ru-RU" sz="1800" dirty="0" smtClean="0">
                          <a:latin typeface="Arial Narrow" panose="020B0606020202030204" pitchFamily="34" charset="0"/>
                        </a:rPr>
                        <a:t>–</a:t>
                      </a:r>
                      <a:r>
                        <a:rPr lang="ru-RU" sz="1800" baseline="0" dirty="0" err="1" smtClean="0">
                          <a:latin typeface="Arial Narrow" panose="020B0606020202030204" pitchFamily="34" charset="0"/>
                        </a:rPr>
                        <a:t>СибГАУ</a:t>
                      </a:r>
                      <a:r>
                        <a:rPr lang="ru-RU" sz="1800" baseline="0" dirty="0" smtClean="0">
                          <a:latin typeface="Arial Narrow" panose="020B0606020202030204" pitchFamily="34" charset="0"/>
                        </a:rPr>
                        <a:t> (САУ КА</a:t>
                      </a:r>
                      <a:r>
                        <a:rPr lang="ru-RU" sz="1800" dirty="0" smtClean="0">
                          <a:latin typeface="Arial Narrow" panose="020B0606020202030204" pitchFamily="34" charset="0"/>
                        </a:rPr>
                        <a:t>)</a:t>
                      </a:r>
                      <a:endParaRPr lang="ru-RU" sz="1800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5525310"/>
                  </a:ext>
                </a:extLst>
              </a:tr>
              <a:tr h="385326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Arial Narrow" panose="020B0606020202030204" pitchFamily="34" charset="0"/>
                        </a:rPr>
                        <a:t>&lt; 8</a:t>
                      </a:r>
                      <a:r>
                        <a:rPr lang="en-US" sz="1800" dirty="0" smtClean="0"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dirty="0" smtClean="0">
                          <a:latin typeface="Arial Narrow" panose="020B0606020202030204" pitchFamily="34" charset="0"/>
                        </a:rPr>
                        <a:t>критериев</a:t>
                      </a:r>
                      <a:endParaRPr lang="ru-RU" sz="1800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Arial Narrow" panose="020B0606020202030204" pitchFamily="34" charset="0"/>
                        </a:rPr>
                        <a:t>15 кафедр</a:t>
                      </a:r>
                      <a:endParaRPr lang="ru-RU" sz="1800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8318411"/>
                  </a:ext>
                </a:extLst>
              </a:tr>
              <a:tr h="681731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Arial Narrow" panose="020B0606020202030204" pitchFamily="34" charset="0"/>
                        </a:rPr>
                        <a:t>более</a:t>
                      </a:r>
                      <a:r>
                        <a:rPr lang="ru-RU" sz="1800" baseline="0" dirty="0" smtClean="0">
                          <a:latin typeface="Arial Narrow" panose="020B0606020202030204" pitchFamily="34" charset="0"/>
                        </a:rPr>
                        <a:t> 50% критериев не применимы</a:t>
                      </a:r>
                      <a:endParaRPr lang="ru-RU" sz="1800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Arial Narrow" panose="020B0606020202030204" pitchFamily="34" charset="0"/>
                        </a:rPr>
                        <a:t>7 кафедр</a:t>
                      </a:r>
                      <a:endParaRPr lang="ru-RU" sz="1800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0504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2732929"/>
      </p:ext>
    </p:extLst>
  </p:cSld>
  <p:clrMapOvr>
    <a:masterClrMapping/>
  </p:clrMapOvr>
</p:sld>
</file>

<file path=ppt/theme/theme1.xml><?xml version="1.0" encoding="utf-8"?>
<a:theme xmlns:a="http://schemas.openxmlformats.org/drawingml/2006/main" name="Roscosmos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Презентация10" id="{73E49855-C75B-4165-840D-A69BF0BE36D1}" vid="{D35D189D-916D-46AF-AB0B-7D86817B82B0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Roscosmos</Template>
  <TotalTime>8547</TotalTime>
  <Words>2785</Words>
  <Application>Microsoft Office PowerPoint</Application>
  <PresentationFormat>Произвольный</PresentationFormat>
  <Paragraphs>311</Paragraphs>
  <Slides>12</Slides>
  <Notes>12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2" baseType="lpstr">
      <vt:lpstr>Arial</vt:lpstr>
      <vt:lpstr>Arial Narrow</vt:lpstr>
      <vt:lpstr>Calibri</vt:lpstr>
      <vt:lpstr>Calibri Light</vt:lpstr>
      <vt:lpstr>Elektra Light Pro</vt:lpstr>
      <vt:lpstr>Symbol</vt:lpstr>
      <vt:lpstr>Times New Roman</vt:lpstr>
      <vt:lpstr>Verdana</vt:lpstr>
      <vt:lpstr>Wingdings</vt:lpstr>
      <vt:lpstr>Roscosmos</vt:lpstr>
      <vt:lpstr>Презентация PowerPoint</vt:lpstr>
      <vt:lpstr>Презентация PowerPoint</vt:lpstr>
      <vt:lpstr>Презентация PowerPoint</vt:lpstr>
      <vt:lpstr>СТАТИСТИКА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Метальников Денис Александрович</dc:creator>
  <cp:lastModifiedBy>Фомина Ольга Эдуардовна</cp:lastModifiedBy>
  <cp:revision>448</cp:revision>
  <cp:lastPrinted>2017-09-22T10:46:18Z</cp:lastPrinted>
  <dcterms:created xsi:type="dcterms:W3CDTF">2015-11-23T08:10:08Z</dcterms:created>
  <dcterms:modified xsi:type="dcterms:W3CDTF">2017-09-22T11:04:09Z</dcterms:modified>
</cp:coreProperties>
</file>