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9" r:id="rId1"/>
  </p:sldMasterIdLst>
  <p:notesMasterIdLst>
    <p:notesMasterId r:id="rId23"/>
  </p:notesMasterIdLst>
  <p:sldIdLst>
    <p:sldId id="256" r:id="rId2"/>
    <p:sldId id="291" r:id="rId3"/>
    <p:sldId id="259" r:id="rId4"/>
    <p:sldId id="287" r:id="rId5"/>
    <p:sldId id="262" r:id="rId6"/>
    <p:sldId id="328" r:id="rId7"/>
    <p:sldId id="316" r:id="rId8"/>
    <p:sldId id="295" r:id="rId9"/>
    <p:sldId id="329" r:id="rId10"/>
    <p:sldId id="330" r:id="rId11"/>
    <p:sldId id="290" r:id="rId12"/>
    <p:sldId id="292" r:id="rId13"/>
    <p:sldId id="332" r:id="rId14"/>
    <p:sldId id="334" r:id="rId15"/>
    <p:sldId id="333" r:id="rId16"/>
    <p:sldId id="336" r:id="rId17"/>
    <p:sldId id="335" r:id="rId18"/>
    <p:sldId id="337" r:id="rId19"/>
    <p:sldId id="338" r:id="rId20"/>
    <p:sldId id="339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69BC40-7403-48D4-92B8-403687A13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56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072EB240-AB2A-480C-AD6C-672F410D6EB3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55FFAA99-E4FB-49AB-A1C2-E96F790D09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222993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12579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8768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6520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84028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24989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58603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561D4-FDC7-475D-8A8E-60BD1E1E954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7813C-832A-4040-9574-37109D3D39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5607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5F995-5682-4494-A373-D1EED0DC53AE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5E64-EC3C-44C3-97D4-61CB73DBBD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57987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D5059AA1-747E-4605-8F70-5AB51C700D9D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5398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E9725-E272-4DA7-B3FA-5380D41747B8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B4FB95C3-D0E5-4FDD-9C95-7EF75EC1A8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925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7144F-2ED8-42A5-83BD-9557242F0E64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CD82B-0239-43A8-88DC-79079CB22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17631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816FC-5F46-4ED2-A766-689401685AD4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1C10F-ED07-4B68-BCDF-2DE420F25C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0487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C46A9-9BD5-46C6-B881-DE947C577B84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972B5-99C3-40CA-904F-85A5ED113B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9700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72CDE-A237-461E-A33C-BEA5A0FD2E20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155C-846D-4CCC-BF37-6A0AC3F54B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8868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452BD-DF4A-4C8C-8DFE-D8119FE220D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350C3-539B-4DA0-BC48-15A9F6D918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32392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8339F-5760-4C86-A0A8-32254CBC9936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9B7DA-BB32-4C1F-8BC1-A275F08FD0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3048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1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ransition>
    <p:cover dir="ld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gosv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3106" y="332656"/>
            <a:ext cx="8496944" cy="360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примерных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образовательных программ по направлениям подготовки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специальностям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149080"/>
            <a:ext cx="7704855" cy="1223962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УГСН  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Авиационная и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ракетно-космическая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техника»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59832" y="5805264"/>
            <a:ext cx="59785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buClr>
                <a:srgbClr val="D7E5E4"/>
              </a:buClr>
            </a:pP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ГУЗЕВА ТАТЬЯНА АЛЕКСАНДРОВНА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  <a:buClr>
                <a:srgbClr val="D7E5E4"/>
              </a:buClr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ОБРАЗОВАТЕЛЬНЫХ СТАНДАРТОВ И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   МГТУ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 Н.Э. Баумана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3663" y="116632"/>
            <a:ext cx="8388424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информационной системы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6167" y="6483198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817359"/>
              </p:ext>
            </p:extLst>
          </p:nvPr>
        </p:nvGraphicFramePr>
        <p:xfrm>
          <a:off x="766383" y="620688"/>
          <a:ext cx="8377617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Точечный рисунок" r:id="rId3" imgW="13304762" imgH="3552381" progId="Paint.Picture">
                  <p:embed/>
                </p:oleObj>
              </mc:Choice>
              <mc:Fallback>
                <p:oleObj name="Точечный рисунок" r:id="rId3" imgW="13304762" imgH="35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83" y="620688"/>
                        <a:ext cx="8377617" cy="288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1" y="3645024"/>
            <a:ext cx="8369689" cy="27363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9" y="2116201"/>
            <a:ext cx="8369689" cy="4251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318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ПООП</a:t>
            </a:r>
          </a:p>
        </p:txBody>
      </p:sp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971600" y="692696"/>
            <a:ext cx="7920880" cy="5760640"/>
          </a:xfrm>
        </p:spPr>
        <p:txBody>
          <a:bodyPr>
            <a:normAutofit/>
          </a:bodyPr>
          <a:lstStyle/>
          <a:p>
            <a:pPr algn="just">
              <a:spcBef>
                <a:spcPct val="3500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1. ОБЩИЕ ПОЛОЖЕНИЯ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ХАРАКТЕРИСТИКА ПРОФЕССИОНАЛЬНОЙ ДЕЯТЕЛЬНОСТИ ВЫПУСКНИКОВ 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 3. ОБЩАЯ ХАРАКТЕРИСТИКА ОБРАЗОВАТЕЛЬНЫХ ПРОГРАММ,  РЕАЛИЗУЕМЫХ В РАМКАХ НАПРАВЛЕНИЯ ПОДГОТОВКИ (СПЕЦИАЛЬНОСТИ) 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 4. ПЛАНИРУЕМЫЕ РЕЗУЛЬТАТЫ ОСВОЕНИЯ ОБРАЗОВАТЕЛЬНОЙ ПРОГРАММЫ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ПРИМЕРНАЯ СТРУКТУРА И СОДЕРЖАНИЕ ОПОП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ПРИМЕРНЫЕ УСЛОВИЯ ОСУЩЕСТВЛЕНИЯ ОБРАЗОВАТЕЛЬНОЙ ДЕЯТЕЛЬНОСТИ ПО ОПОП 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7. СПИСОК РАЗРАБОТЧИКОВ ПООП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Приложение 1</a:t>
            </a:r>
          </a:p>
          <a:p>
            <a:pPr algn="just">
              <a:spcBef>
                <a:spcPct val="3500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Приложение 2  </a:t>
            </a:r>
          </a:p>
        </p:txBody>
      </p:sp>
      <p:sp>
        <p:nvSpPr>
          <p:cNvPr id="1638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6167" y="6490171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C06BAC-D38E-40D5-8A73-B0544BAE618E}" type="slidenum">
              <a:rPr lang="ru-RU" smtClean="0"/>
              <a:pPr eaLnBrk="1" hangingPunct="1"/>
              <a:t>11</a:t>
            </a:fld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381328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12</a:t>
            </a:fld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" y="677354"/>
            <a:ext cx="9139299" cy="555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597352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13</a:t>
            </a:fld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3999" cy="16039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1700808"/>
            <a:ext cx="9142107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3240" y="6492875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162313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468400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7" y="534990"/>
            <a:ext cx="9152067" cy="5702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4362" y="6490171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7" y="1052737"/>
            <a:ext cx="9157417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492875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5877272"/>
            <a:ext cx="9144000" cy="49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5" y="764704"/>
            <a:ext cx="9153195" cy="4933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30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81481" y="6597352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3" y="260648"/>
            <a:ext cx="9179293" cy="4913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05" y="3933056"/>
            <a:ext cx="9175305" cy="2754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6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492875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3999" cy="2988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" y="332656"/>
            <a:ext cx="9143122" cy="6112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2124075" y="404813"/>
            <a:ext cx="47759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Актуализация ФГОС</a:t>
            </a:r>
          </a:p>
        </p:txBody>
      </p:sp>
      <p:grpSp>
        <p:nvGrpSpPr>
          <p:cNvPr id="3075" name="Группа 3"/>
          <p:cNvGrpSpPr>
            <a:grpSpLocks/>
          </p:cNvGrpSpPr>
          <p:nvPr/>
        </p:nvGrpSpPr>
        <p:grpSpPr bwMode="auto">
          <a:xfrm>
            <a:off x="796112" y="1510522"/>
            <a:ext cx="8017396" cy="3969069"/>
            <a:chOff x="323850" y="1451055"/>
            <a:chExt cx="8593138" cy="4019470"/>
          </a:xfrm>
        </p:grpSpPr>
        <p:sp>
          <p:nvSpPr>
            <p:cNvPr id="3076" name="Прямоугольник 7"/>
            <p:cNvSpPr>
              <a:spLocks noChangeArrowheads="1"/>
            </p:cNvSpPr>
            <p:nvPr/>
          </p:nvSpPr>
          <p:spPr bwMode="auto">
            <a:xfrm>
              <a:off x="323850" y="1989138"/>
              <a:ext cx="1563688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latin typeface="Calibri" pitchFamily="34" charset="0"/>
                </a:rPr>
                <a:t>ФГОС ВО</a:t>
              </a:r>
            </a:p>
          </p:txBody>
        </p:sp>
        <p:sp>
          <p:nvSpPr>
            <p:cNvPr id="3077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948488" y="4365625"/>
              <a:ext cx="1943100" cy="11049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Бакалавриат</a:t>
              </a:r>
            </a:p>
          </p:txBody>
        </p:sp>
        <p:sp>
          <p:nvSpPr>
            <p:cNvPr id="3078" name="Скругленный прямоугольник 21"/>
            <p:cNvSpPr>
              <a:spLocks noChangeArrowheads="1"/>
            </p:cNvSpPr>
            <p:nvPr/>
          </p:nvSpPr>
          <p:spPr bwMode="auto">
            <a:xfrm>
              <a:off x="6948488" y="3213100"/>
              <a:ext cx="1911350" cy="11049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Магистратура, специалитет</a:t>
              </a:r>
            </a:p>
          </p:txBody>
        </p:sp>
        <p:sp>
          <p:nvSpPr>
            <p:cNvPr id="3079" name="Скругленный прямоугольник 22"/>
            <p:cNvSpPr>
              <a:spLocks noChangeArrowheads="1"/>
            </p:cNvSpPr>
            <p:nvPr/>
          </p:nvSpPr>
          <p:spPr bwMode="auto">
            <a:xfrm>
              <a:off x="6975475" y="2054225"/>
              <a:ext cx="1941513" cy="11049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Аспирантура,</a:t>
              </a:r>
            </a:p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Ассистентура,</a:t>
              </a:r>
              <a:b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</a:br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ординатура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2" name="Двойная стрелка влево/вправо 1"/>
            <p:cNvSpPr>
              <a:spLocks noChangeArrowheads="1"/>
            </p:cNvSpPr>
            <p:nvPr/>
          </p:nvSpPr>
          <p:spPr bwMode="auto">
            <a:xfrm>
              <a:off x="2094080" y="3368675"/>
              <a:ext cx="1133475" cy="454025"/>
            </a:xfrm>
            <a:prstGeom prst="leftRightArrow">
              <a:avLst>
                <a:gd name="adj1" fmla="val 50000"/>
                <a:gd name="adj2" fmla="val 4993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1139" tIns="20569" rIns="41139" bIns="20569" anchor="ctr"/>
            <a:lstStyle/>
            <a:p>
              <a:pPr algn="ctr" defTabSz="411163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81" name="Прямоугольник 10"/>
            <p:cNvSpPr>
              <a:spLocks noChangeArrowheads="1"/>
            </p:cNvSpPr>
            <p:nvPr/>
          </p:nvSpPr>
          <p:spPr bwMode="auto">
            <a:xfrm>
              <a:off x="5795963" y="2060575"/>
              <a:ext cx="673100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endParaRPr lang="ru-RU" dirty="0">
                <a:latin typeface="Calibri" pitchFamily="34" charset="0"/>
              </a:endParaRPr>
            </a:p>
          </p:txBody>
        </p:sp>
        <p:sp>
          <p:nvSpPr>
            <p:cNvPr id="3082" name="TextBox 2"/>
            <p:cNvSpPr txBox="1">
              <a:spLocks noChangeArrowheads="1"/>
            </p:cNvSpPr>
            <p:nvPr/>
          </p:nvSpPr>
          <p:spPr bwMode="auto">
            <a:xfrm>
              <a:off x="5277060" y="1451055"/>
              <a:ext cx="1958556" cy="54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Уровни квалификации</a:t>
              </a:r>
            </a:p>
          </p:txBody>
        </p:sp>
        <p:sp>
          <p:nvSpPr>
            <p:cNvPr id="3083" name="TextBox 13"/>
            <p:cNvSpPr txBox="1">
              <a:spLocks noChangeArrowheads="1"/>
            </p:cNvSpPr>
            <p:nvPr/>
          </p:nvSpPr>
          <p:spPr bwMode="auto">
            <a:xfrm>
              <a:off x="6046788" y="4727575"/>
              <a:ext cx="21113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6</a:t>
              </a:r>
            </a:p>
          </p:txBody>
        </p:sp>
        <p:sp>
          <p:nvSpPr>
            <p:cNvPr id="3084" name="TextBox 14"/>
            <p:cNvSpPr txBox="1">
              <a:spLocks noChangeArrowheads="1"/>
            </p:cNvSpPr>
            <p:nvPr/>
          </p:nvSpPr>
          <p:spPr bwMode="auto">
            <a:xfrm>
              <a:off x="6046788" y="3622675"/>
              <a:ext cx="20955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7</a:t>
              </a:r>
            </a:p>
          </p:txBody>
        </p:sp>
        <p:sp>
          <p:nvSpPr>
            <p:cNvPr id="3085" name="TextBox 15"/>
            <p:cNvSpPr txBox="1">
              <a:spLocks noChangeArrowheads="1"/>
            </p:cNvSpPr>
            <p:nvPr/>
          </p:nvSpPr>
          <p:spPr bwMode="auto">
            <a:xfrm>
              <a:off x="6046788" y="2517775"/>
              <a:ext cx="21113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8</a:t>
              </a:r>
            </a:p>
          </p:txBody>
        </p:sp>
        <p:sp>
          <p:nvSpPr>
            <p:cNvPr id="3086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1962318" y="3938589"/>
              <a:ext cx="1397000" cy="4349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1076" tIns="20537" rIns="41076" bIns="20537" anchor="ctr"/>
            <a:lstStyle/>
            <a:p>
              <a:pPr algn="ctr" defTabSz="455613"/>
              <a:r>
                <a:rPr lang="ru-RU" sz="1400" b="1" dirty="0">
                  <a:solidFill>
                    <a:schemeClr val="bg1"/>
                  </a:solidFill>
                </a:rPr>
                <a:t>ФГОС 3++</a:t>
              </a:r>
              <a:endParaRPr lang="ru-RU" altLang="ru-RU" sz="1400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87" name="Прямоугольник 15"/>
            <p:cNvSpPr>
              <a:spLocks noChangeArrowheads="1"/>
            </p:cNvSpPr>
            <p:nvPr/>
          </p:nvSpPr>
          <p:spPr bwMode="auto">
            <a:xfrm>
              <a:off x="3452813" y="1989138"/>
              <a:ext cx="1563688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latin typeface="Calibri" pitchFamily="34" charset="0"/>
                </a:rPr>
                <a:t> Профессио-нальные стандарты</a:t>
              </a:r>
            </a:p>
          </p:txBody>
        </p:sp>
      </p:grp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3240" y="6492875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2317B9-43A3-4671-A633-775E449D7445}" type="slidenum">
              <a:rPr lang="ru-RU" smtClean="0"/>
              <a:pPr eaLnBrk="1" hangingPunct="1"/>
              <a:t>2</a:t>
            </a:fld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493484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1" cy="89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" y="1484784"/>
            <a:ext cx="9146595" cy="4818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8" y="260648"/>
            <a:ext cx="9153398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6167" y="6479285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E2536C-2E8A-4ECC-A186-DD2EDDD69149}" type="slidenum">
              <a:rPr lang="ru-RU" smtClean="0"/>
              <a:pPr eaLnBrk="1" hangingPunct="1"/>
              <a:t>21</a:t>
            </a:fld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" y="2851150"/>
            <a:ext cx="8029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latin typeface="Calibri"/>
                <a:cs typeface="Times New Roman" panose="02020603050405020304" pitchFamily="18" charset="0"/>
              </a:rPr>
              <a:t>БЛАГОДАРЮ </a:t>
            </a:r>
            <a:r>
              <a:rPr kumimoji="0" lang="ru-RU" sz="400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latin typeface="Calibri"/>
                <a:cs typeface="Times New Roman" panose="02020603050405020304" pitchFamily="18" charset="0"/>
              </a:rPr>
              <a:t>ЗА ВНИМАНИЕ</a:t>
            </a:r>
            <a:r>
              <a:rPr kumimoji="0" lang="en-US" sz="4000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uLnTx/>
                <a:uFillTx/>
                <a:latin typeface="Calibri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1340768"/>
            <a:ext cx="8280920" cy="4456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32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ФГОС ВО 3++</a:t>
            </a:r>
          </a:p>
        </p:txBody>
      </p:sp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6167" y="6479285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B4EB7A-7C41-4B93-8639-D9CE66617B55}" type="slidenum">
              <a:rPr lang="ru-RU" smtClean="0"/>
              <a:pPr eaLnBrk="1" hangingPunct="1"/>
              <a:t>3</a:t>
            </a:fld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08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УГСН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Авиационная и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ракетно-космическая техника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3477" y="6492875"/>
            <a:ext cx="427833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2317B9-43A3-4671-A633-775E449D7445}" type="slidenum">
              <a:rPr lang="ru-RU" smtClean="0"/>
              <a:pPr eaLnBrk="1" hangingPunct="1"/>
              <a:t>4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92108" y="3501008"/>
            <a:ext cx="865189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24.05.01	</a:t>
            </a:r>
            <a:r>
              <a:rPr lang="ru-RU" sz="1500" dirty="0"/>
              <a:t>Проектирование, производство и эксплуатация ракет и ракетно-космических </a:t>
            </a:r>
            <a:endParaRPr lang="ru-RU" sz="1500" dirty="0" smtClean="0"/>
          </a:p>
          <a:p>
            <a:r>
              <a:rPr lang="ru-RU" sz="1500" dirty="0" smtClean="0"/>
              <a:t>комплексов</a:t>
            </a:r>
            <a:endParaRPr lang="ru-RU" sz="1500" dirty="0"/>
          </a:p>
          <a:p>
            <a:r>
              <a:rPr lang="ru-RU" sz="1600" dirty="0"/>
              <a:t>24.05.02	Проектирование авиационных и ракетных двигателей</a:t>
            </a:r>
          </a:p>
          <a:p>
            <a:r>
              <a:rPr lang="ru-RU" sz="1600" dirty="0"/>
              <a:t>24.05.03	Испытание летательных аппаратов</a:t>
            </a:r>
          </a:p>
          <a:p>
            <a:r>
              <a:rPr lang="ru-RU" sz="1600" dirty="0"/>
              <a:t>24.05.04	Навигационно-баллистическое обеспечение применения космической техники</a:t>
            </a:r>
          </a:p>
          <a:p>
            <a:r>
              <a:rPr lang="ru-RU" sz="1600" dirty="0"/>
              <a:t>24.05.05	Интегрированные системы летательных аппаратов</a:t>
            </a:r>
          </a:p>
          <a:p>
            <a:r>
              <a:rPr lang="ru-RU" sz="1600" dirty="0"/>
              <a:t>24.05.06	Системы управления летательными аппаратами</a:t>
            </a:r>
          </a:p>
          <a:p>
            <a:r>
              <a:rPr lang="ru-RU" sz="1600" dirty="0"/>
              <a:t>24.05.07	Самолето- и вертолетостроение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18334"/>
            <a:ext cx="87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24.03/04.01  Ракетные </a:t>
            </a:r>
            <a:r>
              <a:rPr lang="ru-RU" sz="1600" dirty="0"/>
              <a:t>комплексы и космонавтика</a:t>
            </a:r>
          </a:p>
          <a:p>
            <a:r>
              <a:rPr lang="ru-RU" sz="1600" dirty="0" smtClean="0"/>
              <a:t>24.03/04.02  Системы </a:t>
            </a:r>
            <a:r>
              <a:rPr lang="ru-RU" sz="1600" dirty="0"/>
              <a:t>управления движением и навигация</a:t>
            </a:r>
          </a:p>
          <a:p>
            <a:r>
              <a:rPr lang="ru-RU" sz="1600" dirty="0" smtClean="0"/>
              <a:t>24.03/04.03  Баллистика </a:t>
            </a:r>
            <a:r>
              <a:rPr lang="ru-RU" sz="1600" dirty="0"/>
              <a:t>и гидроаэродинамика</a:t>
            </a:r>
          </a:p>
          <a:p>
            <a:r>
              <a:rPr lang="ru-RU" sz="1600" dirty="0" smtClean="0"/>
              <a:t>24.03/04.04  Авиастроение</a:t>
            </a:r>
            <a:endParaRPr lang="ru-RU" sz="1600" dirty="0"/>
          </a:p>
          <a:p>
            <a:r>
              <a:rPr lang="ru-RU" sz="1600" dirty="0" smtClean="0"/>
              <a:t>24.03/04.05  Двигатели </a:t>
            </a:r>
            <a:r>
              <a:rPr lang="ru-RU" sz="1600" dirty="0"/>
              <a:t>летательных аппаратов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46984" y="1412776"/>
            <a:ext cx="3384376" cy="44824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Актуальная информация по процессу модернизации образовательных стандартов представлена на портале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  <a:hlinkClick r:id="rId2"/>
              </a:rPr>
              <a:t>http://fgosvo.ru/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6139D3-CED9-4845-82C7-3658FE3C8E36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06" y="116633"/>
            <a:ext cx="5316990" cy="63843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733477" y="6492875"/>
            <a:ext cx="42783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B72317B9-43A3-4671-A633-775E449D7445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0683"/>
            <a:ext cx="5436096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06" y="116633"/>
            <a:ext cx="5436097" cy="27363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60" y="3011895"/>
            <a:ext cx="5407184" cy="267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85957"/>
            <a:ext cx="5453406" cy="3850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72808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3 ++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6167" y="6490171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3888432" cy="5256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528392" cy="52408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7534568" cy="2630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9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8189"/>
            <a:ext cx="7704856" cy="8640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301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(1367)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0015" y="6492875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598155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456384" cy="5112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632848" cy="444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420888"/>
            <a:ext cx="3384376" cy="20882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ТЗ на информационную систему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6167" y="6483198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15"/>
            <a:ext cx="4735612" cy="67331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70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212976"/>
            <a:ext cx="3384376" cy="12961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ПООП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6167" y="6483198"/>
            <a:ext cx="427833" cy="365125"/>
          </a:xfrm>
        </p:spPr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32656"/>
            <a:ext cx="4536504" cy="61795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18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3239</TotalTime>
  <Words>201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Параллакс</vt:lpstr>
      <vt:lpstr>Точечный рисунок</vt:lpstr>
      <vt:lpstr>Разработка  примерных основных образовательных программ по направлениям подготовки  и специальностям </vt:lpstr>
      <vt:lpstr>Презентация PowerPoint</vt:lpstr>
      <vt:lpstr>Изменения в ФГОС ВО 3++</vt:lpstr>
      <vt:lpstr>УГСН Авиационная и  ракетно-космическая техника</vt:lpstr>
      <vt:lpstr>Презентация PowerPoint</vt:lpstr>
      <vt:lpstr>ФГОС 3 ++</vt:lpstr>
      <vt:lpstr>Приказ 301 (1367) </vt:lpstr>
      <vt:lpstr>ТЗ на информационную систему ПООП  </vt:lpstr>
      <vt:lpstr>Макет ПООП  </vt:lpstr>
      <vt:lpstr>Макет информационной системы ПООП  </vt:lpstr>
      <vt:lpstr>Структура ПООП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ФГОС и разработка ПООП</dc:title>
  <dc:creator>USER</dc:creator>
  <cp:lastModifiedBy>Татьяна</cp:lastModifiedBy>
  <cp:revision>185</cp:revision>
  <dcterms:created xsi:type="dcterms:W3CDTF">2016-09-09T18:52:51Z</dcterms:created>
  <dcterms:modified xsi:type="dcterms:W3CDTF">2017-09-22T18:50:44Z</dcterms:modified>
</cp:coreProperties>
</file>