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0" r:id="rId1"/>
    <p:sldMasterId id="2147483723" r:id="rId2"/>
  </p:sldMasterIdLst>
  <p:notesMasterIdLst>
    <p:notesMasterId r:id="rId41"/>
  </p:notesMasterIdLst>
  <p:handoutMasterIdLst>
    <p:handoutMasterId r:id="rId42"/>
  </p:handoutMasterIdLst>
  <p:sldIdLst>
    <p:sldId id="295" r:id="rId3"/>
    <p:sldId id="319" r:id="rId4"/>
    <p:sldId id="349" r:id="rId5"/>
    <p:sldId id="302" r:id="rId6"/>
    <p:sldId id="356" r:id="rId7"/>
    <p:sldId id="348" r:id="rId8"/>
    <p:sldId id="350" r:id="rId9"/>
    <p:sldId id="351" r:id="rId10"/>
    <p:sldId id="357" r:id="rId11"/>
    <p:sldId id="360" r:id="rId12"/>
    <p:sldId id="361" r:id="rId13"/>
    <p:sldId id="362" r:id="rId14"/>
    <p:sldId id="352" r:id="rId15"/>
    <p:sldId id="363" r:id="rId16"/>
    <p:sldId id="364" r:id="rId17"/>
    <p:sldId id="365" r:id="rId18"/>
    <p:sldId id="353" r:id="rId19"/>
    <p:sldId id="383" r:id="rId20"/>
    <p:sldId id="384" r:id="rId21"/>
    <p:sldId id="385" r:id="rId22"/>
    <p:sldId id="386" r:id="rId23"/>
    <p:sldId id="387" r:id="rId24"/>
    <p:sldId id="388" r:id="rId25"/>
    <p:sldId id="389" r:id="rId26"/>
    <p:sldId id="354" r:id="rId27"/>
    <p:sldId id="379" r:id="rId28"/>
    <p:sldId id="367" r:id="rId29"/>
    <p:sldId id="368" r:id="rId30"/>
    <p:sldId id="370" r:id="rId31"/>
    <p:sldId id="371" r:id="rId32"/>
    <p:sldId id="369" r:id="rId33"/>
    <p:sldId id="372" r:id="rId34"/>
    <p:sldId id="375" r:id="rId35"/>
    <p:sldId id="376" r:id="rId36"/>
    <p:sldId id="377" r:id="rId37"/>
    <p:sldId id="355" r:id="rId38"/>
    <p:sldId id="366" r:id="rId39"/>
    <p:sldId id="343" r:id="rId40"/>
  </p:sldIdLst>
  <p:sldSz cx="9144000" cy="6858000" type="screen4x3"/>
  <p:notesSz cx="6734175" cy="9853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3">
          <p15:clr>
            <a:srgbClr val="A4A3A4"/>
          </p15:clr>
        </p15:guide>
        <p15:guide id="2" pos="215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ECD"/>
    <a:srgbClr val="19CDE5"/>
    <a:srgbClr val="C94343"/>
    <a:srgbClr val="198DCD"/>
    <a:srgbClr val="467BD2"/>
    <a:srgbClr val="265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84" autoAdjust="0"/>
    <p:restoredTop sz="93792" autoAdjust="0"/>
  </p:normalViewPr>
  <p:slideViewPr>
    <p:cSldViewPr>
      <p:cViewPr>
        <p:scale>
          <a:sx n="110" d="100"/>
          <a:sy n="110" d="100"/>
        </p:scale>
        <p:origin x="-342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984" y="-90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924" cy="49221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251" y="1"/>
            <a:ext cx="2917360" cy="49221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>
              <a:defRPr sz="1200"/>
            </a:lvl1pPr>
          </a:lstStyle>
          <a:p>
            <a:fld id="{24FBA845-9025-45A7-9C2A-CC7660A6C508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59836"/>
            <a:ext cx="2918924" cy="49221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251" y="9359836"/>
            <a:ext cx="2917360" cy="49221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>
              <a:defRPr sz="1200"/>
            </a:lvl1pPr>
          </a:lstStyle>
          <a:p>
            <a:fld id="{107E89DD-061F-4694-A7A7-601375FB78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8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475" y="1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>
              <a:defRPr sz="1200"/>
            </a:lvl1pPr>
          </a:lstStyle>
          <a:p>
            <a:fld id="{8A15AFE9-A8C5-4344-A51D-3FA17C8C6475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8188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06" tIns="45103" rIns="90206" bIns="451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418" y="4680467"/>
            <a:ext cx="5387340" cy="4434126"/>
          </a:xfrm>
          <a:prstGeom prst="rect">
            <a:avLst/>
          </a:prstGeom>
        </p:spPr>
        <p:txBody>
          <a:bodyPr vert="horz" lIns="90206" tIns="45103" rIns="90206" bIns="4510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59223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475" y="9359223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>
              <a:defRPr sz="1200"/>
            </a:lvl1pPr>
          </a:lstStyle>
          <a:p>
            <a:fld id="{266D299F-106F-4234-B698-A3219DC89E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8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51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9A28E-1B84-4A25-AEF4-6058897773A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15C0-3E82-4AC5-BE7F-9D096CE5009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DF9B-5ADD-4C2F-A8BF-8B5571F67B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2F69-8BF3-4B04-B939-66AD06BA673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1711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SOU\Downloads\santa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188640"/>
            <a:ext cx="720080" cy="705039"/>
          </a:xfrm>
          <a:prstGeom prst="rect">
            <a:avLst/>
          </a:prstGeom>
          <a:noFill/>
        </p:spPr>
      </p:pic>
      <p:sp>
        <p:nvSpPr>
          <p:cNvPr id="7" name="Shape 2"/>
          <p:cNvSpPr>
            <a:spLocks noGrp="1"/>
          </p:cNvSpPr>
          <p:nvPr>
            <p:ph type="sldNum" sz="quarter" idx="2"/>
          </p:nvPr>
        </p:nvSpPr>
        <p:spPr>
          <a:xfrm>
            <a:off x="2149788" y="6484538"/>
            <a:ext cx="268802" cy="265912"/>
          </a:xfrm>
          <a:prstGeom prst="rect">
            <a:avLst/>
          </a:prstGeom>
          <a:ln w="25400">
            <a:miter lim="400000"/>
          </a:ln>
        </p:spPr>
        <p:txBody>
          <a:bodyPr wrap="none" lIns="40232" tIns="40230" rIns="40232" bIns="4023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DINPro-Black"/>
                <a:ea typeface="DINPro-Black"/>
                <a:cs typeface="DINPro-Black"/>
                <a:sym typeface="DINPro-Black"/>
              </a:defRPr>
            </a:lvl1pPr>
          </a:lstStyle>
          <a:p>
            <a:pPr defTabSz="804622" hangingPunct="0"/>
            <a:fld id="{86CB4B4D-7CA3-9044-876B-883B54F8677D}" type="slidenum">
              <a:rPr kern="0"/>
              <a:pPr defTabSz="804622" hangingPunct="0"/>
              <a:t>‹#›</a:t>
            </a:fld>
            <a:endParaRPr kern="0"/>
          </a:p>
        </p:txBody>
      </p:sp>
      <p:sp>
        <p:nvSpPr>
          <p:cNvPr id="8" name="Shape 3"/>
          <p:cNvSpPr/>
          <p:nvPr userDrawn="1"/>
        </p:nvSpPr>
        <p:spPr>
          <a:xfrm>
            <a:off x="2256250" y="6454599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25820" y="6453336"/>
            <a:ext cx="6566068" cy="288032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INPro-Medium"/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B5DB-0157-476C-97D0-9FE97C828F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E9DA-F609-426E-9885-C6420686DC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8CAD-F0CA-4CAD-8FF9-ABF57C86E4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A44-0303-49FA-A83B-4B18F42441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6620-5A89-4096-9F82-1BFA81E02E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7112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hape 3"/>
          <p:cNvSpPr/>
          <p:nvPr userDrawn="1"/>
        </p:nvSpPr>
        <p:spPr>
          <a:xfrm>
            <a:off x="2256250" y="6454599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2"/>
          </p:nvPr>
        </p:nvSpPr>
        <p:spPr>
          <a:xfrm>
            <a:off x="2157339" y="6484628"/>
            <a:ext cx="268802" cy="265912"/>
          </a:xfrm>
          <a:prstGeom prst="rect">
            <a:avLst/>
          </a:prstGeom>
          <a:ln w="25400">
            <a:miter lim="400000"/>
          </a:ln>
        </p:spPr>
        <p:txBody>
          <a:bodyPr wrap="none" lIns="40232" tIns="40230" rIns="40232" bIns="4023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DINPro-Black"/>
                <a:ea typeface="DINPro-Black"/>
                <a:cs typeface="DINPro-Black"/>
                <a:sym typeface="DINPro-Black"/>
              </a:defRPr>
            </a:lvl1pPr>
          </a:lstStyle>
          <a:p>
            <a:pPr defTabSz="804622" hangingPunct="0"/>
            <a:fld id="{86CB4B4D-7CA3-9044-876B-883B54F8677D}" type="slidenum">
              <a:rPr kern="0"/>
              <a:pPr defTabSz="804622" hangingPunct="0"/>
              <a:t>‹#›</a:t>
            </a:fld>
            <a:endParaRPr kern="0" dirty="0"/>
          </a:p>
        </p:txBody>
      </p:sp>
      <p:sp>
        <p:nvSpPr>
          <p:cNvPr id="3" name="Shape 3"/>
          <p:cNvSpPr/>
          <p:nvPr/>
        </p:nvSpPr>
        <p:spPr>
          <a:xfrm>
            <a:off x="2256727" y="2621735"/>
            <a:ext cx="6228183" cy="635001"/>
          </a:xfrm>
          <a:prstGeom prst="rect">
            <a:avLst/>
          </a:prstGeom>
          <a:solidFill>
            <a:srgbClr val="008ED2"/>
          </a:solidFill>
          <a:ln w="12700">
            <a:miter lim="400000"/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Shape 4"/>
          <p:cNvSpPr/>
          <p:nvPr/>
        </p:nvSpPr>
        <p:spPr>
          <a:xfrm>
            <a:off x="2256727" y="3294681"/>
            <a:ext cx="3910527" cy="1041708"/>
          </a:xfrm>
          <a:prstGeom prst="rect">
            <a:avLst/>
          </a:prstGeom>
          <a:solidFill>
            <a:srgbClr val="4CB7BD"/>
          </a:solidFill>
          <a:ln w="12700">
            <a:miter lim="400000"/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325917" y="2621735"/>
            <a:ext cx="5255996" cy="635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0232" tIns="40230" rIns="40232" bIns="40230"/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325917" y="3294682"/>
            <a:ext cx="3371618" cy="91286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0232" tIns="40230" rIns="40232" bIns="40230"/>
          <a:lstStyle>
            <a:lvl2pPr indent="0"/>
            <a:lvl3pPr indent="0"/>
            <a:lvl4pPr indent="0"/>
            <a:lvl5pPr indent="0"/>
          </a:lstStyle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7" name="Shape 7"/>
          <p:cNvSpPr/>
          <p:nvPr/>
        </p:nvSpPr>
        <p:spPr>
          <a:xfrm>
            <a:off x="2256250" y="6454683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25820" y="6453336"/>
            <a:ext cx="6566068" cy="288032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INPro-Medium"/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97112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SOU\Downloads\sant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174" y="188640"/>
            <a:ext cx="720080" cy="70503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706" r:id="rId2"/>
  </p:sldLayoutIdLst>
  <p:transition spd="med"/>
  <p:hf hdr="0" ftr="0" dt="0"/>
  <p:txStyles>
    <p:titleStyle>
      <a:lvl1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1pPr>
      <a:lvl2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2pPr>
      <a:lvl3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3pPr>
      <a:lvl4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4pPr>
      <a:lvl5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5pPr>
      <a:lvl6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6pPr>
      <a:lvl7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7pPr>
      <a:lvl8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8pPr>
      <a:lvl9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9pPr>
    </p:titleStyle>
    <p:bodyStyle>
      <a:lvl1pPr marL="0" marR="0" indent="0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1pPr>
      <a:lvl2pPr marL="0" marR="0" indent="100578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2pPr>
      <a:lvl3pPr marL="0" marR="0" indent="201156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3pPr>
      <a:lvl4pPr marL="0" marR="0" indent="301734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4pPr>
      <a:lvl5pPr marL="0" marR="0" indent="402311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5pPr>
      <a:lvl6pPr marL="0" marR="0" indent="502889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6pPr>
      <a:lvl7pPr marL="0" marR="0" indent="603467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7pPr>
      <a:lvl8pPr marL="0" marR="0" indent="704045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8pPr>
      <a:lvl9pPr marL="0" marR="0" indent="804622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9pPr>
    </p:bodyStyle>
    <p:otherStyle>
      <a:lvl1pPr marL="0" marR="0" indent="0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1pPr>
      <a:lvl2pPr marL="0" marR="0" indent="201156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2pPr>
      <a:lvl3pPr marL="0" marR="0" indent="402311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3pPr>
      <a:lvl4pPr marL="0" marR="0" indent="603467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4pPr>
      <a:lvl5pPr marL="0" marR="0" indent="804622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5pPr>
      <a:lvl6pPr marL="0" marR="0" indent="1005779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6pPr>
      <a:lvl7pPr marL="0" marR="0" indent="1206934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7pPr>
      <a:lvl8pPr marL="0" marR="0" indent="1408090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8pPr>
      <a:lvl9pPr marL="0" marR="0" indent="1609245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804622" hangingPunct="0"/>
            <a:fld id="{86CB4B4D-7CA3-9044-876B-883B54F8677D}" type="slidenum">
              <a:rPr lang="ru-RU" kern="0" smtClean="0"/>
              <a:pPr defTabSz="804622" hangingPunct="0"/>
              <a:t>‹#›</a:t>
            </a:fld>
            <a:endParaRPr lang="ru-RU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1520" y="1015568"/>
            <a:ext cx="8568952" cy="255454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u="sng"/>
            </a:lvl1pPr>
          </a:lstStyle>
          <a:p>
            <a:pPr algn="ctr"/>
            <a:r>
              <a:rPr lang="ru-RU" altLang="ru-RU" sz="4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примерных основных образовательных программ по УГСН 24.00.00 «Авиационная и ракетно-космическая техника»</a:t>
            </a:r>
            <a:endParaRPr lang="ru-RU" altLang="ru-RU" sz="4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3933056"/>
            <a:ext cx="8568952" cy="122396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24.05.02 «Проектирование авиационных и ракетных двигателей»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23728" y="5445224"/>
            <a:ext cx="6696744" cy="9357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Монахова Вероника Павловна</a:t>
            </a:r>
          </a:p>
          <a:p>
            <a:pPr marL="0" indent="0" algn="ctr">
              <a:buNone/>
              <a:defRPr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декана факультета «Двигатели ЛА» МАИ</a:t>
            </a:r>
          </a:p>
        </p:txBody>
      </p:sp>
    </p:spTree>
    <p:extLst>
      <p:ext uri="{BB962C8B-B14F-4D97-AF65-F5344CB8AC3E}">
        <p14:creationId xmlns:p14="http://schemas.microsoft.com/office/powerpoint/2010/main" val="1757988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96309" y="302149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ПРИЛОЖЕНИЕ 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183" y="764704"/>
            <a:ext cx="3657270" cy="55446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264399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129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96309" y="302149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ПРИЛОЖЕНИЕ 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50" y="1139931"/>
            <a:ext cx="8440241" cy="51608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31053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09187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0350" y="93922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2.3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694" y="2060848"/>
            <a:ext cx="6019800" cy="3552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179430" y="1340768"/>
            <a:ext cx="8638306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Перечень основных задач профессиональной деятельности выпускников (по типам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91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3.1. Направленности (профили) образовательных программ в рамках направления подготовки (специальности)</a:t>
            </a:r>
          </a:p>
          <a:p>
            <a:r>
              <a:rPr lang="ru-RU" sz="1600" dirty="0"/>
              <a:t>3.2. Квалификация, присваиваемая выпускникам образовательных программ</a:t>
            </a:r>
          </a:p>
          <a:p>
            <a:r>
              <a:rPr lang="ru-RU" sz="1600" dirty="0"/>
              <a:t>3.3. Объем программы</a:t>
            </a:r>
          </a:p>
          <a:p>
            <a:r>
              <a:rPr lang="ru-RU" sz="1600" dirty="0"/>
              <a:t>3.4. Формы обучения</a:t>
            </a:r>
          </a:p>
          <a:p>
            <a:r>
              <a:rPr lang="ru-RU" sz="1600" dirty="0"/>
              <a:t>3.5. Срок получения образования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3423640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84350" y="1384471"/>
            <a:ext cx="3561144" cy="1703533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3. ОБЩАЯ ХАРАКТЕРИСТИКА ОБРАЗОВАТЕЛЬНЫХ ПРОГРАММ, РЕАЛИЗУЕМЫХ В РАМКАХ НАПРАВЛЕНИЯ ПОДГОТОВКИ (СПЕЦИАЛЬНОСТИ)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15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2954" y="110730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66785" y="1445083"/>
            <a:ext cx="8638306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Перечень специализаций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образовательных программ в рамках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специальности 24.05.02 «Проектирование авиационных и ракетных двигателей»:</a:t>
            </a:r>
            <a:endParaRPr lang="ru-RU" sz="16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15000" y="2060848"/>
            <a:ext cx="8680138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Проектирование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авиационных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воздушно-реактивных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двигателей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энергетических 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Проектирование энергетических установок наземного применения на базе авиационных и ракетных 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Проектирование жидкостных ракетных 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ракетных двигателей твердого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топлива;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электроракетных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энергетических установок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космических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систем охлаждения и устройств тепловой защиты в авиационных и ракетных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двигателях;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Конструкция и прочность авиационных и ракетных двигателей, силовых и энергетических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технологических процессов производства авиационных, ракетных  двигателей и энергетических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авиационных двигателей внутреннего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сгорания;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комбинированных реактивных двигателей.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74856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2954" y="110730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984" y="1583479"/>
            <a:ext cx="8638306" cy="306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КВАЛИФИКАЦИЯ,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присваиваемая выпускникам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 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ИНЖЕНЕР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72954" y="2088732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79984" y="2564904"/>
            <a:ext cx="8638306" cy="306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ПРОГРАММЫ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330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зачетных единиц (далее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з.е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2954" y="302483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79984" y="3501008"/>
            <a:ext cx="365866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ФОРМЫ ОБУЧЕНИЯ: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838650" y="3501008"/>
            <a:ext cx="4979640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ОЧНАЯ;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ОЧНО-ЗАОЧНАЯ.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69572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05728" y="1152628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2758" y="1628800"/>
            <a:ext cx="365866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Срок получения образования: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871424" y="1628800"/>
            <a:ext cx="4979640" cy="3168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при очной форме обучения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 лет 6 месяцев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при очно-заочной форме обучения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вне зависимости от применяемых образовательных технологий увеличивается не менее чем на 6 месяцев и не более чем на 1 год по сравнению со сроком получения образования по очной форме обучения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 при обучении по индивидуальному учебному плану инвалидов и лиц с ограниченными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возможностями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здоровья –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может быть увеличен по их заявлению не более чем на 1 год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267212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4.1. Требования к планируемым результатам освоения образовательной программы, обеспечиваемым дисциплинами (модулями) и практиками обязательной части</a:t>
            </a:r>
          </a:p>
          <a:p>
            <a:r>
              <a:rPr lang="ru-RU" sz="1600" dirty="0"/>
              <a:t>4.1.1. Универсальные компетенции выпускников и индикаторы их достижения </a:t>
            </a:r>
          </a:p>
          <a:p>
            <a:r>
              <a:rPr lang="ru-RU" sz="1600" dirty="0"/>
              <a:t>4.1.2. Общепрофессиональные компетенции выпускников и индикаторы их достижения</a:t>
            </a:r>
          </a:p>
          <a:p>
            <a:r>
              <a:rPr lang="ru-RU" sz="1600" dirty="0"/>
              <a:t>4.1.3. Обязательные профессиональные компетенции выпускников и индикаторы их достижения </a:t>
            </a:r>
          </a:p>
          <a:p>
            <a:r>
              <a:rPr lang="ru-RU" sz="1600" dirty="0"/>
              <a:t>4.2. Рекомендуемые профессиональные компетенции выпускников и индикаторы их достижения</a:t>
            </a:r>
          </a:p>
          <a:p>
            <a:r>
              <a:rPr lang="ru-RU" sz="1600" dirty="0"/>
              <a:t>При включении профессиональных компетенций в обязательную (базовую) часть образовательной программы</a:t>
            </a:r>
          </a:p>
          <a:p>
            <a:r>
              <a:rPr lang="ru-RU" sz="1600" dirty="0"/>
              <a:t>При наличии сопряженных ПС заполнение раздела является </a:t>
            </a:r>
            <a:r>
              <a:rPr lang="ru-RU" sz="1600" dirty="0" smtClean="0"/>
              <a:t>обязательным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6128991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4. ПЛАНИРУЕМЫЕ РЕЗУЛЬТАТЫ ОСВОЕНИЯ ОБРАЗОВАТЕЛЬНОЙ ПРОГРАММЫ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412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04810" y="1602441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4.1.1.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Универсальные компетенции выпускников и индикаторы их достижения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315" y="1988840"/>
            <a:ext cx="6076950" cy="444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204810" y="1148600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4.1 Требования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 планируемым результатам освоения образовательной программы, обеспечиваемым дисциплинами (модулями) и практиками обязательной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части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58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327718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4.1.2.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Общепрофессиональные компетенции выпускников и индикаторы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достижения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06" y="1772816"/>
            <a:ext cx="6925359" cy="3960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373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81329" y="2336702"/>
            <a:ext cx="5884766" cy="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366094" y="2360157"/>
            <a:ext cx="0" cy="164211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600091" y="3994568"/>
            <a:ext cx="5766003" cy="7699"/>
          </a:xfrm>
          <a:prstGeom prst="line">
            <a:avLst/>
          </a:prstGeom>
          <a:ln w="38100">
            <a:prstDash val="sysDot"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альтернативный процесс 58"/>
          <p:cNvSpPr>
            <a:spLocks noChangeAspect="1"/>
          </p:cNvSpPr>
          <p:nvPr/>
        </p:nvSpPr>
        <p:spPr>
          <a:xfrm>
            <a:off x="1007863" y="2136460"/>
            <a:ext cx="2074707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февраль-март </a:t>
            </a:r>
          </a:p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2017 г.</a:t>
            </a:r>
          </a:p>
        </p:txBody>
      </p:sp>
      <p:sp>
        <p:nvSpPr>
          <p:cNvPr id="8" name="Блок-схема: альтернативный процесс 22"/>
          <p:cNvSpPr>
            <a:spLocks noChangeAspect="1"/>
          </p:cNvSpPr>
          <p:nvPr/>
        </p:nvSpPr>
        <p:spPr>
          <a:xfrm>
            <a:off x="3656973" y="2136460"/>
            <a:ext cx="2213583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апрель 2017 г.</a:t>
            </a:r>
          </a:p>
        </p:txBody>
      </p:sp>
      <p:sp>
        <p:nvSpPr>
          <p:cNvPr id="9" name="Блок-схема: альтернативный процесс 25"/>
          <p:cNvSpPr>
            <a:spLocks noChangeAspect="1"/>
          </p:cNvSpPr>
          <p:nvPr/>
        </p:nvSpPr>
        <p:spPr>
          <a:xfrm>
            <a:off x="1007863" y="3770871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к 1 июля 2017 г.</a:t>
            </a:r>
          </a:p>
        </p:txBody>
      </p:sp>
      <p:sp>
        <p:nvSpPr>
          <p:cNvPr id="10" name="Прямоугольник 21"/>
          <p:cNvSpPr>
            <a:spLocks noChangeArrowheads="1"/>
          </p:cNvSpPr>
          <p:nvPr/>
        </p:nvSpPr>
        <p:spPr bwMode="auto">
          <a:xfrm>
            <a:off x="726902" y="4386596"/>
            <a:ext cx="2696809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Утверждены актуализированные ФГОС (490)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96007" y="5159207"/>
            <a:ext cx="8150463" cy="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21"/>
          <p:cNvSpPr>
            <a:spLocks noChangeArrowheads="1"/>
          </p:cNvSpPr>
          <p:nvPr/>
        </p:nvSpPr>
        <p:spPr bwMode="auto">
          <a:xfrm>
            <a:off x="3568658" y="1589908"/>
            <a:ext cx="2484142" cy="26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Совет по ФГОС</a:t>
            </a:r>
          </a:p>
        </p:txBody>
      </p:sp>
      <p:sp>
        <p:nvSpPr>
          <p:cNvPr id="13" name="Прямоугольник 21"/>
          <p:cNvSpPr>
            <a:spLocks noChangeArrowheads="1"/>
          </p:cNvSpPr>
          <p:nvPr/>
        </p:nvSpPr>
        <p:spPr bwMode="auto">
          <a:xfrm>
            <a:off x="3532763" y="4386596"/>
            <a:ext cx="2503928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Направлены на регистрацию в Минюст России</a:t>
            </a:r>
          </a:p>
        </p:txBody>
      </p:sp>
      <p:sp>
        <p:nvSpPr>
          <p:cNvPr id="14" name="Блок-схема: альтернативный процесс 25"/>
          <p:cNvSpPr>
            <a:spLocks noChangeAspect="1"/>
          </p:cNvSpPr>
          <p:nvPr/>
        </p:nvSpPr>
        <p:spPr>
          <a:xfrm>
            <a:off x="3649252" y="3778569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к 1 июня 2017 г.</a:t>
            </a:r>
          </a:p>
        </p:txBody>
      </p:sp>
      <p:sp>
        <p:nvSpPr>
          <p:cNvPr id="15" name="Блок-схема: альтернативный процесс 25"/>
          <p:cNvSpPr>
            <a:spLocks noChangeAspect="1"/>
          </p:cNvSpPr>
          <p:nvPr/>
        </p:nvSpPr>
        <p:spPr>
          <a:xfrm>
            <a:off x="6532009" y="2500968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май 2017 г.</a:t>
            </a:r>
          </a:p>
        </p:txBody>
      </p:sp>
      <p:sp>
        <p:nvSpPr>
          <p:cNvPr id="16" name="Прямоугольник 21"/>
          <p:cNvSpPr>
            <a:spLocks noChangeArrowheads="1"/>
          </p:cNvSpPr>
          <p:nvPr/>
        </p:nvSpPr>
        <p:spPr bwMode="auto">
          <a:xfrm>
            <a:off x="6422985" y="3177022"/>
            <a:ext cx="2503928" cy="114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Получены заключения из </a:t>
            </a:r>
            <a:r>
              <a:rPr lang="ru-RU" altLang="ru-RU" sz="1400" i="1" kern="0" dirty="0" err="1">
                <a:solidFill>
                  <a:srgbClr val="2C3E50"/>
                </a:solidFill>
                <a:latin typeface="Calibri" pitchFamily="34" charset="0"/>
              </a:rPr>
              <a:t>Роспотребнадзора</a:t>
            </a: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, согласованы с Правовым департаментом,</a:t>
            </a:r>
          </a:p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утверждены Министром</a:t>
            </a:r>
          </a:p>
        </p:txBody>
      </p:sp>
      <p:sp>
        <p:nvSpPr>
          <p:cNvPr id="17" name="Прямоугольник 21"/>
          <p:cNvSpPr>
            <a:spLocks noChangeArrowheads="1"/>
          </p:cNvSpPr>
          <p:nvPr/>
        </p:nvSpPr>
        <p:spPr bwMode="auto">
          <a:xfrm>
            <a:off x="803146" y="1479143"/>
            <a:ext cx="2484142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Общественное обсуждение, независимая экспертиза</a:t>
            </a:r>
          </a:p>
        </p:txBody>
      </p:sp>
      <p:sp>
        <p:nvSpPr>
          <p:cNvPr id="18" name="Блок-схема: альтернативный процесс 22"/>
          <p:cNvSpPr>
            <a:spLocks noChangeAspect="1"/>
          </p:cNvSpPr>
          <p:nvPr/>
        </p:nvSpPr>
        <p:spPr>
          <a:xfrm>
            <a:off x="3543849" y="5505669"/>
            <a:ext cx="2492842" cy="503838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2000" b="1" dirty="0">
                <a:solidFill>
                  <a:schemeClr val="bg1"/>
                </a:solidFill>
                <a:cs typeface="Myriad Pro"/>
              </a:rPr>
              <a:t>1 октября 2017 г.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939569" y="5557250"/>
            <a:ext cx="2484142" cy="318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i="1" kern="0" dirty="0">
                <a:solidFill>
                  <a:srgbClr val="2C3E50"/>
                </a:solidFill>
                <a:latin typeface="Calibri" pitchFamily="34" charset="0"/>
              </a:rPr>
              <a:t>Разработаны ПООП</a:t>
            </a:r>
          </a:p>
        </p:txBody>
      </p:sp>
      <p:sp>
        <p:nvSpPr>
          <p:cNvPr id="20" name="Название 1"/>
          <p:cNvSpPr txBox="1">
            <a:spLocks/>
          </p:cNvSpPr>
          <p:nvPr/>
        </p:nvSpPr>
        <p:spPr bwMode="auto">
          <a:xfrm>
            <a:off x="2850192" y="0"/>
            <a:ext cx="6040728" cy="107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2" tIns="45692" rIns="91382" bIns="45692" anchor="ctr"/>
          <a:lstStyle>
            <a:lvl1pPr>
              <a:defRPr sz="7100">
                <a:solidFill>
                  <a:srgbClr val="2C3E50"/>
                </a:solidFill>
                <a:latin typeface="Myriad Pro" charset="0"/>
                <a:ea typeface="Arial" charset="0"/>
                <a:cs typeface="Myriad Pro" charset="0"/>
              </a:defRPr>
            </a:lvl1pPr>
            <a:lvl2pPr marL="742950" indent="-285750">
              <a:defRPr sz="62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2pPr>
            <a:lvl3pPr marL="1143000" indent="-228600">
              <a:defRPr sz="53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3pPr>
            <a:lvl4pPr marL="1600200" indent="-228600"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4pPr>
            <a:lvl5pPr marL="2057400" indent="-228600"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5pPr>
            <a:lvl6pPr marL="25146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6pPr>
            <a:lvl7pPr marL="29718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7pPr>
            <a:lvl8pPr marL="34290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8pPr>
            <a:lvl9pPr marL="38862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9pPr>
          </a:lstStyle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«Дорожная карта» актуализации ФГОС 3++</a:t>
            </a:r>
          </a:p>
        </p:txBody>
      </p:sp>
    </p:spTree>
    <p:extLst>
      <p:ext uri="{BB962C8B-B14F-4D97-AF65-F5344CB8AC3E}">
        <p14:creationId xmlns:p14="http://schemas.microsoft.com/office/powerpoint/2010/main" val="111596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46494" y="1150299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4.1.3.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Обязательные профессиональные компетенции выпускников и индикаторы их достижения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423" y="1444570"/>
            <a:ext cx="6472284" cy="49412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094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327718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4.1.3.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Обязательные профессиональные компетенции выпускников и индикаторы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достижения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Продолжение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790" y="1971728"/>
            <a:ext cx="6086475" cy="3219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153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327718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4.1.3.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Обязательные профессиональные компетенции выпускников и индикаторы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достижения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Продолжение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315" y="1801693"/>
            <a:ext cx="6076950" cy="3209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5807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327718"/>
            <a:ext cx="845411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4.2 Рекомендуемые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профессиональные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специализированные компетенции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выпускников и индикаторы их достижения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623" y="2204864"/>
            <a:ext cx="6794642" cy="3744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2821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327718"/>
            <a:ext cx="8454114" cy="949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4.2 Рекомендуемые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профессиональные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специализированные компетенции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выпускников и индикаторы их достижения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Продолжение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5720" indent="0"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92896"/>
            <a:ext cx="6869973" cy="36918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92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5.1</a:t>
            </a:r>
            <a:r>
              <a:rPr lang="ru-RU" sz="1600" dirty="0"/>
              <a:t>. Рекомендуемый объем обязательной части образовательной программы</a:t>
            </a:r>
          </a:p>
          <a:p>
            <a:r>
              <a:rPr lang="ru-RU" sz="1600" dirty="0"/>
              <a:t>5.2. Рекомендуемые типы практики </a:t>
            </a:r>
          </a:p>
          <a:p>
            <a:r>
              <a:rPr lang="ru-RU" sz="1600" dirty="0"/>
              <a:t>5.3. Примерный учебный план и примерный календарный учебный график </a:t>
            </a:r>
          </a:p>
          <a:p>
            <a:r>
              <a:rPr lang="ru-RU" sz="1600" dirty="0"/>
              <a:t>5.4. Примерные программы дисциплин (модулей) и практик </a:t>
            </a:r>
          </a:p>
          <a:p>
            <a:r>
              <a:rPr lang="ru-RU" sz="1600" dirty="0"/>
              <a:t>5.5. Рекомендации по разработке фондов оценочных средств для промежуточной аттестации по дисциплине (модулю) или практике</a:t>
            </a:r>
          </a:p>
          <a:p>
            <a:r>
              <a:rPr lang="ru-RU" sz="1600" dirty="0"/>
              <a:t>5.6. Рекомендации по разработке программы государственной итоговой аттестации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3" y="4466997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872536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5. ПРИМЕРНАЯ СТРУКТУРА И СОДЕРЖАНИЕ ОПОП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117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928802"/>
            <a:ext cx="6858000" cy="1952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16708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Устанавливаются по усмотрению ФУМО в дополнение к типам практики, установленным ФГОС ВО.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907704" y="1939786"/>
            <a:ext cx="6943360" cy="44415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2.4. В Блок 2 «Практика» входят учебная и производственная практики.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программе специалитета в рамках учебной и производственной практики устанавливаются следующие типы практик: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а) учебная практика:</a:t>
            </a:r>
          </a:p>
          <a:p>
            <a:pPr marL="4572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ознакомительная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технологическая (проектно-технологическая)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эксплуатационная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научно-исследовательская работа (получение первичных навыков научно-исследовательской работы);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б) производственная практика: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технологическая (проектно-технологическая)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эксплуатационная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научно-исследовательская работа;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преддипломная практика.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939786"/>
            <a:ext cx="1250139" cy="595538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 smtClean="0"/>
              <a:t>ФГОС ВО 24.05.02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049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Примерный учебный план и примерный календарный учебный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график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939786"/>
            <a:ext cx="8669913" cy="29293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91283" y="1935275"/>
            <a:ext cx="8361435" cy="1781844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Варианты представления </a:t>
            </a:r>
            <a:r>
              <a:rPr lang="ru-RU" sz="1600" b="1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примерного учебного плана</a:t>
            </a: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примерный учебный план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примерный план базовой части + методические рекомендации по вариативной части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примеры учебных планов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методические рекомендации по проектированию учебного плана ОПОП</a:t>
            </a:r>
            <a:endParaRPr lang="ru-RU" sz="1600" dirty="0">
              <a:solidFill>
                <a:srgbClr val="2C3E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391283" y="3933142"/>
            <a:ext cx="8361435" cy="432048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ru-RU" sz="1600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Формат представления </a:t>
            </a:r>
            <a:r>
              <a:rPr lang="ru-RU" sz="1600" b="1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календарного учебного графика</a:t>
            </a:r>
            <a:r>
              <a:rPr lang="ru-RU" sz="1600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 – на усмотрение ФУМО.</a:t>
            </a:r>
          </a:p>
        </p:txBody>
      </p:sp>
    </p:spTree>
    <p:extLst>
      <p:ext uri="{BB962C8B-B14F-4D97-AF65-F5344CB8AC3E}">
        <p14:creationId xmlns:p14="http://schemas.microsoft.com/office/powerpoint/2010/main" val="519725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59632" y="6483766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4693" y="839063"/>
            <a:ext cx="1780572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47" y="1702685"/>
            <a:ext cx="8203818" cy="3958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290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0424" y="1006361"/>
            <a:ext cx="8474866" cy="4195222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пунктом 10 части 2 ФЗ-273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учебно-методическая документация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(примерный учебный план,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примерный календарный учебный график,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примерные рабочие программы учебных предметов, курсов, дисциплин (модулей),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иных компонентов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определяющая: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рекомендуемые объем и содержание образования определенного уровня и (или) определенной направленности,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планируемые результаты освоения образовательной программы,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примерные условия образовательной деятельности, включая примерные расчеты нормативных затрат оказания государственных услуг по реализации образовательной программы.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1151" y="5617127"/>
            <a:ext cx="2398241" cy="31844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pPr lvl="0"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Статья 12 ФЗ-273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49392" y="5201583"/>
            <a:ext cx="6594607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9. Примерные основные образовательные программы разрабатываются с учетом их уровня и направленности на основе федеральных государственных образовательных стандартов, если иное не установлено настоящим Федеральным законом..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90775" y="5201583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90068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59632" y="6483766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4693" y="839063"/>
            <a:ext cx="1780572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65" y="1988840"/>
            <a:ext cx="8229600" cy="3438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9426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Примерные программы дисциплин (модулей) и практик 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90311" y="214825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97341" y="2636912"/>
            <a:ext cx="8454114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Рекомендации по разработке фондов оценочных средств для промежуточной аттестации по дисциплине (модулю) или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практике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4121" y="373243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5.6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1151" y="4221088"/>
            <a:ext cx="845411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Рекомендации по разработке программы государственной итоговой аттестации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881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57602"/>
            <a:ext cx="6552728" cy="5242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17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799228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8561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6" y="1412776"/>
            <a:ext cx="8081877" cy="46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61084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06" y="1412776"/>
            <a:ext cx="4261102" cy="48918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853" y="1412776"/>
            <a:ext cx="4492218" cy="48918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31803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2" y="2636912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6. ПРИМЕРНЫЕ УСЛОВИЯ ОСУЩЕСТВЛЕНИЯ ОБРАЗОВАТЕЛЬНОЙ ДЕЯТЕЛЬНОСТИ ПО ОПОП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262973" y="2924944"/>
            <a:ext cx="63568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Примерные условия реализации образовательных программ должны содержать примерные расчеты нормативных затрат оказания государственных услуг по реализации образовательной программы (возможно, </a:t>
            </a:r>
            <a:r>
              <a:rPr lang="ru-RU" b="1" i="1" dirty="0"/>
              <a:t>путем отсылки к соответствующим разделу ФГОС ВО</a:t>
            </a:r>
            <a:r>
              <a:rPr lang="ru-RU" i="1" dirty="0"/>
              <a:t> и методике расчета </a:t>
            </a:r>
            <a:r>
              <a:rPr lang="ru-RU" i="1" dirty="0" err="1"/>
              <a:t>Минобрнауки</a:t>
            </a:r>
            <a:r>
              <a:rPr lang="ru-RU" i="1" dirty="0"/>
              <a:t> России).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67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6" y="2204864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595538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6. </a:t>
            </a:r>
            <a:r>
              <a:rPr lang="ru-RU" dirty="0" smtClean="0"/>
              <a:t>СПИСОК РАЗРАБОТЧИКОВ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99348"/>
              </p:ext>
            </p:extLst>
          </p:nvPr>
        </p:nvGraphicFramePr>
        <p:xfrm>
          <a:off x="2219001" y="2924944"/>
          <a:ext cx="6400800" cy="1417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60"/>
                <a:gridCol w="1495615"/>
                <a:gridCol w="2864610"/>
                <a:gridCol w="139921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п/п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ФИО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Должность / место работы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Подпись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Сидоров А.Ю.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</a:t>
                      </a:r>
                      <a:r>
                        <a:rPr lang="ru-RU" sz="1600" i="1" baseline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УМО ОД 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5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Гусаров С.А.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доцент кафедры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 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Монахова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В.П.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зав. кафедрой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207, 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14342" y="2427767"/>
            <a:ext cx="15514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Разработчики: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273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1E2536C-2E8A-4ECC-A186-DD2EDDD69149}" type="slidenum">
              <a:rPr lang="ru-RU" smtClean="0"/>
              <a:pPr eaLnBrk="1" hangingPunct="1"/>
              <a:t>38</a:t>
            </a:fld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42925" y="2851150"/>
            <a:ext cx="802957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СПАСИБО </a:t>
            </a: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ЗА ВНИМАНИЕ</a:t>
            </a:r>
            <a:r>
              <a:rPr kumimoji="0" lang="en-US" sz="4000" b="1" i="1" u="none" strike="noStrike" kern="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799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2922" y="1700808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24045" y="980728"/>
            <a:ext cx="3602393" cy="491176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algn="ctr"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ПООП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2922" y="2871640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2.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профессиональной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деятельности выпускников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2920" y="4040025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Общая характеристика образовательных программ, реализуемых в рамках направления подготовки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специальности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99306" y="2635308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4. Планируемые результаты освоения образовательной программы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82909" y="3806140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5. Рекомендуемые структура и содержание образовательной программы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82908" y="4976972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6. Характеристика условий реализации образовательной программы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5"/>
          <p:cNvSpPr>
            <a:spLocks noChangeArrowheads="1"/>
          </p:cNvSpPr>
          <p:nvPr/>
        </p:nvSpPr>
        <p:spPr bwMode="auto">
          <a:xfrm>
            <a:off x="2682579" y="327392"/>
            <a:ext cx="6102723" cy="47242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41139" tIns="20569" rIns="41139" bIns="20569">
            <a:spAutoFit/>
          </a:bodyPr>
          <a:lstStyle/>
          <a:p>
            <a:pPr algn="ctr" defTabSz="456384">
              <a:defRPr/>
            </a:pPr>
            <a:r>
              <a:rPr lang="ru-RU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Модернизация структуры ФГОС 3++</a:t>
            </a:r>
          </a:p>
        </p:txBody>
      </p:sp>
    </p:spTree>
    <p:extLst>
      <p:ext uri="{BB962C8B-B14F-4D97-AF65-F5344CB8AC3E}">
        <p14:creationId xmlns:p14="http://schemas.microsoft.com/office/powerpoint/2010/main" val="35086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1378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00125"/>
            <a:ext cx="4200449" cy="56651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90774" y="1401568"/>
            <a:ext cx="3561144" cy="31853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МАКЕТ ПООП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518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3757" y="155679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СОДЕРЖАНИЕ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ХАРАКТЕРИСТИКА ПРОФЕССИОНАЛЬНОЙ ДЕЯТЕЛЬНОСТИ ВЫПУСКНИКОВ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ОБЩАЯ ХАРАКТЕРИСТИКА ОБРАЗОВАТЕЛЬНЫХ ПРОГРАММ, РЕАЛИЗУЕМЫХ В РАМКАХ НАПРАВЛЕНИЯ ПОДГОТОВКИ (СПЕЦИАЛЬНОСТИ) 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4. ПЛАНИРУЕМЫЕ РЕЗУЛЬТАТЫ ОСВОЕНИЯ ОБРАЗОВАТЕЛЬНОЙ ПРОГРАММЫ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 ПРИМЕРНАЯ СТРУКТУРА И СОДЕРЖАНИЕ ОПОП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6. ПРИМЕРНЫЕ УСЛОВИЯ ОСУЩЕСТВЛЕНИЯ ОБРАЗОВАТЕЛЬНОЙ ДЕЯТЕЛЬНОСТИ ПО ОПОП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Раздел 7. СПИСОК РАЗРАБОТЧИКОВ ПООП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Приложение 1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специальности 24.05.02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«Проектирование авиационных и ракетных двигателей»</a:t>
            </a:r>
          </a:p>
          <a:p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1556048" y="6645275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24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Назначение примерной основной образовательной программы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1.2. Нормативные документы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1.3. Перечень сокращений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2636912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4" y="1401568"/>
            <a:ext cx="3561144" cy="31853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Содержимое 2"/>
          <p:cNvSpPr txBox="1">
            <a:spLocks/>
          </p:cNvSpPr>
          <p:nvPr/>
        </p:nvSpPr>
        <p:spPr>
          <a:xfrm>
            <a:off x="193254" y="3501008"/>
            <a:ext cx="8638306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Font typeface="Georgia" pitchFamily="18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содержит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Georgia" pitchFamily="18" charset="0"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ПООП 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специальности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24.05.02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«Проектирование авиационных и ракетных двигателей» (устанавливается ФУМО),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перечень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нормативных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документов,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перечень сокращений, используемых в тексте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ПООП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58658" y="294019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5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2.1. Общее описание профессиональной деятельности выпускников</a:t>
            </a:r>
          </a:p>
          <a:p>
            <a:r>
              <a:rPr lang="ru-RU" sz="1600" dirty="0"/>
              <a:t>2.2. Перечень профессиональных стандартов, соотнесенных с ФГОС</a:t>
            </a:r>
          </a:p>
          <a:p>
            <a:r>
              <a:rPr lang="ru-RU" sz="1600" dirty="0"/>
              <a:t>2.3. Перечень основных задач профессиональной деятельности выпускников (по типам)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2928114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4" y="1358454"/>
            <a:ext cx="3561144" cy="872536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2. ХАРАКТЕРИСТИКА ПРОФЕССИОНАЛЬНОЙ ДЕЯТЕЛЬНОСТИ ВЫПУСКНИКОВ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084174" y="309946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2.1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93254" y="3501008"/>
            <a:ext cx="8638306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Общее описание профессиональной деятельности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выпускников переносится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п 1.12 ФГОС ВО с уточнением (расширением) описания сфер профессиональной деятельности на момент разработки (актуализации) ПООП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93254" y="4437112"/>
            <a:ext cx="365866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ТИПЫ ЗАДАЧ ПРОФЕССИОНАЛЬНОЙ ДЕЯТЕЛЬНОСТИ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3851920" y="4437112"/>
            <a:ext cx="497964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научно-исследовательская;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проектная;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технологическая;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организационно-управленческая;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педагогическая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40169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09187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0350" y="93922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2.2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430" y="1340768"/>
            <a:ext cx="8638306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Перечень профессиональных стандартов (при наличии), соотнесенных с федеральным государственным образовательным стандартом по направлению подготовки, приведен в Приложении 1.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обобщённых трудовых функций и трудовых функций, имеющих отношение к профессиональной деятельности выпускника программ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специалитета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специальности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24.05.02 «Проектирование авиационных и ракетных двигателей»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 в Приложении 2 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67507887"/>
      </p:ext>
    </p:extLst>
  </p:cSld>
  <p:clrMapOvr>
    <a:masterClrMapping/>
  </p:clrMapOvr>
</p:sld>
</file>

<file path=ppt/theme/theme1.xml><?xml version="1.0" encoding="utf-8"?>
<a:theme xmlns:a="http://schemas.openxmlformats.org/drawingml/2006/main" name="1_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4611</TotalTime>
  <Words>1533</Words>
  <Application>Microsoft Office PowerPoint</Application>
  <PresentationFormat>Экран (4:3)</PresentationFormat>
  <Paragraphs>255</Paragraphs>
  <Slides>38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0" baseType="lpstr">
      <vt:lpstr>1_Оформление по умолчанию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МАИ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Учёного Совета МАИ</dc:title>
  <dc:creator>Любезная Елена В</dc:creator>
  <cp:lastModifiedBy>USser</cp:lastModifiedBy>
  <cp:revision>414</cp:revision>
  <dcterms:created xsi:type="dcterms:W3CDTF">2016-12-08T10:26:43Z</dcterms:created>
  <dcterms:modified xsi:type="dcterms:W3CDTF">2017-09-22T04:58:51Z</dcterms:modified>
</cp:coreProperties>
</file>