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6"/>
  </p:notesMasterIdLst>
  <p:handoutMasterIdLst>
    <p:handoutMasterId r:id="rId7"/>
  </p:handoutMasterIdLst>
  <p:sldIdLst>
    <p:sldId id="410" r:id="rId2"/>
    <p:sldId id="386" r:id="rId3"/>
    <p:sldId id="409" r:id="rId4"/>
    <p:sldId id="411" r:id="rId5"/>
  </p:sldIdLst>
  <p:sldSz cx="20316825" cy="15244763"/>
  <p:notesSz cx="6781800" cy="9926638"/>
  <p:defaultTextStyle>
    <a:defPPr>
      <a:defRPr lang="ru-RU"/>
    </a:defPPr>
    <a:lvl1pPr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1pPr>
    <a:lvl2pPr marL="1003300" indent="-546100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2pPr>
    <a:lvl3pPr marL="2008188" indent="-1093788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3pPr>
    <a:lvl4pPr marL="3013075" indent="-1641475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4pPr>
    <a:lvl5pPr marL="4017963" indent="-2189163" algn="l" defTabSz="2008188" rtl="0" fontAlgn="base">
      <a:spcBef>
        <a:spcPct val="0"/>
      </a:spcBef>
      <a:spcAft>
        <a:spcPct val="0"/>
      </a:spcAft>
      <a:defRPr sz="4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802">
          <p15:clr>
            <a:srgbClr val="A4A3A4"/>
          </p15:clr>
        </p15:guide>
        <p15:guide id="2" pos="6399">
          <p15:clr>
            <a:srgbClr val="A4A3A4"/>
          </p15:clr>
        </p15:guide>
        <p15:guide id="3" orient="horz" pos="480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Студент НИУ ВШЭ" initials="СНВ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3333CC"/>
    <a:srgbClr val="FF7C80"/>
    <a:srgbClr val="4D4D4D"/>
    <a:srgbClr val="E4EC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66" autoAdjust="0"/>
    <p:restoredTop sz="94628" autoAdjust="0"/>
  </p:normalViewPr>
  <p:slideViewPr>
    <p:cSldViewPr>
      <p:cViewPr varScale="1">
        <p:scale>
          <a:sx n="51" d="100"/>
          <a:sy n="51" d="100"/>
        </p:scale>
        <p:origin x="-1644" y="-90"/>
      </p:cViewPr>
      <p:guideLst>
        <p:guide orient="horz" pos="4802"/>
        <p:guide orient="horz" pos="4801"/>
        <p:guide pos="639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385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1452" y="0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/>
          <a:lstStyle>
            <a:lvl1pPr algn="r">
              <a:defRPr sz="1200"/>
            </a:lvl1pPr>
          </a:lstStyle>
          <a:p>
            <a:fld id="{9F14AAC1-5447-4A28-98F3-D06CEF13CFAC}" type="datetimeFigureOut">
              <a:rPr lang="ru-RU" smtClean="0"/>
              <a:t>15.09.2017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8585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1452" y="9428585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 anchor="b"/>
          <a:lstStyle>
            <a:lvl1pPr algn="r">
              <a:defRPr sz="1200"/>
            </a:lvl1pPr>
          </a:lstStyle>
          <a:p>
            <a:fld id="{76B25B72-DA15-42CD-871C-5B830AF399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025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/>
          <a:lstStyle>
            <a:lvl1pPr algn="l" defTabSz="20065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1452" y="0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/>
          <a:lstStyle>
            <a:lvl1pPr algn="r" defTabSz="20065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1AC8A59-D867-4132-B73C-AE17897E6D13}" type="datetimeFigureOut">
              <a:rPr lang="ru-RU"/>
              <a:pPr>
                <a:defRPr/>
              </a:pPr>
              <a:t>15.09.2017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9638" y="742950"/>
            <a:ext cx="496252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28" tIns="45665" rIns="91328" bIns="45665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8180" y="4715153"/>
            <a:ext cx="5425440" cy="4466987"/>
          </a:xfrm>
          <a:prstGeom prst="rect">
            <a:avLst/>
          </a:prstGeom>
        </p:spPr>
        <p:txBody>
          <a:bodyPr vert="horz" lIns="91328" tIns="45665" rIns="91328" bIns="45665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 anchor="b"/>
          <a:lstStyle>
            <a:lvl1pPr algn="l" defTabSz="20065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1452" y="9428585"/>
            <a:ext cx="2938780" cy="496332"/>
          </a:xfrm>
          <a:prstGeom prst="rect">
            <a:avLst/>
          </a:prstGeom>
        </p:spPr>
        <p:txBody>
          <a:bodyPr vert="horz" lIns="91328" tIns="45665" rIns="91328" bIns="45665" rtlCol="0" anchor="b"/>
          <a:lstStyle>
            <a:lvl1pPr algn="r" defTabSz="200653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CE55522-3C0C-49F8-B777-6FE39DD4C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9746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03300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08188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13075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017963" algn="l" defTabSz="2008188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022482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026984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031462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035959" algn="l" defTabSz="2008986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CE55522-3C0C-49F8-B777-6FE39DD4CE5A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265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718749" y="7370801"/>
            <a:ext cx="14899452" cy="6547846"/>
          </a:xfrm>
        </p:spPr>
        <p:txBody>
          <a:bodyPr anchor="t">
            <a:normAutofit/>
          </a:bodyPr>
          <a:lstStyle>
            <a:lvl1pPr algn="l">
              <a:defRPr sz="6700" b="1" i="0" baseline="0">
                <a:solidFill>
                  <a:schemeClr val="bg1"/>
                </a:solidFill>
                <a:latin typeface="Myriad Pro"/>
                <a:cs typeface="Myriad Pro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.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5EF71AD-38A5-4B52-A831-D8A3E8D939F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. загол.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4729698" y="610542"/>
            <a:ext cx="4571286" cy="1300745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15841" y="610542"/>
            <a:ext cx="13375243" cy="1300745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D17D1B3-A055-4FAE-B90A-2900E4CFE2D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1E6899B-1F42-4DAB-ABFD-3BCCD111B84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19" y="1234590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8414474-CDBF-4970-A0C2-CDE3EC98918E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19" y="1288176"/>
            <a:ext cx="15061884" cy="264776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15841" y="4740970"/>
            <a:ext cx="18285143" cy="8877025"/>
          </a:xfrm>
        </p:spPr>
        <p:txBody>
          <a:bodyPr/>
          <a:lstStyle>
            <a:lvl1pPr>
              <a:defRPr>
                <a:solidFill>
                  <a:srgbClr val="2C3E50"/>
                </a:solidFill>
                <a:latin typeface="Myriad Pro"/>
                <a:cs typeface="Myriad Pro"/>
              </a:defRPr>
            </a:lvl1pPr>
            <a:lvl2pPr>
              <a:defRPr>
                <a:solidFill>
                  <a:srgbClr val="2C3E50"/>
                </a:solidFill>
                <a:latin typeface="Myriad Pro"/>
                <a:cs typeface="Myriad Pro"/>
              </a:defRPr>
            </a:lvl2pPr>
            <a:lvl3pPr>
              <a:defRPr>
                <a:solidFill>
                  <a:srgbClr val="2C3E50"/>
                </a:solidFill>
                <a:latin typeface="Myriad Pro"/>
                <a:cs typeface="Myriad Pro"/>
              </a:defRPr>
            </a:lvl3pPr>
            <a:lvl4pPr>
              <a:defRPr>
                <a:solidFill>
                  <a:srgbClr val="2C3E50"/>
                </a:solidFill>
                <a:latin typeface="Myriad Pro"/>
                <a:cs typeface="Myriad Pro"/>
              </a:defRPr>
            </a:lvl4pPr>
            <a:lvl5pPr>
              <a:defRPr>
                <a:solidFill>
                  <a:srgbClr val="2C3E50"/>
                </a:solidFill>
                <a:latin typeface="Myriad Pro"/>
                <a:cs typeface="Myriad Pro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829AC87-1097-4D47-93B9-B92F4DBD97A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4930" y="9796214"/>
            <a:ext cx="17269301" cy="3027779"/>
          </a:xfrm>
        </p:spPr>
        <p:txBody>
          <a:bodyPr anchor="t"/>
          <a:lstStyle>
            <a:lvl1pPr algn="l">
              <a:defRPr sz="89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4930" y="6461502"/>
            <a:ext cx="17269301" cy="3334791"/>
          </a:xfrm>
        </p:spPr>
        <p:txBody>
          <a:bodyPr anchor="b"/>
          <a:lstStyle>
            <a:lvl1pPr marL="0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1pPr>
            <a:lvl2pPr marL="1005824" indent="0">
              <a:buNone/>
              <a:defRPr sz="4000">
                <a:solidFill>
                  <a:schemeClr val="tx1">
                    <a:tint val="75000"/>
                  </a:schemeClr>
                </a:solidFill>
              </a:defRPr>
            </a:lvl2pPr>
            <a:lvl3pPr marL="2011619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3pPr>
            <a:lvl4pPr marL="301743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4pPr>
            <a:lvl5pPr marL="402325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5pPr>
            <a:lvl6pPr marL="502906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6pPr>
            <a:lvl7pPr marL="6034887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7pPr>
            <a:lvl8pPr marL="7040686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8pPr>
            <a:lvl9pPr marL="8046499" indent="0">
              <a:buNone/>
              <a:defRPr sz="3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C006D67-347A-4576-AA4D-75F3A5AD34D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239219" y="1270370"/>
            <a:ext cx="15061884" cy="2665653"/>
          </a:xfrm>
        </p:spPr>
        <p:txBody>
          <a:bodyPr>
            <a:normAutofit/>
          </a:bodyPr>
          <a:lstStyle>
            <a:lvl1pPr algn="l">
              <a:defRPr sz="6000" b="1" i="0">
                <a:solidFill>
                  <a:srgbClr val="2C3E50"/>
                </a:solidFill>
                <a:latin typeface="Myriad Pro"/>
                <a:cs typeface="Myriad Pro"/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15882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327720" y="4740970"/>
            <a:ext cx="8973264" cy="8877025"/>
          </a:xfrm>
        </p:spPr>
        <p:txBody>
          <a:bodyPr/>
          <a:lstStyle>
            <a:lvl1pPr>
              <a:defRPr sz="6200"/>
            </a:lvl1pPr>
            <a:lvl2pPr>
              <a:defRPr sz="5300"/>
            </a:lvl2pPr>
            <a:lvl3pPr>
              <a:defRPr sz="44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4B36AB4C-B46B-4081-BC58-1DCDB0FC758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5882" y="4758389"/>
            <a:ext cx="8976793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5824" indent="0">
              <a:buNone/>
              <a:defRPr sz="4400" b="1"/>
            </a:lvl2pPr>
            <a:lvl3pPr marL="2011619" indent="0">
              <a:buNone/>
              <a:defRPr sz="4000" b="1"/>
            </a:lvl3pPr>
            <a:lvl4pPr marL="3017437" indent="0">
              <a:buNone/>
              <a:defRPr sz="3600" b="1"/>
            </a:lvl4pPr>
            <a:lvl5pPr marL="4023259" indent="0">
              <a:buNone/>
              <a:defRPr sz="3600" b="1"/>
            </a:lvl5pPr>
            <a:lvl6pPr marL="5029067" indent="0">
              <a:buNone/>
              <a:defRPr sz="3600" b="1"/>
            </a:lvl6pPr>
            <a:lvl7pPr marL="6034887" indent="0">
              <a:buNone/>
              <a:defRPr sz="3600" b="1"/>
            </a:lvl7pPr>
            <a:lvl8pPr marL="7040686" indent="0">
              <a:buNone/>
              <a:defRPr sz="3600" b="1"/>
            </a:lvl8pPr>
            <a:lvl9pPr marL="8046499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1015882" y="6180645"/>
            <a:ext cx="8976793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0320827" y="4758389"/>
            <a:ext cx="8980319" cy="1422138"/>
          </a:xfrm>
        </p:spPr>
        <p:txBody>
          <a:bodyPr anchor="b"/>
          <a:lstStyle>
            <a:lvl1pPr marL="0" indent="0">
              <a:buNone/>
              <a:defRPr sz="5300" b="1"/>
            </a:lvl1pPr>
            <a:lvl2pPr marL="1005824" indent="0">
              <a:buNone/>
              <a:defRPr sz="4400" b="1"/>
            </a:lvl2pPr>
            <a:lvl3pPr marL="2011619" indent="0">
              <a:buNone/>
              <a:defRPr sz="4000" b="1"/>
            </a:lvl3pPr>
            <a:lvl4pPr marL="3017437" indent="0">
              <a:buNone/>
              <a:defRPr sz="3600" b="1"/>
            </a:lvl4pPr>
            <a:lvl5pPr marL="4023259" indent="0">
              <a:buNone/>
              <a:defRPr sz="3600" b="1"/>
            </a:lvl5pPr>
            <a:lvl6pPr marL="5029067" indent="0">
              <a:buNone/>
              <a:defRPr sz="3600" b="1"/>
            </a:lvl6pPr>
            <a:lvl7pPr marL="6034887" indent="0">
              <a:buNone/>
              <a:defRPr sz="3600" b="1"/>
            </a:lvl7pPr>
            <a:lvl8pPr marL="7040686" indent="0">
              <a:buNone/>
              <a:defRPr sz="3600" b="1"/>
            </a:lvl8pPr>
            <a:lvl9pPr marL="8046499" indent="0">
              <a:buNone/>
              <a:defRPr sz="3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10320827" y="6180645"/>
            <a:ext cx="8980319" cy="7437424"/>
          </a:xfrm>
        </p:spPr>
        <p:txBody>
          <a:bodyPr/>
          <a:lstStyle>
            <a:lvl1pPr>
              <a:defRPr sz="5300"/>
            </a:lvl1pPr>
            <a:lvl2pPr>
              <a:defRPr sz="44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015888" y="4793337"/>
            <a:ext cx="6684095" cy="2583140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943314" y="606968"/>
            <a:ext cx="11357670" cy="13010983"/>
          </a:xfrm>
        </p:spPr>
        <p:txBody>
          <a:bodyPr/>
          <a:lstStyle>
            <a:lvl1pPr>
              <a:defRPr sz="7100"/>
            </a:lvl1pPr>
            <a:lvl2pPr>
              <a:defRPr sz="6200"/>
            </a:lvl2pPr>
            <a:lvl3pPr>
              <a:defRPr sz="53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015888" y="7376596"/>
            <a:ext cx="6684095" cy="6241517"/>
          </a:xfrm>
        </p:spPr>
        <p:txBody>
          <a:bodyPr/>
          <a:lstStyle>
            <a:lvl1pPr marL="0" indent="0">
              <a:buNone/>
              <a:defRPr sz="3100"/>
            </a:lvl1pPr>
            <a:lvl2pPr marL="1005824" indent="0">
              <a:buNone/>
              <a:defRPr sz="2700"/>
            </a:lvl2pPr>
            <a:lvl3pPr marL="2011619" indent="0">
              <a:buNone/>
              <a:defRPr sz="2200"/>
            </a:lvl3pPr>
            <a:lvl4pPr marL="3017437" indent="0">
              <a:buNone/>
              <a:defRPr sz="2000"/>
            </a:lvl4pPr>
            <a:lvl5pPr marL="4023259" indent="0">
              <a:buNone/>
              <a:defRPr sz="2000"/>
            </a:lvl5pPr>
            <a:lvl6pPr marL="5029067" indent="0">
              <a:buNone/>
              <a:defRPr sz="2000"/>
            </a:lvl6pPr>
            <a:lvl7pPr marL="6034887" indent="0">
              <a:buNone/>
              <a:defRPr sz="2000"/>
            </a:lvl7pPr>
            <a:lvl8pPr marL="7040686" indent="0">
              <a:buNone/>
              <a:defRPr sz="2000"/>
            </a:lvl8pPr>
            <a:lvl9pPr marL="8046499" indent="0">
              <a:buNone/>
              <a:defRPr sz="2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68D904D0-CC92-4FB1-A8B8-E7A71E955CB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3982281" y="10671375"/>
            <a:ext cx="12190095" cy="1259811"/>
          </a:xfrm>
        </p:spPr>
        <p:txBody>
          <a:bodyPr anchor="b"/>
          <a:lstStyle>
            <a:lvl1pPr algn="l">
              <a:defRPr sz="4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982281" y="1362148"/>
            <a:ext cx="12190095" cy="9146858"/>
          </a:xfrm>
        </p:spPr>
        <p:txBody>
          <a:bodyPr rtlCol="0">
            <a:normAutofit/>
          </a:bodyPr>
          <a:lstStyle>
            <a:lvl1pPr marL="0" indent="0">
              <a:buNone/>
              <a:defRPr sz="7100"/>
            </a:lvl1pPr>
            <a:lvl2pPr marL="1005824" indent="0">
              <a:buNone/>
              <a:defRPr sz="6200"/>
            </a:lvl2pPr>
            <a:lvl3pPr marL="2011619" indent="0">
              <a:buNone/>
              <a:defRPr sz="5300"/>
            </a:lvl3pPr>
            <a:lvl4pPr marL="3017437" indent="0">
              <a:buNone/>
              <a:defRPr sz="4400"/>
            </a:lvl4pPr>
            <a:lvl5pPr marL="4023259" indent="0">
              <a:buNone/>
              <a:defRPr sz="4400"/>
            </a:lvl5pPr>
            <a:lvl6pPr marL="5029067" indent="0">
              <a:buNone/>
              <a:defRPr sz="4400"/>
            </a:lvl6pPr>
            <a:lvl7pPr marL="6034887" indent="0">
              <a:buNone/>
              <a:defRPr sz="4400"/>
            </a:lvl7pPr>
            <a:lvl8pPr marL="7040686" indent="0">
              <a:buNone/>
              <a:defRPr sz="4400"/>
            </a:lvl8pPr>
            <a:lvl9pPr marL="8046499" indent="0">
              <a:buNone/>
              <a:defRPr sz="44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982281" y="11931187"/>
            <a:ext cx="12190095" cy="1789141"/>
          </a:xfrm>
        </p:spPr>
        <p:txBody>
          <a:bodyPr/>
          <a:lstStyle>
            <a:lvl1pPr marL="0" indent="0">
              <a:buNone/>
              <a:defRPr sz="3100"/>
            </a:lvl1pPr>
            <a:lvl2pPr marL="1005824" indent="0">
              <a:buNone/>
              <a:defRPr sz="2700"/>
            </a:lvl2pPr>
            <a:lvl3pPr marL="2011619" indent="0">
              <a:buNone/>
              <a:defRPr sz="2200"/>
            </a:lvl3pPr>
            <a:lvl4pPr marL="3017437" indent="0">
              <a:buNone/>
              <a:defRPr sz="2000"/>
            </a:lvl4pPr>
            <a:lvl5pPr marL="4023259" indent="0">
              <a:buNone/>
              <a:defRPr sz="2000"/>
            </a:lvl5pPr>
            <a:lvl6pPr marL="5029067" indent="0">
              <a:buNone/>
              <a:defRPr sz="2000"/>
            </a:lvl6pPr>
            <a:lvl7pPr marL="6034887" indent="0">
              <a:buNone/>
              <a:defRPr sz="2000"/>
            </a:lvl7pPr>
            <a:lvl8pPr marL="7040686" indent="0">
              <a:buNone/>
              <a:defRPr sz="2000"/>
            </a:lvl8pPr>
            <a:lvl9pPr marL="8046499" indent="0">
              <a:buNone/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defTabSz="2008986" fontAlgn="auto">
              <a:spcBef>
                <a:spcPts val="0"/>
              </a:spcBef>
              <a:spcAft>
                <a:spcPts val="0"/>
              </a:spcAft>
              <a:defRPr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A759CE0-FD60-4BB6-BDB0-C3D26E9CF7D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 bwMode="auto">
          <a:xfrm>
            <a:off x="4240217" y="1270000"/>
            <a:ext cx="15060612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1167" tIns="100530" rIns="201167" bIns="10053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ОБРАЗЕЦ ЗАГОЛОВКА</a:t>
            </a:r>
            <a:endParaRPr lang="ru-RU" altLang="ru-RU"/>
          </a:p>
        </p:txBody>
      </p:sp>
      <p:sp>
        <p:nvSpPr>
          <p:cNvPr id="14339" name="Текст 2"/>
          <p:cNvSpPr>
            <a:spLocks noGrp="1"/>
          </p:cNvSpPr>
          <p:nvPr>
            <p:ph type="body" idx="1"/>
          </p:nvPr>
        </p:nvSpPr>
        <p:spPr bwMode="auto">
          <a:xfrm>
            <a:off x="1016000" y="4740275"/>
            <a:ext cx="18284825" cy="887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201167" tIns="100530" rIns="201167" bIns="1005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4"/>
          </p:nvPr>
        </p:nvSpPr>
        <p:spPr>
          <a:xfrm>
            <a:off x="14560550" y="14130338"/>
            <a:ext cx="4740275" cy="811212"/>
          </a:xfrm>
          <a:prstGeom prst="rect">
            <a:avLst/>
          </a:prstGeom>
        </p:spPr>
        <p:txBody>
          <a:bodyPr vert="horz" wrap="square" lIns="90541" tIns="45257" rIns="90541" bIns="45257" numCol="1" anchor="ctr" anchorCtr="0" compatLnSpc="1">
            <a:prstTxWarp prst="textNoShape">
              <a:avLst/>
            </a:prstTxWarp>
          </a:bodyPr>
          <a:lstStyle>
            <a:lvl1pPr algn="r">
              <a:defRPr sz="1100">
                <a:solidFill>
                  <a:srgbClr val="8DACCE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26BBD98A-D969-4168-933D-367D93D9A6D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</p:sldLayoutIdLst>
  <p:hf sldNum="0" hdr="0" dt="0"/>
  <p:txStyles>
    <p:titleStyle>
      <a:lvl1pPr algn="l" defTabSz="1003300" rtl="0" eaLnBrk="0" fontAlgn="base" hangingPunct="0">
        <a:spcBef>
          <a:spcPct val="0"/>
        </a:spcBef>
        <a:spcAft>
          <a:spcPct val="0"/>
        </a:spcAft>
        <a:defRPr sz="6000" b="1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2pPr>
      <a:lvl3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3pPr>
      <a:lvl4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4pPr>
      <a:lvl5pPr algn="l" defTabSz="1003300" rtl="0" eaLnBrk="0" fontAlgn="base" hangingPunct="0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5pPr>
      <a:lvl6pPr marL="452787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6pPr>
      <a:lvl7pPr marL="905538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7pPr>
      <a:lvl8pPr marL="1358308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8pPr>
      <a:lvl9pPr marL="1811083" algn="l" defTabSz="1004580" rtl="0" fontAlgn="base">
        <a:spcBef>
          <a:spcPct val="0"/>
        </a:spcBef>
        <a:spcAft>
          <a:spcPct val="0"/>
        </a:spcAft>
        <a:defRPr sz="6000" b="1">
          <a:solidFill>
            <a:srgbClr val="2C3E50"/>
          </a:solidFill>
          <a:latin typeface="Myriad Pro" charset="0"/>
          <a:ea typeface="Arial" charset="0"/>
          <a:cs typeface="Myriad Pro" charset="0"/>
        </a:defRPr>
      </a:lvl9pPr>
    </p:titleStyle>
    <p:bodyStyle>
      <a:lvl1pPr marL="752475" indent="-752475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7100" kern="1200">
          <a:solidFill>
            <a:srgbClr val="2C3E50"/>
          </a:solidFill>
          <a:latin typeface="Myriad Pro"/>
          <a:ea typeface="Arial" charset="0"/>
          <a:cs typeface="Myriad Pro"/>
        </a:defRPr>
      </a:lvl1pPr>
      <a:lvl2pPr marL="1631950" indent="-627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6200" kern="1200">
          <a:solidFill>
            <a:srgbClr val="2C3E50"/>
          </a:solidFill>
          <a:latin typeface="Myriad Pro"/>
          <a:ea typeface="Myriad Pro" charset="0"/>
          <a:cs typeface="Myriad Pro"/>
        </a:defRPr>
      </a:lvl2pPr>
      <a:lvl3pPr marL="2513013" indent="-500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300" kern="1200">
          <a:solidFill>
            <a:srgbClr val="2C3E50"/>
          </a:solidFill>
          <a:latin typeface="Myriad Pro"/>
          <a:ea typeface="Myriad Pro" charset="0"/>
          <a:cs typeface="Myriad Pro"/>
        </a:defRPr>
      </a:lvl3pPr>
      <a:lvl4pPr marL="3519488" indent="-500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4pPr>
      <a:lvl5pPr marL="4525963" indent="-500063" algn="l" defTabSz="10033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4400" kern="1200">
          <a:solidFill>
            <a:srgbClr val="2C3E50"/>
          </a:solidFill>
          <a:latin typeface="Myriad Pro"/>
          <a:ea typeface="Myriad Pro" charset="0"/>
          <a:cs typeface="Myriad Pro"/>
        </a:defRPr>
      </a:lvl5pPr>
      <a:lvl6pPr marL="5531971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6pPr>
      <a:lvl7pPr marL="6537793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7pPr>
      <a:lvl8pPr marL="7543604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8pPr>
      <a:lvl9pPr marL="8549419" indent="-502904" algn="l" defTabSz="1005824" rtl="0" eaLnBrk="1" latinLnBrk="0" hangingPunct="1">
        <a:spcBef>
          <a:spcPct val="20000"/>
        </a:spcBef>
        <a:buFont typeface="Arial"/>
        <a:buChar char="•"/>
        <a:defRPr sz="4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1005824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2011619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3pPr>
      <a:lvl4pPr marL="3017437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023259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067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6034887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7040686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8046499" algn="l" defTabSz="1005824" rtl="0" eaLnBrk="1" latinLnBrk="0" hangingPunct="1"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8749" y="7370801"/>
            <a:ext cx="14899452" cy="3203908"/>
          </a:xfrm>
        </p:spPr>
        <p:txBody>
          <a:bodyPr>
            <a:normAutofit/>
          </a:bodyPr>
          <a:lstStyle/>
          <a:p>
            <a:r>
              <a:rPr lang="ru-RU" sz="6000" dirty="0"/>
              <a:t>О ходе актуализации федеральных государственных образовательных стандартов высшего образования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971408" y="12014869"/>
            <a:ext cx="93610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С.А. Пилипенко, </a:t>
            </a:r>
            <a:r>
              <a:rPr lang="ru-RU" sz="3600" dirty="0" smtClean="0">
                <a:solidFill>
                  <a:schemeClr val="bg1"/>
                </a:solidFill>
              </a:rPr>
              <a:t>заместитель директора Департамента государственной политики </a:t>
            </a:r>
          </a:p>
          <a:p>
            <a:r>
              <a:rPr lang="ru-RU" sz="3600" dirty="0" smtClean="0">
                <a:solidFill>
                  <a:schemeClr val="bg1"/>
                </a:solidFill>
              </a:rPr>
              <a:t>в сфере высшего образования  </a:t>
            </a:r>
            <a:endParaRPr lang="ru-RU" sz="36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77492" y="14247117"/>
            <a:ext cx="164549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15 сентября 2017 года 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811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Название 1"/>
          <p:cNvSpPr>
            <a:spLocks noGrp="1"/>
          </p:cNvSpPr>
          <p:nvPr>
            <p:ph type="title" idx="4294967295"/>
          </p:nvPr>
        </p:nvSpPr>
        <p:spPr>
          <a:xfrm>
            <a:off x="4014125" y="637605"/>
            <a:ext cx="16302699" cy="1498362"/>
          </a:xfrm>
        </p:spPr>
        <p:txBody>
          <a:bodyPr lIns="203056" tIns="101528" rIns="203056" bIns="101528"/>
          <a:lstStyle/>
          <a:p>
            <a:pPr defTabSz="2028164"/>
            <a:r>
              <a:rPr lang="ru-RU" sz="4000" dirty="0"/>
              <a:t>О ходе актуализации федеральных государственных образовательных стандартов </a:t>
            </a:r>
            <a:r>
              <a:rPr lang="ru-RU" sz="4000" dirty="0" smtClean="0"/>
              <a:t>высшего образования</a:t>
            </a:r>
            <a:endParaRPr lang="ru-RU" altLang="ru-RU" sz="4000" dirty="0">
              <a:solidFill>
                <a:srgbClr val="161F28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1348" y="4440028"/>
            <a:ext cx="15913768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Всего ФГОС (</a:t>
            </a:r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бакалавриат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, магистратура, </a:t>
            </a:r>
            <a:r>
              <a:rPr lang="ru-RU" dirty="0" err="1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специалитет</a:t>
            </a:r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)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6783148" y="4440028"/>
            <a:ext cx="3096344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498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581348" y="5822181"/>
            <a:ext cx="15913768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Проектов ФГОС ВО 3++, представленных в Минобрнауки России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6783148" y="5822181"/>
            <a:ext cx="3096344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472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81348" y="7262341"/>
            <a:ext cx="15913768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Проектов ФГОС ВО 3++, </a:t>
            </a:r>
            <a:r>
              <a:rPr lang="ru-RU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прошедших экспертизу НСПК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16783148" y="7262341"/>
            <a:ext cx="3096344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266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81348" y="8630493"/>
            <a:ext cx="15913768" cy="1464231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Проектов ФГОС ВО 3++, рекомендованных к утверждению Советом Минобрнауки России по ФГОС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16783148" y="8630492"/>
            <a:ext cx="3096344" cy="1464231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ru-RU" sz="1600" dirty="0" smtClean="0">
              <a:solidFill>
                <a:schemeClr val="tx1">
                  <a:lumMod val="50000"/>
                </a:schemeClr>
              </a:solidFill>
              <a:latin typeface="+mn-lt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195</a:t>
            </a:r>
          </a:p>
          <a:p>
            <a:pPr algn="ctr"/>
            <a:endParaRPr lang="ru-RU" sz="2400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81348" y="10646717"/>
            <a:ext cx="15913768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Утверждено приказами Минобрнауки России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6783148" y="10646717"/>
            <a:ext cx="3096344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100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81348" y="12023764"/>
            <a:ext cx="15913768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Прошли государственную регистрацию в Минюсте России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16783148" y="12023764"/>
            <a:ext cx="3096344" cy="783193"/>
          </a:xfrm>
          <a:prstGeom prst="roundRect">
            <a:avLst/>
          </a:prstGeom>
          <a:solidFill>
            <a:srgbClr val="FFFFFF"/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50000"/>
                  </a:schemeClr>
                </a:solidFill>
                <a:latin typeface="+mn-lt"/>
              </a:rPr>
              <a:t>79</a:t>
            </a:r>
            <a:endParaRPr lang="ru-RU" dirty="0">
              <a:solidFill>
                <a:schemeClr val="tx1">
                  <a:lumMod val="50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21264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6" name="Прямая соединительная линия 135"/>
          <p:cNvCxnSpPr/>
          <p:nvPr/>
        </p:nvCxnSpPr>
        <p:spPr>
          <a:xfrm>
            <a:off x="8574236" y="13482076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16156149" y="3655758"/>
            <a:ext cx="49505" cy="10587432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>
            <a:off x="14791781" y="4313350"/>
            <a:ext cx="7695" cy="992984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561076" y="6353284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0545" y="342239"/>
            <a:ext cx="16222963" cy="1894617"/>
          </a:xfrm>
        </p:spPr>
        <p:txBody>
          <a:bodyPr>
            <a:noAutofit/>
          </a:bodyPr>
          <a:lstStyle/>
          <a:p>
            <a:r>
              <a:rPr lang="ru-RU" sz="4000" dirty="0"/>
              <a:t>О ходе актуализации федеральных государственных образовательных стандартов </a:t>
            </a:r>
            <a:r>
              <a:rPr lang="ru-RU" sz="4000" dirty="0" smtClean="0"/>
              <a:t>высшего образования </a:t>
            </a:r>
            <a:br>
              <a:rPr lang="ru-RU" sz="4000" dirty="0" smtClean="0"/>
            </a:br>
            <a:r>
              <a:rPr lang="ru-RU" sz="4000" dirty="0" smtClean="0"/>
              <a:t>(по областям образования)</a:t>
            </a:r>
            <a:endParaRPr lang="ru-RU" sz="4400" dirty="0"/>
          </a:p>
        </p:txBody>
      </p:sp>
      <p:sp>
        <p:nvSpPr>
          <p:cNvPr id="3" name="TextBox 2"/>
          <p:cNvSpPr txBox="1"/>
          <p:nvPr/>
        </p:nvSpPr>
        <p:spPr>
          <a:xfrm>
            <a:off x="305316" y="5980112"/>
            <a:ext cx="10789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defTabSz="1014031"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Математические и естественные науки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59465" y="5031834"/>
            <a:ext cx="41764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</a:rPr>
              <a:t>Количество ФГОС</a:t>
            </a:r>
            <a:endParaRPr lang="ru-RU" sz="3200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102228" y="4339890"/>
            <a:ext cx="51275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</a:rPr>
              <a:t>Проектов ФГОС в МОН</a:t>
            </a:r>
            <a:endParaRPr lang="ru-RU" sz="3200" dirty="0">
              <a:solidFill>
                <a:srgbClr val="000000"/>
              </a:solidFill>
            </a:endParaRPr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4659465" y="5678165"/>
            <a:ext cx="727280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11932274" y="5648407"/>
            <a:ext cx="0" cy="8479102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7102228" y="4331150"/>
            <a:ext cx="0" cy="66380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7102228" y="4986221"/>
            <a:ext cx="6324429" cy="873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>
            <a:off x="13339582" y="5002875"/>
            <a:ext cx="40655" cy="924031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>
            <a:off x="4652376" y="4986221"/>
            <a:ext cx="0" cy="691944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9078292" y="3716992"/>
            <a:ext cx="5343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</a:rPr>
              <a:t>Одобрены НСПК</a:t>
            </a:r>
            <a:endParaRPr lang="ru-RU" sz="3200" dirty="0">
              <a:solidFill>
                <a:srgbClr val="000000"/>
              </a:solidFill>
            </a:endParaRPr>
          </a:p>
        </p:txBody>
      </p:sp>
      <p:cxnSp>
        <p:nvCxnSpPr>
          <p:cNvPr id="52" name="Прямая соединительная линия 51"/>
          <p:cNvCxnSpPr/>
          <p:nvPr/>
        </p:nvCxnSpPr>
        <p:spPr>
          <a:xfrm>
            <a:off x="9078292" y="3637958"/>
            <a:ext cx="0" cy="663809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>
            <a:off x="9078292" y="4310829"/>
            <a:ext cx="5706482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10766496" y="3014855"/>
            <a:ext cx="54626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chemeClr val="accent4">
                    <a:lumMod val="50000"/>
                  </a:schemeClr>
                </a:solidFill>
              </a:rPr>
              <a:t>Совет по </a:t>
            </a:r>
            <a:r>
              <a:rPr lang="ru-RU" sz="3200" dirty="0">
                <a:solidFill>
                  <a:schemeClr val="accent4">
                    <a:lumMod val="50000"/>
                  </a:schemeClr>
                </a:solidFill>
              </a:rPr>
              <a:t>ФГОС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10766496" y="2998132"/>
            <a:ext cx="0" cy="663809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10766496" y="3661941"/>
            <a:ext cx="5389652" cy="0"/>
          </a:xfrm>
          <a:prstGeom prst="line">
            <a:avLst/>
          </a:prstGeom>
          <a:ln w="2857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12231642" y="2271276"/>
            <a:ext cx="534359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000000"/>
                </a:solidFill>
              </a:rPr>
              <a:t>Утверждены приказами</a:t>
            </a:r>
            <a:endParaRPr lang="ru-RU" sz="3200" dirty="0">
              <a:solidFill>
                <a:srgbClr val="000000"/>
              </a:solidFill>
            </a:endParaRPr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12231642" y="2262536"/>
            <a:ext cx="0" cy="663809"/>
          </a:xfrm>
          <a:prstGeom prst="line">
            <a:avLst/>
          </a:prstGeom>
          <a:ln w="28575">
            <a:solidFill>
              <a:srgbClr val="3333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12231642" y="2935407"/>
            <a:ext cx="5343594" cy="23580"/>
          </a:xfrm>
          <a:prstGeom prst="line">
            <a:avLst/>
          </a:prstGeom>
          <a:ln w="28575">
            <a:solidFill>
              <a:srgbClr val="3333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7935276" y="3982386"/>
            <a:ext cx="22408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Рег. в Минюсте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1348709" y="589418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48</a:t>
            </a:r>
            <a:endParaRPr lang="ru-RU" sz="4400" b="1" dirty="0"/>
          </a:p>
        </p:txBody>
      </p:sp>
      <p:sp>
        <p:nvSpPr>
          <p:cNvPr id="80" name="TextBox 79"/>
          <p:cNvSpPr txBox="1"/>
          <p:nvPr/>
        </p:nvSpPr>
        <p:spPr>
          <a:xfrm>
            <a:off x="12817928" y="5894189"/>
            <a:ext cx="1156908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46</a:t>
            </a:r>
            <a:endParaRPr lang="ru-RU" sz="4400" b="1" dirty="0"/>
          </a:p>
        </p:txBody>
      </p:sp>
      <p:sp>
        <p:nvSpPr>
          <p:cNvPr id="81" name="TextBox 80"/>
          <p:cNvSpPr txBox="1"/>
          <p:nvPr/>
        </p:nvSpPr>
        <p:spPr>
          <a:xfrm>
            <a:off x="14201210" y="589418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11</a:t>
            </a:r>
            <a:endParaRPr lang="ru-RU" sz="4400" dirty="0"/>
          </a:p>
        </p:txBody>
      </p:sp>
      <p:sp>
        <p:nvSpPr>
          <p:cNvPr id="86" name="TextBox 85"/>
          <p:cNvSpPr txBox="1"/>
          <p:nvPr/>
        </p:nvSpPr>
        <p:spPr>
          <a:xfrm>
            <a:off x="15599871" y="589418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20</a:t>
            </a:r>
            <a:endParaRPr lang="ru-RU" sz="4400" dirty="0"/>
          </a:p>
        </p:txBody>
      </p:sp>
      <p:cxnSp>
        <p:nvCxnSpPr>
          <p:cNvPr id="87" name="Прямая соединительная линия 86"/>
          <p:cNvCxnSpPr/>
          <p:nvPr/>
        </p:nvCxnSpPr>
        <p:spPr>
          <a:xfrm>
            <a:off x="17550484" y="2947197"/>
            <a:ext cx="24752" cy="11210070"/>
          </a:xfrm>
          <a:prstGeom prst="line">
            <a:avLst/>
          </a:prstGeom>
          <a:ln w="28575">
            <a:solidFill>
              <a:srgbClr val="3333C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16968023" y="589418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11</a:t>
            </a:r>
            <a:endParaRPr lang="ru-RU" sz="4400" dirty="0"/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17945431" y="4636179"/>
            <a:ext cx="0" cy="6638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17945431" y="5309050"/>
            <a:ext cx="2230727" cy="1179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20176158" y="4636179"/>
            <a:ext cx="0" cy="663809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>
            <a:off x="19060795" y="5332193"/>
            <a:ext cx="0" cy="89109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TextBox 98"/>
          <p:cNvSpPr txBox="1"/>
          <p:nvPr/>
        </p:nvSpPr>
        <p:spPr>
          <a:xfrm>
            <a:off x="18480191" y="589418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FF0000"/>
                </a:solidFill>
              </a:defRPr>
            </a:lvl1pPr>
          </a:lstStyle>
          <a:p>
            <a:r>
              <a:rPr lang="ru-RU" dirty="0" smtClean="0"/>
              <a:t>5</a:t>
            </a:r>
            <a:endParaRPr lang="ru-RU" dirty="0"/>
          </a:p>
        </p:txBody>
      </p:sp>
      <p:cxnSp>
        <p:nvCxnSpPr>
          <p:cNvPr id="107" name="Прямая соединительная линия 106"/>
          <p:cNvCxnSpPr/>
          <p:nvPr/>
        </p:nvCxnSpPr>
        <p:spPr>
          <a:xfrm>
            <a:off x="8567068" y="7361396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11220648" y="6902301"/>
            <a:ext cx="1401316" cy="81742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216</a:t>
            </a:r>
            <a:endParaRPr lang="ru-RU" b="1" dirty="0"/>
          </a:p>
        </p:txBody>
      </p:sp>
      <p:sp>
        <p:nvSpPr>
          <p:cNvPr id="109" name="TextBox 108"/>
          <p:cNvSpPr txBox="1"/>
          <p:nvPr/>
        </p:nvSpPr>
        <p:spPr>
          <a:xfrm>
            <a:off x="12797551" y="6902301"/>
            <a:ext cx="1167130" cy="81742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210</a:t>
            </a:r>
            <a:endParaRPr lang="ru-RU" b="1" dirty="0"/>
          </a:p>
        </p:txBody>
      </p:sp>
      <p:sp>
        <p:nvSpPr>
          <p:cNvPr id="110" name="TextBox 109"/>
          <p:cNvSpPr txBox="1"/>
          <p:nvPr/>
        </p:nvSpPr>
        <p:spPr>
          <a:xfrm>
            <a:off x="14201209" y="6902301"/>
            <a:ext cx="1167131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94</a:t>
            </a:r>
            <a:endParaRPr lang="ru-RU" sz="4400" dirty="0"/>
          </a:p>
        </p:txBody>
      </p:sp>
      <p:sp>
        <p:nvSpPr>
          <p:cNvPr id="111" name="TextBox 110"/>
          <p:cNvSpPr txBox="1"/>
          <p:nvPr/>
        </p:nvSpPr>
        <p:spPr>
          <a:xfrm>
            <a:off x="15605863" y="690230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56</a:t>
            </a:r>
            <a:endParaRPr lang="ru-RU" sz="4400" dirty="0"/>
          </a:p>
        </p:txBody>
      </p:sp>
      <p:sp>
        <p:nvSpPr>
          <p:cNvPr id="112" name="TextBox 111"/>
          <p:cNvSpPr txBox="1"/>
          <p:nvPr/>
        </p:nvSpPr>
        <p:spPr>
          <a:xfrm>
            <a:off x="16974015" y="690230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12</a:t>
            </a:r>
            <a:endParaRPr lang="ru-RU" sz="4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18486183" y="690230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 sz="4400" b="1">
                <a:solidFill>
                  <a:srgbClr val="FF0000"/>
                </a:solidFill>
              </a:defRPr>
            </a:lvl1pPr>
          </a:lstStyle>
          <a:p>
            <a:r>
              <a:rPr lang="ru-RU" dirty="0" smtClean="0"/>
              <a:t>12</a:t>
            </a:r>
            <a:endParaRPr lang="ru-RU" dirty="0"/>
          </a:p>
        </p:txBody>
      </p:sp>
      <p:cxnSp>
        <p:nvCxnSpPr>
          <p:cNvPr id="114" name="Прямая соединительная линия 113"/>
          <p:cNvCxnSpPr/>
          <p:nvPr/>
        </p:nvCxnSpPr>
        <p:spPr>
          <a:xfrm>
            <a:off x="8577223" y="8297500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Box 114"/>
          <p:cNvSpPr txBox="1"/>
          <p:nvPr/>
        </p:nvSpPr>
        <p:spPr>
          <a:xfrm>
            <a:off x="11364856" y="783840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14</a:t>
            </a:r>
            <a:endParaRPr lang="ru-RU" sz="4400" b="1" dirty="0"/>
          </a:p>
        </p:txBody>
      </p:sp>
      <p:sp>
        <p:nvSpPr>
          <p:cNvPr id="116" name="TextBox 115"/>
          <p:cNvSpPr txBox="1"/>
          <p:nvPr/>
        </p:nvSpPr>
        <p:spPr>
          <a:xfrm>
            <a:off x="12807706" y="783840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14</a:t>
            </a:r>
            <a:endParaRPr lang="ru-RU" sz="4400" b="1" dirty="0"/>
          </a:p>
        </p:txBody>
      </p:sp>
      <p:sp>
        <p:nvSpPr>
          <p:cNvPr id="117" name="TextBox 116"/>
          <p:cNvSpPr txBox="1"/>
          <p:nvPr/>
        </p:nvSpPr>
        <p:spPr>
          <a:xfrm>
            <a:off x="14201209" y="7838405"/>
            <a:ext cx="1167131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5</a:t>
            </a:r>
            <a:endParaRPr lang="ru-RU" sz="4400" dirty="0"/>
          </a:p>
        </p:txBody>
      </p:sp>
      <p:sp>
        <p:nvSpPr>
          <p:cNvPr id="118" name="TextBox 117"/>
          <p:cNvSpPr txBox="1"/>
          <p:nvPr/>
        </p:nvSpPr>
        <p:spPr>
          <a:xfrm>
            <a:off x="15616018" y="783840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5</a:t>
            </a:r>
            <a:endParaRPr lang="ru-RU" sz="4400" b="1" dirty="0"/>
          </a:p>
        </p:txBody>
      </p:sp>
      <p:sp>
        <p:nvSpPr>
          <p:cNvPr id="119" name="TextBox 118"/>
          <p:cNvSpPr txBox="1"/>
          <p:nvPr/>
        </p:nvSpPr>
        <p:spPr>
          <a:xfrm>
            <a:off x="16984170" y="783840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3</a:t>
            </a:r>
            <a:endParaRPr lang="ru-RU" sz="4400" dirty="0"/>
          </a:p>
        </p:txBody>
      </p:sp>
      <p:sp>
        <p:nvSpPr>
          <p:cNvPr id="120" name="TextBox 119"/>
          <p:cNvSpPr txBox="1"/>
          <p:nvPr/>
        </p:nvSpPr>
        <p:spPr>
          <a:xfrm>
            <a:off x="18496338" y="783840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3</a:t>
            </a:r>
            <a:endParaRPr lang="ru-RU" sz="4400" dirty="0">
              <a:solidFill>
                <a:srgbClr val="FF0000"/>
              </a:solidFill>
            </a:endParaRPr>
          </a:p>
        </p:txBody>
      </p:sp>
      <p:cxnSp>
        <p:nvCxnSpPr>
          <p:cNvPr id="121" name="Прямая соединительная линия 120"/>
          <p:cNvCxnSpPr/>
          <p:nvPr/>
        </p:nvCxnSpPr>
        <p:spPr>
          <a:xfrm>
            <a:off x="8577223" y="9377620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11364856" y="891852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26</a:t>
            </a:r>
            <a:endParaRPr lang="ru-RU" sz="4400" b="1" dirty="0"/>
          </a:p>
        </p:txBody>
      </p:sp>
      <p:sp>
        <p:nvSpPr>
          <p:cNvPr id="123" name="TextBox 122"/>
          <p:cNvSpPr txBox="1"/>
          <p:nvPr/>
        </p:nvSpPr>
        <p:spPr>
          <a:xfrm>
            <a:off x="12807706" y="891852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/>
              <a:t>24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14201210" y="891852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spc="-100" dirty="0" smtClean="0"/>
              <a:t>24</a:t>
            </a:r>
            <a:endParaRPr lang="ru-RU" sz="4400" spc="-100" dirty="0"/>
          </a:p>
        </p:txBody>
      </p:sp>
      <p:sp>
        <p:nvSpPr>
          <p:cNvPr id="125" name="TextBox 124"/>
          <p:cNvSpPr txBox="1"/>
          <p:nvPr/>
        </p:nvSpPr>
        <p:spPr>
          <a:xfrm>
            <a:off x="15616018" y="891852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24</a:t>
            </a:r>
            <a:endParaRPr lang="ru-RU" sz="4400" dirty="0"/>
          </a:p>
        </p:txBody>
      </p:sp>
      <p:sp>
        <p:nvSpPr>
          <p:cNvPr id="126" name="TextBox 125"/>
          <p:cNvSpPr txBox="1"/>
          <p:nvPr/>
        </p:nvSpPr>
        <p:spPr>
          <a:xfrm>
            <a:off x="16984170" y="891852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19</a:t>
            </a:r>
            <a:endParaRPr lang="ru-RU" sz="4400" dirty="0"/>
          </a:p>
        </p:txBody>
      </p:sp>
      <p:sp>
        <p:nvSpPr>
          <p:cNvPr id="127" name="TextBox 126"/>
          <p:cNvSpPr txBox="1"/>
          <p:nvPr/>
        </p:nvSpPr>
        <p:spPr>
          <a:xfrm>
            <a:off x="18496338" y="8918525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18</a:t>
            </a:r>
            <a:endParaRPr lang="ru-RU" sz="4400" dirty="0">
              <a:solidFill>
                <a:srgbClr val="FF0000"/>
              </a:solidFill>
            </a:endParaRPr>
          </a:p>
        </p:txBody>
      </p:sp>
      <p:cxnSp>
        <p:nvCxnSpPr>
          <p:cNvPr id="128" name="Прямая соединительная линия 127"/>
          <p:cNvCxnSpPr/>
          <p:nvPr/>
        </p:nvCxnSpPr>
        <p:spPr>
          <a:xfrm>
            <a:off x="8537534" y="10385732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TextBox 128"/>
          <p:cNvSpPr txBox="1"/>
          <p:nvPr/>
        </p:nvSpPr>
        <p:spPr>
          <a:xfrm>
            <a:off x="11364856" y="992663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65</a:t>
            </a:r>
            <a:endParaRPr lang="ru-RU" sz="4400" b="1" dirty="0"/>
          </a:p>
        </p:txBody>
      </p:sp>
      <p:sp>
        <p:nvSpPr>
          <p:cNvPr id="130" name="TextBox 129"/>
          <p:cNvSpPr txBox="1"/>
          <p:nvPr/>
        </p:nvSpPr>
        <p:spPr>
          <a:xfrm>
            <a:off x="12768017" y="992663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63</a:t>
            </a:r>
            <a:endParaRPr lang="ru-RU" sz="4400" b="1" dirty="0"/>
          </a:p>
        </p:txBody>
      </p:sp>
      <p:sp>
        <p:nvSpPr>
          <p:cNvPr id="131" name="TextBox 130"/>
          <p:cNvSpPr txBox="1"/>
          <p:nvPr/>
        </p:nvSpPr>
        <p:spPr>
          <a:xfrm>
            <a:off x="14201209" y="9926637"/>
            <a:ext cx="1167131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32</a:t>
            </a:r>
            <a:endParaRPr lang="ru-RU" sz="4400" dirty="0"/>
          </a:p>
        </p:txBody>
      </p:sp>
      <p:sp>
        <p:nvSpPr>
          <p:cNvPr id="132" name="TextBox 131"/>
          <p:cNvSpPr txBox="1"/>
          <p:nvPr/>
        </p:nvSpPr>
        <p:spPr>
          <a:xfrm>
            <a:off x="15576329" y="992663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26</a:t>
            </a:r>
            <a:endParaRPr lang="ru-RU" sz="4400" dirty="0"/>
          </a:p>
        </p:txBody>
      </p:sp>
      <p:sp>
        <p:nvSpPr>
          <p:cNvPr id="133" name="TextBox 132"/>
          <p:cNvSpPr txBox="1"/>
          <p:nvPr/>
        </p:nvSpPr>
        <p:spPr>
          <a:xfrm>
            <a:off x="16944481" y="992663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24</a:t>
            </a:r>
            <a:endParaRPr lang="ru-RU" sz="4400" dirty="0"/>
          </a:p>
        </p:txBody>
      </p:sp>
      <p:sp>
        <p:nvSpPr>
          <p:cNvPr id="134" name="TextBox 133"/>
          <p:cNvSpPr txBox="1"/>
          <p:nvPr/>
        </p:nvSpPr>
        <p:spPr>
          <a:xfrm>
            <a:off x="18456649" y="992663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23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93316" y="6973380"/>
            <a:ext cx="10801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>
            <a:defPPr>
              <a:defRPr lang="ru-RU"/>
            </a:defPPr>
            <a:lvl1pPr>
              <a:defRPr sz="3600" b="1"/>
            </a:lvl1pPr>
          </a:lstStyle>
          <a:p>
            <a:pPr defTabSz="1014031">
              <a:defRPr/>
            </a:pPr>
            <a:r>
              <a:rPr lang="ru-RU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Инженерное дело, технологии и технические науки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305316" y="7956302"/>
            <a:ext cx="10789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defTabSz="1014031"/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Здравоохранение и медицинские науки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05316" y="9997717"/>
            <a:ext cx="10789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defTabSz="1014031"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Науки об обществе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5316" y="8989604"/>
            <a:ext cx="10789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defTabSz="1014031"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Сельское хозяйство и сельскохозяйственные науки</a:t>
            </a:r>
          </a:p>
        </p:txBody>
      </p:sp>
      <p:cxnSp>
        <p:nvCxnSpPr>
          <p:cNvPr id="83" name="Прямая соединительная линия 82"/>
          <p:cNvCxnSpPr/>
          <p:nvPr/>
        </p:nvCxnSpPr>
        <p:spPr>
          <a:xfrm>
            <a:off x="8525534" y="11465852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1367546" y="1100675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10</a:t>
            </a:r>
            <a:endParaRPr lang="ru-RU" sz="4400" b="1" dirty="0"/>
          </a:p>
        </p:txBody>
      </p:sp>
      <p:sp>
        <p:nvSpPr>
          <p:cNvPr id="85" name="TextBox 84"/>
          <p:cNvSpPr txBox="1"/>
          <p:nvPr/>
        </p:nvSpPr>
        <p:spPr>
          <a:xfrm>
            <a:off x="12756017" y="1100675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10</a:t>
            </a:r>
            <a:endParaRPr lang="ru-RU" sz="4400" b="1" dirty="0"/>
          </a:p>
        </p:txBody>
      </p:sp>
      <p:sp>
        <p:nvSpPr>
          <p:cNvPr id="88" name="TextBox 87"/>
          <p:cNvSpPr txBox="1"/>
          <p:nvPr/>
        </p:nvSpPr>
        <p:spPr>
          <a:xfrm>
            <a:off x="14189209" y="11006757"/>
            <a:ext cx="1167131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9</a:t>
            </a:r>
            <a:endParaRPr lang="ru-RU" sz="4400" dirty="0"/>
          </a:p>
        </p:txBody>
      </p:sp>
      <p:sp>
        <p:nvSpPr>
          <p:cNvPr id="90" name="TextBox 89"/>
          <p:cNvSpPr txBox="1"/>
          <p:nvPr/>
        </p:nvSpPr>
        <p:spPr>
          <a:xfrm>
            <a:off x="15564329" y="1100675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0</a:t>
            </a:r>
            <a:endParaRPr lang="ru-RU" sz="4400" dirty="0"/>
          </a:p>
        </p:txBody>
      </p:sp>
      <p:sp>
        <p:nvSpPr>
          <p:cNvPr id="91" name="TextBox 90"/>
          <p:cNvSpPr txBox="1"/>
          <p:nvPr/>
        </p:nvSpPr>
        <p:spPr>
          <a:xfrm>
            <a:off x="16932481" y="1100675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0</a:t>
            </a:r>
            <a:endParaRPr lang="ru-RU" sz="4400" dirty="0"/>
          </a:p>
        </p:txBody>
      </p:sp>
      <p:sp>
        <p:nvSpPr>
          <p:cNvPr id="94" name="TextBox 93"/>
          <p:cNvSpPr txBox="1"/>
          <p:nvPr/>
        </p:nvSpPr>
        <p:spPr>
          <a:xfrm>
            <a:off x="18444649" y="11006757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0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95" name="TextBox 94"/>
          <p:cNvSpPr txBox="1"/>
          <p:nvPr/>
        </p:nvSpPr>
        <p:spPr>
          <a:xfrm>
            <a:off x="293316" y="11062850"/>
            <a:ext cx="10801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defTabSz="1014031"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Образование и педагогические науки</a:t>
            </a:r>
          </a:p>
        </p:txBody>
      </p:sp>
      <p:cxnSp>
        <p:nvCxnSpPr>
          <p:cNvPr id="98" name="Прямая соединительная линия 97"/>
          <p:cNvCxnSpPr/>
          <p:nvPr/>
        </p:nvCxnSpPr>
        <p:spPr>
          <a:xfrm>
            <a:off x="8561076" y="12473964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305316" y="12100792"/>
            <a:ext cx="10789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defTabSz="1014031"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Гуманитарные науки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11348709" y="1201486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29</a:t>
            </a:r>
            <a:endParaRPr lang="ru-RU" sz="4400" b="1" dirty="0"/>
          </a:p>
        </p:txBody>
      </p:sp>
      <p:sp>
        <p:nvSpPr>
          <p:cNvPr id="102" name="TextBox 101"/>
          <p:cNvSpPr txBox="1"/>
          <p:nvPr/>
        </p:nvSpPr>
        <p:spPr>
          <a:xfrm>
            <a:off x="12817928" y="12014869"/>
            <a:ext cx="1156908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29</a:t>
            </a:r>
            <a:endParaRPr lang="ru-RU" sz="4400" b="1" dirty="0"/>
          </a:p>
        </p:txBody>
      </p:sp>
      <p:sp>
        <p:nvSpPr>
          <p:cNvPr id="103" name="TextBox 102"/>
          <p:cNvSpPr txBox="1"/>
          <p:nvPr/>
        </p:nvSpPr>
        <p:spPr>
          <a:xfrm>
            <a:off x="14201210" y="1201486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20</a:t>
            </a:r>
            <a:endParaRPr lang="ru-RU" sz="4400" dirty="0"/>
          </a:p>
        </p:txBody>
      </p:sp>
      <p:sp>
        <p:nvSpPr>
          <p:cNvPr id="104" name="TextBox 103"/>
          <p:cNvSpPr txBox="1"/>
          <p:nvPr/>
        </p:nvSpPr>
        <p:spPr>
          <a:xfrm>
            <a:off x="15599871" y="1201486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6</a:t>
            </a:r>
            <a:endParaRPr lang="ru-RU" sz="4400" dirty="0"/>
          </a:p>
        </p:txBody>
      </p:sp>
      <p:sp>
        <p:nvSpPr>
          <p:cNvPr id="105" name="TextBox 104"/>
          <p:cNvSpPr txBox="1"/>
          <p:nvPr/>
        </p:nvSpPr>
        <p:spPr>
          <a:xfrm>
            <a:off x="16968023" y="1201486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0</a:t>
            </a:r>
            <a:endParaRPr lang="ru-RU" sz="4400" dirty="0"/>
          </a:p>
        </p:txBody>
      </p:sp>
      <p:sp>
        <p:nvSpPr>
          <p:cNvPr id="106" name="TextBox 105"/>
          <p:cNvSpPr txBox="1"/>
          <p:nvPr/>
        </p:nvSpPr>
        <p:spPr>
          <a:xfrm>
            <a:off x="18480191" y="12014869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0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93316" y="13078047"/>
            <a:ext cx="10789200" cy="74634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defTabSz="1014031">
              <a:defRPr/>
            </a:pPr>
            <a:r>
              <a:rPr lang="ru-RU" sz="36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Искусство и культура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11361869" y="1302298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71</a:t>
            </a:r>
            <a:endParaRPr lang="ru-RU" sz="4400" b="1" dirty="0"/>
          </a:p>
        </p:txBody>
      </p:sp>
      <p:sp>
        <p:nvSpPr>
          <p:cNvPr id="138" name="TextBox 137"/>
          <p:cNvSpPr txBox="1"/>
          <p:nvPr/>
        </p:nvSpPr>
        <p:spPr>
          <a:xfrm>
            <a:off x="12831088" y="13022981"/>
            <a:ext cx="1156908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71</a:t>
            </a:r>
            <a:endParaRPr lang="ru-RU" sz="4400" b="1" dirty="0"/>
          </a:p>
        </p:txBody>
      </p:sp>
      <p:sp>
        <p:nvSpPr>
          <p:cNvPr id="139" name="TextBox 138"/>
          <p:cNvSpPr txBox="1"/>
          <p:nvPr/>
        </p:nvSpPr>
        <p:spPr>
          <a:xfrm>
            <a:off x="14214370" y="1302298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71</a:t>
            </a:r>
            <a:endParaRPr lang="ru-RU" sz="4400" dirty="0"/>
          </a:p>
        </p:txBody>
      </p:sp>
      <p:sp>
        <p:nvSpPr>
          <p:cNvPr id="140" name="TextBox 139"/>
          <p:cNvSpPr txBox="1"/>
          <p:nvPr/>
        </p:nvSpPr>
        <p:spPr>
          <a:xfrm>
            <a:off x="15613031" y="1302298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58</a:t>
            </a:r>
            <a:endParaRPr lang="ru-RU" sz="4400" dirty="0"/>
          </a:p>
        </p:txBody>
      </p:sp>
      <p:sp>
        <p:nvSpPr>
          <p:cNvPr id="141" name="TextBox 140"/>
          <p:cNvSpPr txBox="1"/>
          <p:nvPr/>
        </p:nvSpPr>
        <p:spPr>
          <a:xfrm>
            <a:off x="16981183" y="1302298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31</a:t>
            </a:r>
            <a:endParaRPr lang="ru-RU" sz="4400" dirty="0"/>
          </a:p>
        </p:txBody>
      </p:sp>
      <p:sp>
        <p:nvSpPr>
          <p:cNvPr id="142" name="TextBox 141"/>
          <p:cNvSpPr txBox="1"/>
          <p:nvPr/>
        </p:nvSpPr>
        <p:spPr>
          <a:xfrm>
            <a:off x="18493351" y="13022981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18</a:t>
            </a:r>
            <a:endParaRPr lang="ru-RU" sz="4400" dirty="0">
              <a:solidFill>
                <a:srgbClr val="FF0000"/>
              </a:solidFill>
            </a:endParaRPr>
          </a:p>
        </p:txBody>
      </p:sp>
      <p:cxnSp>
        <p:nvCxnSpPr>
          <p:cNvPr id="143" name="Прямая соединительная линия 142"/>
          <p:cNvCxnSpPr/>
          <p:nvPr/>
        </p:nvCxnSpPr>
        <p:spPr>
          <a:xfrm>
            <a:off x="8574236" y="14537788"/>
            <a:ext cx="10139678" cy="0"/>
          </a:xfrm>
          <a:prstGeom prst="line">
            <a:avLst/>
          </a:prstGeom>
          <a:ln w="28575">
            <a:solidFill>
              <a:schemeClr val="tx1">
                <a:lumMod val="7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TextBox 143"/>
          <p:cNvSpPr txBox="1"/>
          <p:nvPr/>
        </p:nvSpPr>
        <p:spPr>
          <a:xfrm>
            <a:off x="293316" y="14151529"/>
            <a:ext cx="10789200" cy="710803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r>
              <a:rPr lang="ru-RU" sz="3400" b="1" dirty="0">
                <a:solidFill>
                  <a:schemeClr val="tx1">
                    <a:lumMod val="75000"/>
                  </a:schemeClr>
                </a:solidFill>
                <a:latin typeface="+mn-lt"/>
                <a:cs typeface="Times New Roman" pitchFamily="18" charset="0"/>
              </a:rPr>
              <a:t>Оборона и безопасность государства. Военные науки</a:t>
            </a:r>
            <a:endParaRPr lang="ru-RU" sz="3400" b="1" dirty="0" smtClean="0">
              <a:solidFill>
                <a:schemeClr val="tx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11361869" y="14078693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tx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19</a:t>
            </a:r>
            <a:endParaRPr lang="ru-RU" sz="4400" b="1" dirty="0"/>
          </a:p>
        </p:txBody>
      </p:sp>
      <p:sp>
        <p:nvSpPr>
          <p:cNvPr id="146" name="TextBox 145"/>
          <p:cNvSpPr txBox="1"/>
          <p:nvPr/>
        </p:nvSpPr>
        <p:spPr>
          <a:xfrm>
            <a:off x="12831088" y="14078693"/>
            <a:ext cx="1156908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5</a:t>
            </a:r>
            <a:endParaRPr lang="ru-RU" sz="4400" b="1" dirty="0"/>
          </a:p>
        </p:txBody>
      </p:sp>
      <p:sp>
        <p:nvSpPr>
          <p:cNvPr id="147" name="TextBox 146"/>
          <p:cNvSpPr txBox="1"/>
          <p:nvPr/>
        </p:nvSpPr>
        <p:spPr>
          <a:xfrm>
            <a:off x="14214370" y="14078693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/>
              <a:t>0</a:t>
            </a:r>
            <a:endParaRPr lang="ru-RU" sz="4400" dirty="0"/>
          </a:p>
        </p:txBody>
      </p:sp>
      <p:sp>
        <p:nvSpPr>
          <p:cNvPr id="148" name="TextBox 147"/>
          <p:cNvSpPr txBox="1"/>
          <p:nvPr/>
        </p:nvSpPr>
        <p:spPr>
          <a:xfrm>
            <a:off x="15613031" y="14078693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0</a:t>
            </a:r>
            <a:endParaRPr lang="ru-RU" sz="4400" dirty="0"/>
          </a:p>
        </p:txBody>
      </p:sp>
      <p:sp>
        <p:nvSpPr>
          <p:cNvPr id="149" name="TextBox 148"/>
          <p:cNvSpPr txBox="1"/>
          <p:nvPr/>
        </p:nvSpPr>
        <p:spPr>
          <a:xfrm>
            <a:off x="16981183" y="14078693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3333CC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0</a:t>
            </a:r>
            <a:endParaRPr lang="ru-RU" sz="4400" dirty="0"/>
          </a:p>
        </p:txBody>
      </p:sp>
      <p:sp>
        <p:nvSpPr>
          <p:cNvPr id="150" name="TextBox 149"/>
          <p:cNvSpPr txBox="1"/>
          <p:nvPr/>
        </p:nvSpPr>
        <p:spPr>
          <a:xfrm>
            <a:off x="18493351" y="14078693"/>
            <a:ext cx="1167130" cy="888504"/>
          </a:xfrm>
          <a:prstGeom prst="roundRect">
            <a:avLst>
              <a:gd name="adj" fmla="val 23815"/>
            </a:avLst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FF0000"/>
                </a:solidFill>
              </a:rPr>
              <a:t>0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644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ФГОС </a:t>
            </a:r>
            <a:r>
              <a:rPr lang="ru-RU" sz="4000" dirty="0"/>
              <a:t>ВО 3</a:t>
            </a:r>
            <a:r>
              <a:rPr lang="ru-RU" sz="4000" dirty="0" smtClean="0"/>
              <a:t>++, представленные на экспертизу 15.09.2017</a:t>
            </a:r>
            <a:endParaRPr lang="ru-RU" sz="4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3316" y="6431334"/>
            <a:ext cx="9865096" cy="8463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1">
                    <a:lumMod val="75000"/>
                  </a:schemeClr>
                </a:solidFill>
              </a:rPr>
              <a:t>УГСН 01.00.00 Математика и </a:t>
            </a:r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механика (9 из 11)</a:t>
            </a:r>
            <a:endParaRPr lang="ru-RU" sz="32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01.03.01 Математика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01.03.02 Прикладная математика и информатика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01.03.03 Механика и математическое моделирование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01.03.04 Прикладная математика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01.04.01 Математика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01.04.02 Прикладная математика и информатика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01.04.03 Механика и математическое моделирование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01.04.04 Прикладная математика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01.05.01 Фундаментальные математика и механика</a:t>
            </a:r>
          </a:p>
          <a:p>
            <a:endParaRPr lang="ru-RU" sz="2400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УГСН </a:t>
            </a:r>
            <a:r>
              <a:rPr lang="ru-RU" sz="3200" b="1" dirty="0">
                <a:solidFill>
                  <a:schemeClr val="tx1">
                    <a:lumMod val="75000"/>
                  </a:schemeClr>
                </a:solidFill>
              </a:rPr>
              <a:t>18.00.00 Химические </a:t>
            </a:r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технологии (6 из 6)</a:t>
            </a:r>
            <a:endParaRPr lang="ru-RU" sz="32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18.03.01 Химическая технология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18.03.02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Энерго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- и ресурсосберегающие процессы в химической технологии, нефтехимии и биотехнологии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18.04.01 Химическая технология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18.04.02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Энерго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- и ресурсосберегающие процессы в химической технологии, нефтехимии и биотехнологии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18.05.01 Химическая технология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энергонасыщенных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 материалов и изделий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18.05.02 Химическая технология материалов современной </a:t>
            </a:r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</a:rPr>
              <a:t>энергетики</a:t>
            </a:r>
            <a:endParaRPr lang="ru-RU" sz="2400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094516" y="4051017"/>
            <a:ext cx="9222309" cy="1872208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ятиугольник 5"/>
          <p:cNvSpPr/>
          <p:nvPr/>
        </p:nvSpPr>
        <p:spPr>
          <a:xfrm>
            <a:off x="0" y="4051017"/>
            <a:ext cx="12030620" cy="1872208"/>
          </a:xfrm>
          <a:prstGeom prst="homePlate">
            <a:avLst/>
          </a:prstGeom>
          <a:solidFill>
            <a:schemeClr val="tx1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0734476" y="6457582"/>
            <a:ext cx="9330638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1">
                    <a:lumMod val="75000"/>
                  </a:schemeClr>
                </a:solidFill>
              </a:rPr>
              <a:t>УГСН 20.00.00 </a:t>
            </a:r>
            <a:r>
              <a:rPr lang="ru-RU" sz="3200" b="1" dirty="0" err="1">
                <a:solidFill>
                  <a:schemeClr val="tx1">
                    <a:lumMod val="75000"/>
                  </a:schemeClr>
                </a:solidFill>
              </a:rPr>
              <a:t>Техносферная</a:t>
            </a:r>
            <a:r>
              <a:rPr lang="ru-RU" sz="3200" b="1" dirty="0">
                <a:solidFill>
                  <a:schemeClr val="tx1">
                    <a:lumMod val="75000"/>
                  </a:schemeClr>
                </a:solidFill>
              </a:rPr>
              <a:t> безопасность и </a:t>
            </a:r>
            <a:r>
              <a:rPr lang="ru-RU" sz="3200" b="1" dirty="0" err="1" smtClean="0">
                <a:solidFill>
                  <a:schemeClr val="tx1">
                    <a:lumMod val="75000"/>
                  </a:schemeClr>
                </a:solidFill>
              </a:rPr>
              <a:t>природообустройство</a:t>
            </a:r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 (5 из 5)</a:t>
            </a:r>
            <a:endParaRPr lang="ru-RU" sz="32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20.03.01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Техносферная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 безопасность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20.03.02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Природообустройство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 и водопользование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20.04.01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Техносферная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 безопасность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20.04.02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Природообустройство</a:t>
            </a:r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 и водопользование 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20.05.01 Пожарная безопасность</a:t>
            </a:r>
          </a:p>
          <a:p>
            <a:endParaRPr lang="ru-RU" sz="2400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УГСН </a:t>
            </a:r>
            <a:r>
              <a:rPr lang="ru-RU" sz="3200" b="1" dirty="0">
                <a:solidFill>
                  <a:schemeClr val="tx1">
                    <a:lumMod val="75000"/>
                  </a:schemeClr>
                </a:solidFill>
              </a:rPr>
              <a:t>33.00.00 </a:t>
            </a:r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Фармация (1 из 2)</a:t>
            </a:r>
          </a:p>
          <a:p>
            <a:r>
              <a:rPr lang="ru-RU" sz="2400" dirty="0" smtClean="0">
                <a:solidFill>
                  <a:schemeClr val="tx1">
                    <a:lumMod val="75000"/>
                  </a:schemeClr>
                </a:solidFill>
              </a:rPr>
              <a:t>33.05.01 Фармация</a:t>
            </a:r>
          </a:p>
          <a:p>
            <a:endParaRPr lang="ru-RU" sz="2400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УГСН </a:t>
            </a:r>
            <a:r>
              <a:rPr lang="ru-RU" sz="3200" b="1" dirty="0">
                <a:solidFill>
                  <a:schemeClr val="tx1">
                    <a:lumMod val="75000"/>
                  </a:schemeClr>
                </a:solidFill>
              </a:rPr>
              <a:t>37.00.00 Психологические </a:t>
            </a:r>
            <a:r>
              <a:rPr lang="ru-RU" sz="3200" b="1" dirty="0" smtClean="0">
                <a:solidFill>
                  <a:schemeClr val="tx1">
                    <a:lumMod val="75000"/>
                  </a:schemeClr>
                </a:solidFill>
              </a:rPr>
              <a:t>науки (5 из 6)</a:t>
            </a:r>
            <a:endParaRPr lang="ru-RU" sz="3200" b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37.03.01 Психология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37.03.02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Конфликтология</a:t>
            </a:r>
            <a:endParaRPr lang="ru-RU" sz="2400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37.04.01 Психология</a:t>
            </a: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37.04.02 </a:t>
            </a:r>
            <a:r>
              <a:rPr lang="ru-RU" sz="2400" dirty="0" err="1">
                <a:solidFill>
                  <a:schemeClr val="tx1">
                    <a:lumMod val="75000"/>
                  </a:schemeClr>
                </a:solidFill>
              </a:rPr>
              <a:t>Конфликтология</a:t>
            </a:r>
            <a:endParaRPr lang="ru-RU" sz="2400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2400" dirty="0">
                <a:solidFill>
                  <a:schemeClr val="tx1">
                    <a:lumMod val="75000"/>
                  </a:schemeClr>
                </a:solidFill>
              </a:rPr>
              <a:t>37.05.01 Клиническая психология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3356" y="4633178"/>
            <a:ext cx="102971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Представлены </a:t>
            </a:r>
            <a:r>
              <a:rPr lang="ru-RU" b="1" dirty="0" smtClean="0">
                <a:solidFill>
                  <a:schemeClr val="tx1">
                    <a:lumMod val="75000"/>
                  </a:schemeClr>
                </a:solidFill>
              </a:rPr>
              <a:t>26</a:t>
            </a:r>
            <a:r>
              <a:rPr lang="ru-RU" dirty="0" smtClean="0">
                <a:solidFill>
                  <a:schemeClr val="tx1">
                    <a:lumMod val="75000"/>
                  </a:schemeClr>
                </a:solidFill>
              </a:rPr>
              <a:t> проектов ФГОС ВО 3++</a:t>
            </a:r>
            <a:endParaRPr lang="ru-RU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233674" y="4109958"/>
            <a:ext cx="61926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tx1">
                    <a:lumMod val="75000"/>
                  </a:schemeClr>
                </a:solidFill>
              </a:rPr>
              <a:t>10 </a:t>
            </a:r>
            <a:r>
              <a:rPr lang="ru-RU" sz="3600" dirty="0" smtClean="0">
                <a:solidFill>
                  <a:schemeClr val="tx1">
                    <a:lumMod val="75000"/>
                  </a:schemeClr>
                </a:solidFill>
              </a:rPr>
              <a:t>уровня </a:t>
            </a:r>
            <a:r>
              <a:rPr lang="ru-RU" sz="3600" dirty="0" err="1" smtClean="0">
                <a:solidFill>
                  <a:schemeClr val="tx1">
                    <a:lumMod val="75000"/>
                  </a:schemeClr>
                </a:solidFill>
              </a:rPr>
              <a:t>бакалавриата</a:t>
            </a:r>
            <a:endParaRPr lang="ru-RU" sz="3600" dirty="0" smtClean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3600" b="1" dirty="0">
                <a:solidFill>
                  <a:schemeClr val="tx1">
                    <a:lumMod val="75000"/>
                  </a:schemeClr>
                </a:solidFill>
              </a:rPr>
              <a:t>10 </a:t>
            </a:r>
            <a:r>
              <a:rPr lang="ru-RU" sz="3600" dirty="0">
                <a:solidFill>
                  <a:schemeClr val="tx1">
                    <a:lumMod val="75000"/>
                  </a:schemeClr>
                </a:solidFill>
              </a:rPr>
              <a:t>уровня </a:t>
            </a:r>
            <a:r>
              <a:rPr lang="ru-RU" sz="3600" dirty="0" smtClean="0">
                <a:solidFill>
                  <a:schemeClr val="tx1">
                    <a:lumMod val="75000"/>
                  </a:schemeClr>
                </a:solidFill>
              </a:rPr>
              <a:t>магистратуры</a:t>
            </a:r>
            <a:endParaRPr lang="ru-RU" sz="3600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ru-RU" sz="3600" b="1" dirty="0" smtClean="0">
                <a:solidFill>
                  <a:schemeClr val="tx1">
                    <a:lumMod val="75000"/>
                  </a:schemeClr>
                </a:solidFill>
              </a:rPr>
              <a:t>6 </a:t>
            </a:r>
            <a:r>
              <a:rPr lang="ru-RU" sz="3600" dirty="0" smtClean="0">
                <a:solidFill>
                  <a:schemeClr val="tx1">
                    <a:lumMod val="75000"/>
                  </a:schemeClr>
                </a:solidFill>
              </a:rPr>
              <a:t>уровня </a:t>
            </a:r>
            <a:r>
              <a:rPr lang="ru-RU" sz="3600" dirty="0" err="1" smtClean="0">
                <a:solidFill>
                  <a:schemeClr val="tx1">
                    <a:lumMod val="75000"/>
                  </a:schemeClr>
                </a:solidFill>
              </a:rPr>
              <a:t>специалитет</a:t>
            </a:r>
            <a:endParaRPr lang="ru-RU" sz="3600" dirty="0">
              <a:solidFill>
                <a:schemeClr val="tx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792072"/>
      </p:ext>
    </p:extLst>
  </p:cSld>
  <p:clrMapOvr>
    <a:masterClrMapping/>
  </p:clrMapOvr>
</p:sld>
</file>

<file path=ppt/theme/theme1.xml><?xml version="1.0" encoding="utf-8"?>
<a:theme xmlns:a="http://schemas.openxmlformats.org/drawingml/2006/main" name="2_Тема Office">
  <a:themeElements>
    <a:clrScheme name="presentation_rf">
      <a:dk1>
        <a:srgbClr val="2980B9"/>
      </a:dk1>
      <a:lt1>
        <a:sysClr val="window" lastClr="FFFFFF"/>
      </a:lt1>
      <a:dk2>
        <a:srgbClr val="C0392B"/>
      </a:dk2>
      <a:lt2>
        <a:srgbClr val="2C3E50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5261</TotalTime>
  <Words>389</Words>
  <Application>Microsoft Office PowerPoint</Application>
  <PresentationFormat>Произвольный</PresentationFormat>
  <Paragraphs>128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2_Тема Office</vt:lpstr>
      <vt:lpstr>О ходе актуализации федеральных государственных образовательных стандартов высшего образования</vt:lpstr>
      <vt:lpstr>О ходе актуализации федеральных государственных образовательных стандартов высшего образования</vt:lpstr>
      <vt:lpstr>О ходе актуализации федеральных государственных образовательных стандартов высшего образования  (по областям образования)</vt:lpstr>
      <vt:lpstr>ФГОС ВО 3++, представленные на экспертизу 15.09.2017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ОБРАЗОВАТЕЛЬНОЙ СЕТИ</dc:title>
  <dc:creator>Герасимчук Дмитрий Леонидович</dc:creator>
  <cp:lastModifiedBy>Головина Инна Валентиновна</cp:lastModifiedBy>
  <cp:revision>474</cp:revision>
  <cp:lastPrinted>2017-09-15T08:03:07Z</cp:lastPrinted>
  <dcterms:created xsi:type="dcterms:W3CDTF">2015-05-20T06:28:35Z</dcterms:created>
  <dcterms:modified xsi:type="dcterms:W3CDTF">2017-09-15T08:03:11Z</dcterms:modified>
</cp:coreProperties>
</file>