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69" r:id="rId2"/>
    <p:sldId id="319" r:id="rId3"/>
    <p:sldId id="338" r:id="rId4"/>
    <p:sldId id="341" r:id="rId5"/>
    <p:sldId id="271" r:id="rId6"/>
    <p:sldId id="286" r:id="rId7"/>
    <p:sldId id="281" r:id="rId8"/>
    <p:sldId id="283" r:id="rId9"/>
    <p:sldId id="284" r:id="rId10"/>
    <p:sldId id="334" r:id="rId11"/>
    <p:sldId id="335" r:id="rId12"/>
    <p:sldId id="330" r:id="rId13"/>
    <p:sldId id="331" r:id="rId14"/>
    <p:sldId id="332" r:id="rId15"/>
    <p:sldId id="333" r:id="rId16"/>
    <p:sldId id="268" r:id="rId17"/>
    <p:sldId id="320" r:id="rId18"/>
    <p:sldId id="321" r:id="rId19"/>
    <p:sldId id="342" r:id="rId20"/>
    <p:sldId id="343" r:id="rId21"/>
    <p:sldId id="344" r:id="rId22"/>
    <p:sldId id="311" r:id="rId23"/>
    <p:sldId id="31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76630-B34F-4E7A-8CF9-9778AB75BDC3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BFBB-5406-468E-9997-9904A2497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DBFBB-5406-468E-9997-9904A2497F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4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DBFBB-5406-468E-9997-9904A2497F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DBFBB-5406-468E-9997-9904A2497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7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DBFBB-5406-468E-9997-9904A2497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DBFBB-5406-468E-9997-9904A2497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5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7C72-2566-4371-A76A-AAA3E0B970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AD44-BA64-4E6D-AEC6-1F2A7326C7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D11C-DA86-4D06-97CC-2F554457AD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F152-7A7F-4175-8D50-3D5F03CC6B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03DF-F3D9-4ADC-A9B1-706524BD82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85EF-0A04-470A-B051-0FF4FC54D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1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79154E-7756-464E-A172-1B27EFABDF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833E1-70EE-40B0-9B1D-0DCCD52DD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3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3" descr="F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3FF5B-8F13-4D33-AF7E-6C4E4C373B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1BB595-4164-4119-A1CC-546D3B35E7A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5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A409-86DA-4A31-993A-21D8A84BAE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A0AD-69FC-4DF9-8DF8-9A392F9C69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A718-1F0A-4DA0-9693-B0F40DE16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9E14-CEED-4AE1-8B9B-B47E2AC301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155D-3A93-4F4D-9969-E6E0AEAA0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E510-AA97-4C44-BB30-E676E0D6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8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7B05-A846-40ED-9CFA-FCFB7B596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DA96-A173-4A0C-8F17-484251992B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6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638F-68B1-4B2D-ADA3-1DF48196B2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DE2C-74C1-4A65-8296-9019988226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6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03FA-39EA-4D4C-BDBE-05AAA2229E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FDE-CB21-4691-947A-D388436A3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329B-DEA1-4F5E-AE7F-C1A6C98C6F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6D96-6BEE-4116-BB9E-43D5FC76A5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A9E1-39F8-436C-BA2B-760109D9DC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BF6C-D6DA-4623-9603-7DA4399A69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C1D0A-AE61-4BFF-A697-66735FD16D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9C1E6A-76DB-4B80-B367-44F8B9128E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5100" y="17526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i="0">
              <a:solidFill>
                <a:schemeClr val="bg2"/>
              </a:solidFill>
            </a:endParaRPr>
          </a:p>
          <a:p>
            <a:pPr algn="ctr"/>
            <a:endParaRPr lang="en-US" sz="3600" b="1" i="0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52838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395288" y="98107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22299" y="236941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Совещание ФУМО по авиационной и ракетно-космической технике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ОУЦ МАИ «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Алушта»,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21-26 сентября 2017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322247" y="1182603"/>
            <a:ext cx="84487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подготовки магистров по направлению 24.04.01 - Ракетные комплексы и космонавтика</a:t>
            </a:r>
            <a:endParaRPr lang="ru-RU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 flipV="1">
            <a:off x="539750" y="5734050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pic>
        <p:nvPicPr>
          <p:cNvPr id="2056" name="Picture 9" descr="Эмблема СМ13_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3372133"/>
            <a:ext cx="1666650" cy="16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9044" y="5255145"/>
            <a:ext cx="887139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Доклад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председателя НМС по ракетно-космической технике,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заведующего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кафедрой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СМ-13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МГТУ им. Н.Э. Баумана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«Ракетно-космические композитные конструкции», д.т.н., профессора Резника Сергея Васильевича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abali.ru/wp-content/uploads/2013/03/Gerb_MGTU_imeni_Bauman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10" y="3148379"/>
            <a:ext cx="1702739" cy="20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m_log_curv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18992"/>
            <a:ext cx="2053230" cy="174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92611"/>
            <a:ext cx="8919021" cy="5270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СМ-13 «Ракетно-космические композитные конструкции»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69542" y="1170328"/>
            <a:ext cx="8856983" cy="53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just">
              <a:buFont typeface="Arial" charset="0"/>
              <a:buNone/>
            </a:pP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Организована в 2002 г.</a:t>
            </a:r>
          </a:p>
          <a:p>
            <a:pPr marL="457200" indent="-457200" algn="just">
              <a:buFont typeface="Arial" charset="0"/>
              <a:buNone/>
            </a:pP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 бакалавров:</a:t>
            </a:r>
          </a:p>
          <a:p>
            <a:pPr marL="457200" indent="-457200" algn="just" eaLnBrk="0" hangingPunct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24.03.01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Ракетные комплексы и космонавтика.</a:t>
            </a:r>
          </a:p>
          <a:p>
            <a:pPr marL="457200" indent="-457200" algn="just" eaLnBrk="0"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 – Композитные конструкции и технологии в ракетостроении, космонавтике и авиации</a:t>
            </a:r>
          </a:p>
          <a:p>
            <a:pPr marL="457200" indent="-457200" algn="just" eaLnBrk="0"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22.03.01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Материаловедение и технологии материалов</a:t>
            </a:r>
          </a:p>
          <a:p>
            <a:pPr marL="457200" indent="-457200" algn="just" eaLnBrk="0"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Конструирование и производство изделий из композиционных материалов</a:t>
            </a:r>
          </a:p>
          <a:p>
            <a:pPr marL="457200" indent="-457200" algn="just" eaLnBrk="0" hangingPunct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магистров:</a:t>
            </a:r>
          </a:p>
          <a:p>
            <a:pPr marL="457200" indent="-457200" algn="just" eaLnBrk="0"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24.04.01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Ракетные комплексы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космонавтика.</a:t>
            </a:r>
          </a:p>
          <a:p>
            <a:pPr marL="457200" indent="-457200" algn="just" eaLnBrk="0"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– Ракетно-космические композитные конструкции</a:t>
            </a:r>
          </a:p>
          <a:p>
            <a:pPr marL="457200" indent="-457200" algn="just" eaLnBrk="0" hangingPunct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22.03.01 – Материаловедение и технологии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</a:p>
          <a:p>
            <a:pPr marL="457200" indent="-457200" algn="just" eaLnBrk="0"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Композиционные материалы в новой технике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преподавателей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(11,7 штат. единиц, нагрузка на 1 ставку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880 часов):</a:t>
            </a:r>
          </a:p>
          <a:p>
            <a:pPr marL="457200" indent="-457200" algn="just" eaLnBrk="0"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д.т.н., профессоров; 8 – к.т.н., доцентов; 10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ассистентов; 6 ед. УВП.</a:t>
            </a:r>
          </a:p>
          <a:p>
            <a:pPr marL="457200" indent="-457200" algn="just" eaLnBrk="0"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площадь помещений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Партнеры: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кафедры СМ-1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СМ-2, СМ-3, СМ-12,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МТ-8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ФЛ-3, Дмитровский филиал МГТУ им. Н.Э. Баумана,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Межотраслевой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инжиниринговый центр композиционных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материалов, УИЦ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«Нанотехнологии, нано- и микросистемная техника»,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НОЦ «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Фотоника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ИК-техника».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/>
            <a:endParaRPr lang="ru-RU" sz="1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10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5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678"/>
            <a:ext cx="9026525" cy="5270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СМ-13 «Ракетно-космические композитные конструкции»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79512" y="652704"/>
            <a:ext cx="8856983" cy="53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just" eaLnBrk="0" hangingPunct="0"/>
            <a:endParaRPr lang="ru-RU" sz="2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11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555758" y="1462088"/>
            <a:ext cx="146791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80032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2002-2017 г.г.: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подготовлено около 160 инженеров и 93 магистра техники и технологии.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Защищены: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Кандидатские диссертации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Докторские диссертации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последние 10 лет опубликованы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23 учебных пособия общим объемом 202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933056"/>
            <a:ext cx="8003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Учебный год 2016/2017: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160, в том числе: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1 курсе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47;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иностранцы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24: Китай, Казахстан, Мьянма,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Корея,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получают повышенные стипендии (Президента, Правительства, Ученого совета и другие) 25% обучающихся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Аспиранты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4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064896" cy="57606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связи учебной и научной работы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23528" y="689149"/>
          <a:ext cx="8064896" cy="2054544"/>
        </p:xfrm>
        <a:graphic>
          <a:graphicData uri="http://schemas.openxmlformats.org/drawingml/2006/table">
            <a:tbl>
              <a:tblPr firstRow="1" firstCol="1" bandRow="1"/>
              <a:tblGrid>
                <a:gridCol w="4032448"/>
                <a:gridCol w="4032448"/>
              </a:tblGrid>
              <a:tr h="527204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НИР и ОКР, млн. руб.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88" marR="34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314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2009-2013 гг.</a:t>
                      </a:r>
                    </a:p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221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2014-2016 гг.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302, 11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2852936"/>
            <a:ext cx="79208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Финансовые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источники: Федеральная космическая программа на 2006-2015 гг., Аналитическая ведомственная целевая программа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2009-2011 гг., ФЦП 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Исследования и разработки по приоритетным направлениям развития научно-технологического комплекса России на 2014 - 2020 годы», гранты РФФИ.</a:t>
            </a:r>
          </a:p>
          <a:p>
            <a:pPr indent="180000" algn="just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>
              <a:spcAft>
                <a:spcPts val="60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Многофункциональный ряд космических аппаратов (КА):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Космические конструкции большого объема – корпус и силовые элементы.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Телекоммуникационные аппараты – рефлекторы космических антенн.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Многоразовые космические аппараты – силовые элементы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крыла и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тепловая защита.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Ракетные двигатели – элементы камер, сопел,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насадков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сопел.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Псевдокосмические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аппараты -  крыло.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364" y="2211095"/>
            <a:ext cx="8848208" cy="376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5996" y="900171"/>
            <a:ext cx="8878943" cy="680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квалификационные работы магистров 2013-2017г.г (Волков Е.О., Разина А.С., Павлов А.Н., Овчаров А.Е.)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НИР с ФГУП ЦНИИМАШ – 2015 г.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9406" y="5509593"/>
            <a:ext cx="8684376" cy="123956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Суммарная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масса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 24 т. Увеличение жилого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объема не менее чем в 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раза.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функционирования – 15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лет. Количество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членов экипажа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3-6 чел.</a:t>
            </a:r>
          </a:p>
          <a:p>
            <a:pPr marL="0" lvl="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Вероятность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пробоя микрометеором (диаметр 10 мм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v=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 км/сек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– менее 0,02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Стойкость к потоку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атомарного кислорода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 7,7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10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м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электронов с энергией 0,1-4,0 МэВ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е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см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потоку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протонов с энергией 0,1-4,0 МэВ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е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см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-2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Мощность дозы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ионизирующего излучения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радсут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Допустимые значения температуры внешней поверхности оболочки: от минус 150 °С до плюс 150 °С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416" y="1696522"/>
            <a:ext cx="4127772" cy="2166067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82535" y="4442761"/>
            <a:ext cx="8342760" cy="72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КБО в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сложенном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а) и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развернутом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б) состоянии: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гермошлюз верхний; 2 – коническая юбка верхняя; 3 – солнечные батареи; 4 – многослойная оболочка; 5 – панели интерьера; 6 – силовой каркас; 7 – баки ЖРД; 8 – оборудование управления полетом; 9 – оборудование системы радиосвязи и телеметрии; 10 –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системы развертывания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11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ЖРД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12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гермошлюз нижний.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123728" y="3837117"/>
            <a:ext cx="457200" cy="452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80" y="3203428"/>
            <a:ext cx="457240" cy="451143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6610848" y="3885460"/>
            <a:ext cx="457200" cy="452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520" y="228600"/>
            <a:ext cx="864096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конструкции большого объема </a:t>
            </a:r>
          </a:p>
        </p:txBody>
      </p:sp>
      <p:pic>
        <p:nvPicPr>
          <p:cNvPr id="12" name="Рисунок 11" descr="D:\Учеба\10 семестр\диплом\diploma\картинки модели\3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2" y="1691895"/>
            <a:ext cx="4466448" cy="217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Box 10"/>
          <p:cNvSpPr txBox="1">
            <a:spLocks noChangeArrowheads="1"/>
          </p:cNvSpPr>
          <p:nvPr/>
        </p:nvSpPr>
        <p:spPr bwMode="auto">
          <a:xfrm>
            <a:off x="260155" y="5301208"/>
            <a:ext cx="4070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антенного рефлектора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криотермовакуумной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камере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313" y="77465"/>
            <a:ext cx="8715375" cy="4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Рефлекторы зеркальных космических антенн</a:t>
            </a:r>
            <a:endParaRPr lang="ru-RU" sz="2400" b="1" kern="0" dirty="0">
              <a:solidFill>
                <a:srgbClr val="1F497D"/>
              </a:solidFill>
            </a:endParaRPr>
          </a:p>
        </p:txBody>
      </p:sp>
      <p:sp>
        <p:nvSpPr>
          <p:cNvPr id="276485" name="Прямоугольник 9"/>
          <p:cNvSpPr>
            <a:spLocks noChangeArrowheads="1"/>
          </p:cNvSpPr>
          <p:nvPr/>
        </p:nvSpPr>
        <p:spPr bwMode="auto">
          <a:xfrm rot="10800000" flipV="1">
            <a:off x="351424" y="6063962"/>
            <a:ext cx="8501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НИР «Рефлектор» в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рамках ФЦП «Исследования и разработки по приоритетным направлениям развития научно-технологического комплекса России на 2007-2013 годы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» -14 млн. руб.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76486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986114"/>
            <a:ext cx="2903831" cy="32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8" name="TextBox 10"/>
          <p:cNvSpPr txBox="1">
            <a:spLocks noChangeArrowheads="1"/>
          </p:cNvSpPr>
          <p:nvPr/>
        </p:nvSpPr>
        <p:spPr bwMode="auto">
          <a:xfrm>
            <a:off x="4436550" y="5301208"/>
            <a:ext cx="457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Антенный рефлектор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МГТУ на МАКС-2013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93" y="2032134"/>
            <a:ext cx="4287044" cy="32291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14</a:t>
            </a:fld>
            <a:endParaRPr lang="ru-RU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6725" y="680881"/>
            <a:ext cx="8878943" cy="680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квалификационные работы магистров 2013-2017г.г (Козуб Д.А., Костин Д.А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Новиков А.Д.,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Оразбеков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Ф., Рукавишников Р.В.,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Шишулина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В.А.)</a:t>
            </a:r>
          </a:p>
        </p:txBody>
      </p:sp>
    </p:spTree>
    <p:extLst>
      <p:ext uri="{BB962C8B-B14F-4D97-AF65-F5344CB8AC3E}">
        <p14:creationId xmlns:p14="http://schemas.microsoft.com/office/powerpoint/2010/main" val="32113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Box 10"/>
          <p:cNvSpPr txBox="1">
            <a:spLocks noChangeArrowheads="1"/>
          </p:cNvSpPr>
          <p:nvPr/>
        </p:nvSpPr>
        <p:spPr bwMode="auto">
          <a:xfrm>
            <a:off x="156865" y="433003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суборбитального МКА «Одуванчик» (МГТУ им. Н.Э. Баумана)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44452" y="74173"/>
            <a:ext cx="79295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Многоразовые космические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 </a:t>
            </a:r>
          </a:p>
        </p:txBody>
      </p:sp>
      <p:sp>
        <p:nvSpPr>
          <p:cNvPr id="277509" name="Прямоугольник 9"/>
          <p:cNvSpPr>
            <a:spLocks noChangeArrowheads="1"/>
          </p:cNvSpPr>
          <p:nvPr/>
        </p:nvSpPr>
        <p:spPr bwMode="auto">
          <a:xfrm rot="10800000" flipV="1">
            <a:off x="281863" y="4905342"/>
            <a:ext cx="8743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НИР «Простор-КТ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по ТЗ ФГУП ЦНИИмаш. Объем в 2009-2010 г.г. – 1,0 млн. 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511" name="Picture 4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99" y="1581278"/>
            <a:ext cx="4083158" cy="26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2" name="TextBox 10"/>
          <p:cNvSpPr txBox="1">
            <a:spLocks noChangeArrowheads="1"/>
          </p:cNvSpPr>
          <p:nvPr/>
        </p:nvSpPr>
        <p:spPr bwMode="auto">
          <a:xfrm>
            <a:off x="4478694" y="4356080"/>
            <a:ext cx="4236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орбитального МКА  «Одуванчик» (МГТУ им. Н.Э. Баумана)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 descr="PLANIR-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926" y="1585500"/>
            <a:ext cx="4067223" cy="26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3954" y="5592174"/>
            <a:ext cx="8717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№ 2.1.2/5865 «Разработка научных основ создания термостойких композитов, предназначенных для использования в многоразовых объектах ракетно-космической техники», по заданию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РФ в рамках Аналитической ведомственной целевой программы «Развитие научного потенциала высшей школы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 Объем в 2009–2011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7,079 млн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15</a:t>
            </a:fld>
            <a:endParaRPr lang="ru-RU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3955" y="900171"/>
            <a:ext cx="8628526" cy="680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квалификационные работы магистров 2011-2017 г.г. (Агеева Т.Г., Кандинский Р.А., Коломийцев И.А.,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Осинкина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В.А., Тимофеев П.А., Петрова А.А., Педченко Е.А.) </a:t>
            </a:r>
          </a:p>
        </p:txBody>
      </p:sp>
    </p:spTree>
    <p:extLst>
      <p:ext uri="{BB962C8B-B14F-4D97-AF65-F5344CB8AC3E}">
        <p14:creationId xmlns:p14="http://schemas.microsoft.com/office/powerpoint/2010/main" val="37935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634" y="483643"/>
            <a:ext cx="8580699" cy="392113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учебного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плана в магистратуре 24.04.01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71634" y="764704"/>
            <a:ext cx="84026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16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00796"/>
              </p:ext>
            </p:extLst>
          </p:nvPr>
        </p:nvGraphicFramePr>
        <p:xfrm>
          <a:off x="971600" y="1556792"/>
          <a:ext cx="7047865" cy="3211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830"/>
                <a:gridCol w="2416810"/>
                <a:gridCol w="1560830"/>
                <a:gridCol w="1509395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циклов, разделов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Трудоемкость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Зачетные единицы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Часы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Дисциплины (модули)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2160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Базовая часть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Вариативная часть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Дисциплины по выбору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Практики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1836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Государственная итоговая аттестация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4320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283" y="1556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8450801" cy="3921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 в магистратуре 24.04.01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71634" y="764704"/>
            <a:ext cx="84026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Поставлены новые учебные курсы: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конструкций в экстремальных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условиях, 2011 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Наноинженерия композиционных материалов и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конструкций, 2011 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формирования инновационной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среды, 2011 г.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средства космического туризма, 2012 г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и обработка результатов тепловых испытаний, 2013 г.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научной школы по композиционным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материалам, 2013 г;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проектирования рефлекторов космических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антенн, 2014 г.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17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3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75208" y="595814"/>
            <a:ext cx="8402695" cy="536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Поставлены дисциплины по выбору: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 1 (3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2-й семестр):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методы научной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Междисциплинарные научные проблемы.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 2 (3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2-й семестр):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проблемы проектирования, производства конструкций из полимерных композитов.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 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2-й семестр):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проектирования рефлекторов зеркальных космических антенн.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Теоретические основы новых методов проектирования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теплозащитных покрытий.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3-й семестр):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Передовые композитные конструкции и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авиа- и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ракетно-космической 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науки, техники и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3-й семестр):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инновационной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инновационными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проектами.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3-й семестр):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средства космического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Научно-техническая подготовка космических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экспедиций.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18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337" y="188640"/>
            <a:ext cx="8450801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 в магистратуре 24.04.01</a:t>
            </a:r>
          </a:p>
        </p:txBody>
      </p:sp>
    </p:spTree>
    <p:extLst>
      <p:ext uri="{BB962C8B-B14F-4D97-AF65-F5344CB8AC3E}">
        <p14:creationId xmlns:p14="http://schemas.microsoft.com/office/powerpoint/2010/main" val="12356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67544" y="908720"/>
            <a:ext cx="840269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Контрольные цифры приема, позволяют принять для обучения в магистратуре ряд студентов из других вузов</a:t>
            </a:r>
          </a:p>
          <a:p>
            <a:endParaRPr lang="ru-RU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2015 г. дополнительно приняты 3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чел. (каф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МТ-8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- 2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СМ-3 - 1).</a:t>
            </a:r>
          </a:p>
          <a:p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2016 г. дополнительно приняты 14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чел. (каф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ИУ-1 - 1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СМ-5 - 4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МТ-8 - 1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ИБМ-8 -1, Сев.-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Вост.фед.ун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-т им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М.К.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Амосова - 1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МИЭТ - 1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АлтТГУ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им.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И.И. Ползунова - 2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Воронеж. ГТУ - 1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МАТИ - 1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БГТУ им. Д.Ф. Устинова «</a:t>
            </a:r>
            <a:r>
              <a:rPr lang="ru-RU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Военмех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 - 1,). 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 – уже отчислены по разным причинам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2017 г. Дополнительно приняты 30 чел. (каф. МТ8 - 1, ИБМ4 - 1, ИБМ6 – 2, ИБМ7 - 10, Э10 - 3, МАИ - 1, РУДН - 2, Ивановский ГХТУ - 1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Сев.-</a:t>
            </a:r>
            <a:r>
              <a:rPr lang="ru-RU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Вост.фед.ун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-т им. М.К. Амосова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- 1,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Казахск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акад.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госуправления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- 1,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Моск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политех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ун-т -1,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Моск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технол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ун-т - 1, АНХ - 1,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МГОткр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ун-т - 1,  Рос. строит. ун-т -1 ,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Ростовск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экон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ун-т (РИНХ) -1, Краснодар. воен. ин-т – 1. </a:t>
            </a:r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19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2" y="378309"/>
            <a:ext cx="8928991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Болонской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7062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5888"/>
            <a:ext cx="8847013" cy="5270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доклада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5537" y="836713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Arial" charset="0"/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Принципы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Болонской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образовательной системы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Бауманская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история подготовки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 композиционных материалов</a:t>
            </a:r>
          </a:p>
          <a:p>
            <a:pPr algn="just">
              <a:buFont typeface="Arial" charset="0"/>
              <a:buNone/>
            </a:pP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charset="0"/>
              <a:buNone/>
            </a:pP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- Научная школа </a:t>
            </a: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МГТУ им. Н.Э. Баумана по композиционным </a:t>
            </a: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материалам</a:t>
            </a: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Кафедра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СМ-13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«Ракетно-космические композитные</a:t>
            </a:r>
          </a:p>
          <a:p>
            <a:pPr marL="457200" indent="-45720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конструкции»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МГТУ им. Н.Э.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Баумана</a:t>
            </a:r>
          </a:p>
          <a:p>
            <a:pPr marL="457200" indent="-45720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Структура учебного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плана в магистратуре 24.04.01</a:t>
            </a:r>
          </a:p>
          <a:p>
            <a:pPr marL="457200" indent="-457200" algn="just">
              <a:buFont typeface="Arial" charset="0"/>
              <a:buNone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Новые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дисциплины</a:t>
            </a:r>
          </a:p>
          <a:p>
            <a:pPr marL="457200" indent="-457200" algn="just">
              <a:buFont typeface="Arial" charset="0"/>
              <a:buNone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Примеры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научной и учебной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marL="457200" indent="-457200" algn="just">
              <a:buFont typeface="Arial" charset="0"/>
              <a:buNone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Проблемы реализации Болонской образовательной системы</a:t>
            </a:r>
          </a:p>
          <a:p>
            <a:pPr marL="457200" indent="-457200" algn="just">
              <a:buFontTx/>
              <a:buChar char="-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Что делать?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charset="0"/>
              <a:buNone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Заключение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2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6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70651" y="1268760"/>
            <a:ext cx="840269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Текущие </a:t>
            </a:r>
            <a:r>
              <a:rPr lang="ru-RU" sz="1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проблемы вариативности</a:t>
            </a:r>
            <a:r>
              <a:rPr lang="ru-RU" sz="16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сильное 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различие в уровне компетенций, поступающих в магистратуру не только из других вузов, но и с других кафедр «своего» университета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</a:p>
          <a:p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высокий 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процент иногородних, нуждающихся в общежитии или аренде жилплощади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</a:p>
          <a:p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желание 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студентов устроиться на любую оплачиваемую работу, не обязательно по направлению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подготовки;</a:t>
            </a:r>
          </a:p>
          <a:p>
            <a:endParaRPr lang="ru-RU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необходимость у студентов в адаптации в новом учебном заведении, в новом коллективе, в новом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городе.</a:t>
            </a:r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20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2" y="587724"/>
            <a:ext cx="8928991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Болонской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7382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84105" y="1124744"/>
            <a:ext cx="840269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Тщательно продумывать заявки на контрольные цифры приемы (рассчитывая, в первую очередь, на выпускников «своего» бакалавриата). Вести работу со этими выпускниками (рекомендовать продолжать обучение в магистратуре, гарантировать места в общежитии, стимулировать интерес, привлекая к оплачиваемой работе по профильным проблемам).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Сотрудничать с другими кафедрами своего университета (заранее планируя прием студентов с других кафедр, развивать совместные научные проекты).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Сотрудничать с другими </a:t>
            </a: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университетами, в том числе с теми, где отсутствует магистратура.</a:t>
            </a:r>
            <a:endParaRPr lang="ru-RU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Формировать индивидуальные учебные планы для поступающих из других университетов и кафедр.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Организовывать дополнительные установочные занятия для поступающих со стороны, включая дистанционные формы обучения. Организовывать чтение коротких развивающих курсов для поступивших со стороны.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Взаимодействовать с работодателями, выстраивая индивидуальную и групповую подготовку по целевому набору.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Улучшать информационное обеспечение во всех формах (сайты кафедр, факультетов, университетов, научные и методические конференции, публикации в печати).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21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260649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07682"/>
            <a:ext cx="8568952" cy="3921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14253" y="908720"/>
            <a:ext cx="819019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Инженерная магистратура в вузах России, должна опираться на методы и фундаментальные результаты подготовки инженеров широкого профиля, лучшие отечественные практики увязки учебного процесса с научными исследованиями и разработками.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 относится к заимствованию зарубежного опыта.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методического обеспечения учебного процесса в магистратуре должно строиться в тесной увязке с запросами промышленности и в кооперации с вузами, входящими в ФУМО 24.00.00 по авиационной и ракетно-космической технике. 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22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9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3568" y="2780928"/>
            <a:ext cx="79295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1" dirty="0" smtClean="0"/>
              <a:t>СПАСИБО ЗА ВНИМАНИЕ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23</a:t>
            </a:fld>
            <a:endParaRPr lang="ru-RU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0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70651" y="836712"/>
            <a:ext cx="8402695" cy="58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связи с присоединением России к Болонской системе в 2003 году возник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огромный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проблем, связанных с трансформацией и адаптацией сложившейся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инженерного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Главными преимуществами Болонской системы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считаются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Вариативность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процесса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состоящая в возможности «крутого» изменения направления подготовки после получения диплома бакалавра на первой ступени получения высшего образования. Теоретически любой выпускник бакалавриата может продолжить обучение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магистратуре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аспирантуре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(!)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совершенно отличному от выбранного в бакалавриате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Мобильность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процесса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не только допускающая, но и поощряющая, обучение не в одном учебном заведении, а в нескольких с близкими направлениями подготовки/специальностями с переездом к новому месту обучения, как бы далеко оно не находилось от первого места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идентичность требований, предъявляемых к компетенциям выпускника любого университета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разделяющего принципы системы. Тем самым создаются предпосылки для реализации принципов международного разделения труда, позволяющие выпускникам находить место работы не только в своем городе и стране, но и в любом другом месте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3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2" y="258762"/>
            <a:ext cx="8928991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Болонской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системы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70649" y="1268760"/>
            <a:ext cx="8402695" cy="58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МГТУ им. Н.Э. Баумана научные исследования и разработки в области композиционных материалов (КМ) и технологий ведутся с середины 1950-х годов. Выпускники разных лет внесли определяющий вклад в создание отечественных конструкций ракет и космических аппаратов из КМ.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широте взглядов ряда выдающихся ученых-педагогов, таких как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В.И. Феодосьев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 Э.А. 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Сатель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и под влиянием запросов практики в МГТУ им. Н.Э. Баумана на кафедрах М-1 (ныне СМ-1) и М-8 (ныне СМ-12) были поставлены учебные курсы, отражающие специфику проектирования, производства и испытания композитных конструкций.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общего машиностроения СССР в 1986 г. приняла решение о целесообразности открытия в МВТУ специальности «Конструирование и производство изделий из КМ». Был организован  набор трех групп студентов (одна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Подлипках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вечернем факультете МВТУ и две при кафедре М-8). В 2002 г. на базе созданного методического задела была организована кафедра СМ13 «Ракетно-космические композитные конструкции».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Дмитровском филиале МВТУ в п.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Орево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Московской области с 1964 г. развернулись работы по созданию установок и стендов для производства и испытания композитных конструкций. Многие виды оборудования являются уникальными, соответствуют или превосходят зарубежные аналоги.  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4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88641"/>
            <a:ext cx="8928987" cy="65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Бауманская история подготовки специалистов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 композиционных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631" y="115888"/>
            <a:ext cx="8705056" cy="8255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создания композитных конструкций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95536" y="1052736"/>
            <a:ext cx="82912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Принципиальное значение для создания композитных конструкций имеет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неразрывное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единство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конструкции,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и материала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Современный подход к проектированию конструкций из КМ опирается на методы </a:t>
            </a: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многомасштабного математического и физического моделирования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Трудности математического моделирования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вызваны сложной формой, сочетанием разных материалов, анизотропией теплофизических и прочностных характеристик, переменными во времени и пространстве нагрузками. Физические процессы,  происходящие в заготовках и готовых конструкциях во многих случаях неустановившиеся и взаимосвязанные. Необходимые для вычислений данные по характеристикам КМ за редким исключением нельзя получить на стандартных приборах.</a:t>
            </a:r>
          </a:p>
          <a:p>
            <a:pPr algn="just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Трудности физического моделирования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обусловлены необходимостью исследования представительных образцов КМ и испытания натурных конструкций больших размеров. Методы классической теории подобия имеют ограниченное применение для тонкостенных конструкций больших размеров.</a:t>
            </a:r>
            <a:endParaRPr lang="ru-RU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5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1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960" y="115888"/>
            <a:ext cx="8798728" cy="8255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Научная школа МГТУ им. Н.Э. Баумана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композиционным материалам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4631" y="1052736"/>
            <a:ext cx="866784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2000" i="0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6" name="Picture 3" descr="D:\Мои рисунки\Ракеты\Р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0" y="2163136"/>
            <a:ext cx="2686364" cy="4085266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 rot="10800000" flipV="1">
            <a:off x="130960" y="6269770"/>
            <a:ext cx="3404596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Головная часть ракеты 8К51М (Р-5)  в 1955 г. впервые преодолела «тепловой барьер»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976" y="1064784"/>
            <a:ext cx="831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В конце 1940-х годов конструкторы баллистических ракет дальнего действия столкнулись с проблемой «теплового барьера» из-за интенсивного аэродинамического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нагрева.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b="1717"/>
          <a:stretch/>
        </p:blipFill>
        <p:spPr bwMode="auto">
          <a:xfrm>
            <a:off x="6570220" y="2177298"/>
            <a:ext cx="2415931" cy="3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 bwMode="auto">
          <a:xfrm rot="10800000" flipV="1">
            <a:off x="5362376" y="6246019"/>
            <a:ext cx="378162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Тепловая защита космического корабля «Восток» испытана в полете в 1960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0995" y="2484086"/>
            <a:ext cx="35655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Основополагающий вклад в решение проблемы «теплового барьера» внесли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А.А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Северов (ОКБ-1) и выпускники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МВТУ им. Н.Э. Баумана: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В.Н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Иорданский и Г.Г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Конради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(НИИ-88), предложившие использовать полимерные КМ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асбопластики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в качестве уносимой тепловой защиты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Это решение стало магистральным для различных типов ракет и космических аппаратов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6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2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820" y="115888"/>
            <a:ext cx="8735868" cy="8255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Научная школа МГТУ им. Н.Э. Баумана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композиционным материалам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4631" y="1052736"/>
            <a:ext cx="866784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2000" i="0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10784"/>
            <a:ext cx="2635215" cy="43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 rot="10800000" flipV="1">
            <a:off x="193820" y="5853889"/>
            <a:ext cx="522124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Первая отечественная межконтинентальная ракета на твердом топливе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8К98П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268760"/>
            <a:ext cx="5581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В конце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1950-х годов в США начато испытание, а 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начале 1960-х развертывание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твердотопливных баллистических ракет дальнего действия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Minuteman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Polaris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В нашей стране отсутствовал опыт и научные заделы по созданию смесевых твердых топлив и корпусов ракетных двигателей из полимерных КМ.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Первая отечественная межконтинентальная ракета на твердом топливе создана под руководством выпускников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МВТУ им. Н.Э.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Баумана С.П. Королева (ОКБ-1) и П.А. Тюрина (ЦКБ-7). Активными участниками этих работ были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И.Н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Садовский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(ОКБ-1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Ю.А. Победоносцев (НИИ-125), Н.Л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Козлов (НИИ-130),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В.И.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Гапаненко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(НПО «Искра»), Н.Д. Хохлов (НПО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Техномаш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») и другие.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7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0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929688" cy="8255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Научная школа МГТУ им. Н.Э. Баумана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композиционным материалам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4631" y="1052736"/>
            <a:ext cx="866784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2000" i="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0800000" flipV="1">
            <a:off x="179512" y="6004301"/>
            <a:ext cx="522124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Подвижный грунтовой  ракетный комплекс «Тополь-М» с ракетой 15Ж55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632" y="1124626"/>
            <a:ext cx="8595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Создание 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МИТ под руководством А.Д. Надирадзе, Б.Н. Лагутина и Ю.С.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Соломонова ракетных комплексов с твердотопливными ракетами большой дальности «Пионер», «Тополь», «Тополь-М»,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Ярс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«Булава»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обеспечило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боеготовности и живучести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стратегического ракетного оружия.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8" y="2882879"/>
            <a:ext cx="4408593" cy="2937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01287" y="2650296"/>
            <a:ext cx="41328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Многие пионерные решения в этой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принадлежат выпускникам МВТУ им. Н.Э. Баумана: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А.К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Виноградову (МИТ),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В.В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Венгерскому (НИИ-125-ЛНПО «Союз»),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В.Д.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Протасову,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А.Б. 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Миткевичу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(КТБ-ЦНИИСМ) и другим.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8</a:t>
            </a:fld>
            <a:endParaRPr lang="ru-RU" sz="16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8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630" y="115888"/>
            <a:ext cx="8705057" cy="8255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Научная школа МГТУ им. Н.Э. Баумана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композиционным материалам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14663" y="2552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05138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4631" y="1052736"/>
            <a:ext cx="866784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2000" i="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0800000" flipV="1">
            <a:off x="107504" y="5435932"/>
            <a:ext cx="522124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Спускаемый аппарат транспортного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корабля снабжения для орбитальной станции «Алмаз»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2100" y="1268760"/>
            <a:ext cx="52663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Спускаемый аппарат транспортного корабля снабжения (ТКС) для орбитальной станции «Алмаз», созданный в ЦКБМ-НПО машиностроения под руководством академика В.Н.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Челомея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имел многоразовую тепловую защиту, разработанную под руководством выпускника МВТУ им. Н.Э. Баумана профессора И.С.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Епифановского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Эффективность новых технических и технологических решений была подтверждена четырьмя полетами ТКС.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6" y="1301234"/>
            <a:ext cx="2590800" cy="38862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AFDE-CB21-4691-947A-D388436A34F0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</TotalTime>
  <Words>2473</Words>
  <Application>Microsoft Office PowerPoint</Application>
  <PresentationFormat>Экран (4:3)</PresentationFormat>
  <Paragraphs>302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Symbol</vt:lpstr>
      <vt:lpstr>Times New Roman</vt:lpstr>
      <vt:lpstr>1_Тема Office</vt:lpstr>
      <vt:lpstr>Презентация PowerPoint</vt:lpstr>
      <vt:lpstr>План доклада</vt:lpstr>
      <vt:lpstr>Презентация PowerPoint</vt:lpstr>
      <vt:lpstr>Презентация PowerPoint</vt:lpstr>
      <vt:lpstr>Особенности создания композитных конструкций </vt:lpstr>
      <vt:lpstr>Научная школа МГТУ им. Н.Э. Баумана  по композиционным материалам </vt:lpstr>
      <vt:lpstr>Научная школа МГТУ им. Н.Э. Баумана  по композиционным материалам </vt:lpstr>
      <vt:lpstr>Научная школа МГТУ им. Н.Э. Баумана  по композиционным материалам </vt:lpstr>
      <vt:lpstr>Научная школа МГТУ им. Н.Э. Баумана  по композиционным материалам </vt:lpstr>
      <vt:lpstr>Кафедра СМ-13 «Ракетно-космические композитные конструкции»</vt:lpstr>
      <vt:lpstr>Кафедра СМ-13 «Ракетно-космические композитные конструкции»</vt:lpstr>
      <vt:lpstr> Примеры связи учебной и научной работы </vt:lpstr>
      <vt:lpstr>Презентация PowerPoint</vt:lpstr>
      <vt:lpstr>Презентация PowerPoint</vt:lpstr>
      <vt:lpstr>Презентация PowerPoint</vt:lpstr>
      <vt:lpstr>Структура учебного плана в магистратуре 24.04.01</vt:lpstr>
      <vt:lpstr>Особенности учебного плана в магистратуре 24.04.01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МГТУ им. Н.Э. Баумана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Резник Сергей Васильевич</dc:creator>
  <cp:lastModifiedBy>ReznikS</cp:lastModifiedBy>
  <cp:revision>188</cp:revision>
  <dcterms:created xsi:type="dcterms:W3CDTF">2013-11-23T10:40:22Z</dcterms:created>
  <dcterms:modified xsi:type="dcterms:W3CDTF">2017-09-20T17:54:59Z</dcterms:modified>
</cp:coreProperties>
</file>