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9"/>
  </p:notesMasterIdLst>
  <p:sldIdLst>
    <p:sldId id="299" r:id="rId2"/>
    <p:sldId id="353" r:id="rId3"/>
    <p:sldId id="354" r:id="rId4"/>
    <p:sldId id="300" r:id="rId5"/>
    <p:sldId id="338" r:id="rId6"/>
    <p:sldId id="340" r:id="rId7"/>
    <p:sldId id="335" r:id="rId8"/>
    <p:sldId id="341" r:id="rId9"/>
    <p:sldId id="298" r:id="rId10"/>
    <p:sldId id="346" r:id="rId11"/>
    <p:sldId id="348" r:id="rId12"/>
    <p:sldId id="349" r:id="rId13"/>
    <p:sldId id="351" r:id="rId14"/>
    <p:sldId id="350" r:id="rId15"/>
    <p:sldId id="355" r:id="rId16"/>
    <p:sldId id="352" r:id="rId17"/>
    <p:sldId id="30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24B64D9-7508-447A-89A8-B5C34D4E57F7}">
          <p14:sldIdLst>
            <p14:sldId id="299"/>
            <p14:sldId id="353"/>
            <p14:sldId id="354"/>
            <p14:sldId id="300"/>
            <p14:sldId id="338"/>
            <p14:sldId id="340"/>
            <p14:sldId id="335"/>
            <p14:sldId id="341"/>
          </p14:sldIdLst>
        </p14:section>
        <p14:section name="Раздел без заголовка" id="{9D2A8DBF-09CF-4DEA-A149-2A23ABD8241A}">
          <p14:sldIdLst>
            <p14:sldId id="298"/>
          </p14:sldIdLst>
        </p14:section>
        <p14:section name="Раздел без заголовка" id="{F81E7B88-512E-46B6-8DF4-100AECADE845}">
          <p14:sldIdLst>
            <p14:sldId id="346"/>
            <p14:sldId id="348"/>
            <p14:sldId id="349"/>
            <p14:sldId id="351"/>
            <p14:sldId id="350"/>
            <p14:sldId id="355"/>
            <p14:sldId id="352"/>
            <p14:sldId id="30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F2F9"/>
    <a:srgbClr val="1E3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0" autoAdjust="0"/>
    <p:restoredTop sz="94660"/>
  </p:normalViewPr>
  <p:slideViewPr>
    <p:cSldViewPr>
      <p:cViewPr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B3C2F-AA2B-4E76-A10C-577F81E46BF1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032F9-691F-4C63-893D-35856B68D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140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032F9-691F-4C63-893D-35856B68D16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774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032F9-691F-4C63-893D-35856B68D16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774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032F9-691F-4C63-893D-35856B68D16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74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47791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05734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32577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16509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32937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93136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11944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88742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45470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5847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6922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3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488" y="5445224"/>
            <a:ext cx="8117944" cy="1066800"/>
          </a:xfrm>
        </p:spPr>
        <p:txBody>
          <a:bodyPr>
            <a:normAutofit fontScale="92500" lnSpcReduction="10000"/>
          </a:bodyPr>
          <a:lstStyle/>
          <a:p>
            <a:pPr algn="ctr">
              <a:spcBef>
                <a:spcPts val="0"/>
              </a:spcBef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ГУЗЕВА ТАТЬЯНА АЛЕКСАНДРОВНА</a:t>
            </a:r>
          </a:p>
          <a:p>
            <a:pPr algn="ctr">
              <a:spcBef>
                <a:spcPts val="0"/>
              </a:spcBef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НАЧАЛЬНИК УПРАВЛЕНИЯ ОБРАЗОВАТЕЛЬНЫХ СТАНДАРТОВ И ПРОГРАММ</a:t>
            </a: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МГТУ им. Н.Э. Баумана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95536" y="260648"/>
            <a:ext cx="8064896" cy="45365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9088" indent="-319088" algn="ctr" fontAlgn="base">
              <a:spcAft>
                <a:spcPct val="0"/>
              </a:spcAft>
              <a:buClrTx/>
            </a:pPr>
            <a:endParaRPr lang="ru-RU" sz="2400" b="1" kern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95536" y="260648"/>
            <a:ext cx="8064896" cy="4680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9088" indent="-319088" algn="ctr" fontAlgn="base">
              <a:spcAft>
                <a:spcPct val="0"/>
              </a:spcAft>
              <a:buClrTx/>
            </a:pPr>
            <a:endParaRPr lang="ru-RU" sz="2400" b="1" kern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79513" y="404664"/>
            <a:ext cx="8568952" cy="4608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ЛИЦЕНЗИРОВАНИЕ</a:t>
            </a:r>
          </a:p>
          <a:p>
            <a:pPr algn="ctr">
              <a:spcBef>
                <a:spcPts val="0"/>
              </a:spcBef>
            </a:pP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ОСНОВНОЙ </a:t>
            </a: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ОБРАЗОВАТЕЛЬНОЙ ПРОГРАММЫ</a:t>
            </a:r>
          </a:p>
          <a:p>
            <a:pPr algn="ctr">
              <a:spcBef>
                <a:spcPts val="0"/>
              </a:spcBef>
            </a:pP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17.06.01</a:t>
            </a:r>
          </a:p>
          <a:p>
            <a:pPr algn="ctr">
              <a:spcBef>
                <a:spcPts val="0"/>
              </a:spcBef>
            </a:pP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ОРУЖИЕ И </a:t>
            </a: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СИСТЕМЫ </a:t>
            </a: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ВООРУЖЕНИЯ</a:t>
            </a:r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Возможности и трудности</a:t>
            </a:r>
            <a:endParaRPr lang="ru-RU" sz="1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8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сетитель\Desktop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3" r="1765"/>
          <a:stretch/>
        </p:blipFill>
        <p:spPr bwMode="auto">
          <a:xfrm>
            <a:off x="251520" y="1268760"/>
            <a:ext cx="3384376" cy="48522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сетитель\Desktop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5" r="2460"/>
          <a:stretch/>
        </p:blipFill>
        <p:spPr bwMode="auto">
          <a:xfrm>
            <a:off x="2051720" y="1436160"/>
            <a:ext cx="3623094" cy="48522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620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Постановление Правительства РФ </a:t>
            </a: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/>
            </a:r>
            <a:b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</a:b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от </a:t>
            </a:r>
            <a:r>
              <a:rPr kumimoji="0" lang="ru-RU" sz="2400" b="1" i="0" u="none" strike="noStrike" kern="0" cap="none" spc="-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28.10.2013 N 966 (ред. от 27.11.2014) </a:t>
            </a: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/>
            </a:r>
            <a:b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</a:b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«</a:t>
            </a:r>
            <a:r>
              <a:rPr kumimoji="0" lang="ru-RU" sz="2400" b="1" i="0" u="none" strike="noStrike" kern="0" cap="none" spc="-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О лицензировании образовательной деятельности</a:t>
            </a: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»</a:t>
            </a:r>
            <a:endParaRPr kumimoji="0" lang="ru-RU" sz="2400" b="1" i="0" u="none" strike="noStrike" kern="0" cap="none" spc="-1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7" name="Picture 2" descr="C:\Users\Посетитель\Desktop\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r="4202"/>
          <a:stretch/>
        </p:blipFill>
        <p:spPr bwMode="auto">
          <a:xfrm>
            <a:off x="4644008" y="1629302"/>
            <a:ext cx="3470483" cy="49548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3"/>
          <p:cNvSpPr txBox="1">
            <a:spLocks/>
          </p:cNvSpPr>
          <p:nvPr/>
        </p:nvSpPr>
        <p:spPr>
          <a:xfrm>
            <a:off x="8562284" y="558924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0070C0"/>
            </a:solidFill>
          </a:ln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rgbClr val="0070C0"/>
                </a:solidFill>
              </a:rPr>
              <a:pPr/>
              <a:t>10</a:t>
            </a:fld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7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сетитель\Desktop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6" r="1666" b="2243"/>
          <a:stretch/>
        </p:blipFill>
        <p:spPr bwMode="auto">
          <a:xfrm>
            <a:off x="611560" y="1289284"/>
            <a:ext cx="3384376" cy="50483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сетитель\Desktop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r="2110" b="3419"/>
          <a:stretch/>
        </p:blipFill>
        <p:spPr bwMode="auto">
          <a:xfrm>
            <a:off x="2483768" y="1412776"/>
            <a:ext cx="3456384" cy="51123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7992888" cy="122413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Постановление Правительства РФ </a:t>
            </a: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/>
            </a:r>
            <a:b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</a:b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от </a:t>
            </a:r>
            <a:r>
              <a:rPr kumimoji="0" lang="ru-RU" sz="2400" b="1" i="0" u="none" strike="noStrike" kern="0" cap="none" spc="-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28.10.2013 N 966 (ред. от 27.11.2014) </a:t>
            </a: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/>
            </a:r>
            <a:b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</a:b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«</a:t>
            </a:r>
            <a:r>
              <a:rPr kumimoji="0" lang="ru-RU" sz="2400" b="1" i="0" u="none" strike="noStrike" kern="0" cap="none" spc="-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О лицензировании образовательной деятельности</a:t>
            </a: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»</a:t>
            </a:r>
            <a:endParaRPr kumimoji="0" lang="ru-RU" sz="2400" b="1" i="0" u="none" strike="noStrike" kern="0" cap="none" spc="-1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7" name="Picture 3" descr="C:\Users\Посетитель\Desktop\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0" t="29990" r="19936" b="6576"/>
          <a:stretch/>
        </p:blipFill>
        <p:spPr bwMode="auto">
          <a:xfrm>
            <a:off x="4067944" y="3808759"/>
            <a:ext cx="4116806" cy="2841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3"/>
          <p:cNvSpPr txBox="1">
            <a:spLocks/>
          </p:cNvSpPr>
          <p:nvPr/>
        </p:nvSpPr>
        <p:spPr>
          <a:xfrm>
            <a:off x="8562284" y="558924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0070C0"/>
            </a:solidFill>
          </a:ln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rgbClr val="0070C0"/>
                </a:solidFill>
              </a:rPr>
              <a:pPr/>
              <a:t>11</a:t>
            </a:fld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6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сетитель\Desktop\сп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4" r="2594"/>
          <a:stretch/>
        </p:blipFill>
        <p:spPr bwMode="auto">
          <a:xfrm>
            <a:off x="395536" y="1196752"/>
            <a:ext cx="3384376" cy="50679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сетитель\Desktop\сп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r="2478"/>
          <a:stretch/>
        </p:blipFill>
        <p:spPr bwMode="auto">
          <a:xfrm>
            <a:off x="1275480" y="1412776"/>
            <a:ext cx="3424687" cy="49989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44624"/>
            <a:ext cx="7620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Постановление Правительства РФ </a:t>
            </a: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/>
            </a:r>
            <a:b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</a:b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от </a:t>
            </a:r>
            <a:r>
              <a:rPr kumimoji="0" lang="ru-RU" sz="2400" b="1" i="0" u="none" strike="noStrike" kern="0" cap="none" spc="-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28.10.2013 N 966 (ред. от 27.11.2014) </a:t>
            </a: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/>
            </a:r>
            <a:b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</a:b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«</a:t>
            </a:r>
            <a:r>
              <a:rPr kumimoji="0" lang="ru-RU" sz="2400" b="1" i="0" u="none" strike="noStrike" kern="0" cap="none" spc="-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О лицензировании образовательной деятельности</a:t>
            </a: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»</a:t>
            </a:r>
            <a:endParaRPr kumimoji="0" lang="ru-RU" sz="2400" b="1" i="0" u="none" strike="noStrike" kern="0" cap="none" spc="-1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7" name="Picture 2" descr="C:\Users\Посетитель\Desktop\сп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3" r="2053"/>
          <a:stretch/>
        </p:blipFill>
        <p:spPr bwMode="auto">
          <a:xfrm>
            <a:off x="2987824" y="1628800"/>
            <a:ext cx="3312368" cy="49512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Посетитель\Desktop\сп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r="2437"/>
          <a:stretch/>
        </p:blipFill>
        <p:spPr bwMode="auto">
          <a:xfrm>
            <a:off x="5004048" y="1772816"/>
            <a:ext cx="3329797" cy="48965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3"/>
          <p:cNvSpPr txBox="1">
            <a:spLocks/>
          </p:cNvSpPr>
          <p:nvPr/>
        </p:nvSpPr>
        <p:spPr>
          <a:xfrm>
            <a:off x="8562284" y="558924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0070C0"/>
            </a:solidFill>
          </a:ln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rgbClr val="0070C0"/>
                </a:solidFill>
              </a:rPr>
              <a:pPr/>
              <a:t>12</a:t>
            </a:fld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33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сетитель\Desktop\сп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/>
          <a:stretch/>
        </p:blipFill>
        <p:spPr bwMode="auto">
          <a:xfrm>
            <a:off x="310174" y="1196752"/>
            <a:ext cx="3614930" cy="52942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осетитель\Desktop\сп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735" b="4264"/>
          <a:stretch/>
        </p:blipFill>
        <p:spPr bwMode="auto">
          <a:xfrm>
            <a:off x="2267744" y="1268760"/>
            <a:ext cx="3773204" cy="53757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Посетитель\Desktop\сп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6" t="4824" r="2899" b="10418"/>
          <a:stretch/>
        </p:blipFill>
        <p:spPr bwMode="auto">
          <a:xfrm>
            <a:off x="4355976" y="1438316"/>
            <a:ext cx="3944551" cy="53225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39552" y="53752"/>
            <a:ext cx="7620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Постановление Правительства РФ </a:t>
            </a: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/>
            </a:r>
            <a:b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</a:b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от </a:t>
            </a:r>
            <a:r>
              <a:rPr kumimoji="0" lang="ru-RU" sz="2400" b="1" i="0" u="none" strike="noStrike" kern="0" cap="none" spc="-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28.10.2013 N 966 (ред. от 27.11.2014) </a:t>
            </a: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/>
            </a:r>
            <a:b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</a:b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«</a:t>
            </a:r>
            <a:r>
              <a:rPr kumimoji="0" lang="ru-RU" sz="2400" b="1" i="0" u="none" strike="noStrike" kern="0" cap="none" spc="-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О лицензировании образовательной деятельности</a:t>
            </a: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»</a:t>
            </a:r>
            <a:endParaRPr kumimoji="0" lang="ru-RU" sz="2400" b="1" i="0" u="none" strike="noStrike" kern="0" cap="none" spc="-1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8" name="Номер слайда 3"/>
          <p:cNvSpPr txBox="1">
            <a:spLocks/>
          </p:cNvSpPr>
          <p:nvPr/>
        </p:nvSpPr>
        <p:spPr>
          <a:xfrm>
            <a:off x="8562284" y="558924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0070C0"/>
            </a:solidFill>
          </a:ln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rgbClr val="0070C0"/>
                </a:solidFill>
              </a:rPr>
              <a:pPr/>
              <a:t>13</a:t>
            </a:fld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can-20161101155538-0000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1340767"/>
            <a:ext cx="3384376" cy="48245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81367" y="735057"/>
            <a:ext cx="4794661" cy="62941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44078"/>
            <a:ext cx="5745905" cy="4775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1430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ts val="0"/>
              </a:spcBef>
              <a:defRPr/>
            </a:pPr>
            <a:r>
              <a:rPr lang="ru-RU" sz="1800" b="1" kern="0" dirty="0">
                <a:solidFill>
                  <a:srgbClr val="0070C0"/>
                </a:solidFill>
              </a:rPr>
              <a:t>Приказ </a:t>
            </a:r>
            <a:r>
              <a:rPr lang="ru-RU" sz="1800" b="1" kern="0" dirty="0" smtClean="0">
                <a:solidFill>
                  <a:srgbClr val="0070C0"/>
                </a:solidFill>
              </a:rPr>
              <a:t>МОН </a:t>
            </a:r>
            <a:r>
              <a:rPr lang="ru-RU" sz="1800" b="1" kern="0" dirty="0">
                <a:solidFill>
                  <a:srgbClr val="0070C0"/>
                </a:solidFill>
              </a:rPr>
              <a:t>России от </a:t>
            </a:r>
            <a:r>
              <a:rPr lang="ru-RU" sz="1800" b="1" kern="0" dirty="0" smtClean="0">
                <a:solidFill>
                  <a:srgbClr val="0070C0"/>
                </a:solidFill>
              </a:rPr>
              <a:t>19.11.2013 </a:t>
            </a:r>
            <a:r>
              <a:rPr lang="ru-RU" sz="1800" b="1" kern="0" dirty="0">
                <a:solidFill>
                  <a:srgbClr val="0070C0"/>
                </a:solidFill>
              </a:rPr>
              <a:t>N </a:t>
            </a:r>
            <a:r>
              <a:rPr lang="ru-RU" sz="1800" b="1" kern="0" dirty="0" smtClean="0">
                <a:solidFill>
                  <a:srgbClr val="0070C0"/>
                </a:solidFill>
              </a:rPr>
              <a:t>1259 </a:t>
            </a:r>
            <a:br>
              <a:rPr lang="ru-RU" sz="1800" b="1" kern="0" dirty="0" smtClean="0">
                <a:solidFill>
                  <a:srgbClr val="0070C0"/>
                </a:solidFill>
              </a:rPr>
            </a:br>
            <a:r>
              <a:rPr lang="ru-RU" sz="1800" b="1" kern="0" dirty="0" smtClean="0">
                <a:solidFill>
                  <a:srgbClr val="0070C0"/>
                </a:solidFill>
              </a:rPr>
              <a:t>«</a:t>
            </a:r>
            <a:r>
              <a:rPr lang="ru-RU" sz="1800" b="1" kern="0" dirty="0">
                <a:solidFill>
                  <a:srgbClr val="0070C0"/>
                </a:solidFill>
              </a:rPr>
              <a:t>Об утверждении </a:t>
            </a:r>
            <a:r>
              <a:rPr lang="ru-RU" sz="1800" b="1" kern="0" dirty="0" smtClean="0">
                <a:solidFill>
                  <a:srgbClr val="0070C0"/>
                </a:solidFill>
              </a:rPr>
              <a:t>порядка </a:t>
            </a:r>
            <a:r>
              <a:rPr lang="ru-RU" sz="1800" b="1" kern="0" dirty="0">
                <a:solidFill>
                  <a:srgbClr val="0070C0"/>
                </a:solidFill>
              </a:rPr>
              <a:t>организации и осуществления образовательной деятельности </a:t>
            </a:r>
            <a:r>
              <a:rPr lang="ru-RU" sz="1800" b="1" kern="0" dirty="0" smtClean="0">
                <a:solidFill>
                  <a:srgbClr val="0070C0"/>
                </a:solidFill>
              </a:rPr>
              <a:t> по </a:t>
            </a:r>
            <a:r>
              <a:rPr lang="ru-RU" sz="1800" b="1" kern="0" dirty="0">
                <a:solidFill>
                  <a:srgbClr val="0070C0"/>
                </a:solidFill>
              </a:rPr>
              <a:t>образовательным программам высшего образования </a:t>
            </a:r>
            <a:r>
              <a:rPr lang="ru-RU" sz="1800" b="1" kern="0" dirty="0" smtClean="0">
                <a:solidFill>
                  <a:srgbClr val="0070C0"/>
                </a:solidFill>
              </a:rPr>
              <a:t>– </a:t>
            </a:r>
            <a:br>
              <a:rPr lang="ru-RU" sz="1800" b="1" kern="0" dirty="0" smtClean="0">
                <a:solidFill>
                  <a:srgbClr val="0070C0"/>
                </a:solidFill>
              </a:rPr>
            </a:br>
            <a:r>
              <a:rPr lang="ru-RU" sz="1800" b="1" kern="0" dirty="0" smtClean="0">
                <a:solidFill>
                  <a:srgbClr val="0070C0"/>
                </a:solidFill>
              </a:rPr>
              <a:t>программам подготовки научно-педагогических кадров в аспирантуре»</a:t>
            </a:r>
            <a:endParaRPr kumimoji="0" lang="ru-RU" sz="1800" b="1" i="0" u="none" strike="noStrike" kern="0" cap="none" spc="-1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>
          <a:xfrm>
            <a:off x="8562284" y="558924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0070C0"/>
            </a:solidFill>
          </a:ln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rgbClr val="0070C0"/>
                </a:solidFill>
              </a:rPr>
              <a:pPr/>
              <a:t>14</a:t>
            </a:fld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250" y="0"/>
            <a:ext cx="7620000" cy="1143000"/>
          </a:xfrm>
        </p:spPr>
        <p:txBody>
          <a:bodyPr/>
          <a:lstStyle/>
          <a:p>
            <a:pPr algn="ctr"/>
            <a:r>
              <a:rPr lang="ru-RU" sz="2400" b="1" kern="0" dirty="0">
                <a:solidFill>
                  <a:srgbClr val="0070C0"/>
                </a:solidFill>
              </a:rPr>
              <a:t>Постановление Правительства РФ </a:t>
            </a:r>
            <a:br>
              <a:rPr lang="ru-RU" sz="2400" b="1" kern="0" dirty="0">
                <a:solidFill>
                  <a:srgbClr val="0070C0"/>
                </a:solidFill>
              </a:rPr>
            </a:br>
            <a:r>
              <a:rPr lang="ru-RU" sz="2400" b="1" kern="0" dirty="0">
                <a:solidFill>
                  <a:srgbClr val="0070C0"/>
                </a:solidFill>
              </a:rPr>
              <a:t>от 28.10.2013 N 966 (ред. от 27.11.2014) </a:t>
            </a:r>
            <a:br>
              <a:rPr lang="ru-RU" sz="2400" b="1" kern="0" dirty="0">
                <a:solidFill>
                  <a:srgbClr val="0070C0"/>
                </a:solidFill>
              </a:rPr>
            </a:br>
            <a:r>
              <a:rPr lang="ru-RU" sz="2400" b="1" kern="0" dirty="0">
                <a:solidFill>
                  <a:srgbClr val="0070C0"/>
                </a:solidFill>
              </a:rPr>
              <a:t>«О лицензировании образовательной деятельности»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7431523" cy="47285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6" y="1556792"/>
            <a:ext cx="7827139" cy="4509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31" y="1936903"/>
            <a:ext cx="7469899" cy="47602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30" y="4675408"/>
            <a:ext cx="7469899" cy="19627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Номер слайда 3"/>
          <p:cNvSpPr txBox="1">
            <a:spLocks/>
          </p:cNvSpPr>
          <p:nvPr/>
        </p:nvSpPr>
        <p:spPr>
          <a:xfrm>
            <a:off x="8562284" y="558924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0070C0"/>
            </a:solidFill>
          </a:ln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rgbClr val="0070C0"/>
                </a:solidFill>
              </a:rPr>
              <a:pPr/>
              <a:t>15</a:t>
            </a:fld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5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сетитель\Desktop\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" b="7572"/>
          <a:stretch/>
        </p:blipFill>
        <p:spPr bwMode="auto">
          <a:xfrm>
            <a:off x="467545" y="1556203"/>
            <a:ext cx="3744416" cy="48965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осетитель\Desktop\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/>
          <a:stretch/>
        </p:blipFill>
        <p:spPr bwMode="auto">
          <a:xfrm>
            <a:off x="4427984" y="1545482"/>
            <a:ext cx="3618871" cy="49072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3"/>
          <p:cNvSpPr txBox="1">
            <a:spLocks/>
          </p:cNvSpPr>
          <p:nvPr/>
        </p:nvSpPr>
        <p:spPr>
          <a:xfrm>
            <a:off x="8562284" y="558924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0070C0"/>
            </a:solidFill>
          </a:ln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rgbClr val="0070C0"/>
                </a:solidFill>
              </a:rPr>
              <a:pPr/>
              <a:t>16</a:t>
            </a:fld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620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Постановление Правительства РФ </a:t>
            </a: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/>
            </a:r>
            <a:b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</a:b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от </a:t>
            </a:r>
            <a:r>
              <a:rPr kumimoji="0" lang="ru-RU" sz="2400" b="1" i="0" u="none" strike="noStrike" kern="0" cap="none" spc="-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28.10.2013 N 966 (ред. от 27.11.2014) </a:t>
            </a: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/>
            </a:r>
            <a:b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</a:b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«</a:t>
            </a:r>
            <a:r>
              <a:rPr kumimoji="0" lang="ru-RU" sz="2400" b="1" i="0" u="none" strike="noStrike" kern="0" cap="none" spc="-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О лицензировании образовательной деятельности</a:t>
            </a: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»</a:t>
            </a:r>
            <a:endParaRPr kumimoji="0" lang="ru-RU" sz="2400" b="1" i="0" u="none" strike="noStrike" kern="0" cap="none" spc="-1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9451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Заголовок 1"/>
          <p:cNvSpPr>
            <a:spLocks noGrp="1"/>
          </p:cNvSpPr>
          <p:nvPr>
            <p:ph type="ctrTitle"/>
          </p:nvPr>
        </p:nvSpPr>
        <p:spPr>
          <a:xfrm>
            <a:off x="647700" y="1380858"/>
            <a:ext cx="7163072" cy="3322811"/>
          </a:xfrm>
          <a:solidFill>
            <a:schemeClr val="bg1"/>
          </a:solidFill>
        </p:spPr>
        <p:txBody>
          <a:bodyPr/>
          <a:lstStyle/>
          <a:p>
            <a:pPr algn="r" eaLnBrk="1" hangingPunct="1">
              <a:lnSpc>
                <a:spcPct val="100000"/>
              </a:lnSpc>
            </a:pPr>
            <a:r>
              <a:rPr lang="ru-RU" altLang="ru-RU" sz="2800" b="1" dirty="0" smtClean="0">
                <a:solidFill>
                  <a:srgbClr val="2F5597"/>
                </a:solidFill>
                <a:latin typeface="Calibri" pitchFamily="34" charset="0"/>
                <a:cs typeface="Tahoma" pitchFamily="34" charset="0"/>
              </a:rPr>
              <a:t/>
            </a:r>
            <a:br>
              <a:rPr lang="ru-RU" altLang="ru-RU" sz="2800" b="1" dirty="0" smtClean="0">
                <a:solidFill>
                  <a:srgbClr val="2F5597"/>
                </a:solidFill>
                <a:latin typeface="Calibri" pitchFamily="34" charset="0"/>
                <a:cs typeface="Tahoma" pitchFamily="34" charset="0"/>
              </a:rPr>
            </a:br>
            <a:r>
              <a:rPr lang="ru-RU" altLang="ru-RU" sz="2800" b="1" dirty="0" smtClean="0">
                <a:solidFill>
                  <a:srgbClr val="2F5597"/>
                </a:solidFill>
                <a:latin typeface="Calibri" pitchFamily="34" charset="0"/>
                <a:cs typeface="Tahoma" pitchFamily="34" charset="0"/>
              </a:rPr>
              <a:t/>
            </a:r>
            <a:br>
              <a:rPr lang="ru-RU" altLang="ru-RU" sz="2800" b="1" dirty="0" smtClean="0">
                <a:solidFill>
                  <a:srgbClr val="2F5597"/>
                </a:solidFill>
                <a:latin typeface="Calibri" pitchFamily="34" charset="0"/>
                <a:cs typeface="Tahoma" pitchFamily="34" charset="0"/>
              </a:rPr>
            </a:br>
            <a:r>
              <a:rPr lang="ru-RU" altLang="ru-RU" sz="2800" b="1" dirty="0" smtClean="0">
                <a:solidFill>
                  <a:srgbClr val="2F5597"/>
                </a:solidFill>
                <a:latin typeface="Calibri" pitchFamily="34" charset="0"/>
                <a:cs typeface="Tahoma" pitchFamily="34" charset="0"/>
              </a:rPr>
              <a:t/>
            </a:r>
            <a:br>
              <a:rPr lang="ru-RU" altLang="ru-RU" sz="2800" b="1" dirty="0" smtClean="0">
                <a:solidFill>
                  <a:srgbClr val="2F5597"/>
                </a:solidFill>
                <a:latin typeface="Calibri" pitchFamily="34" charset="0"/>
                <a:cs typeface="Tahoma" pitchFamily="34" charset="0"/>
              </a:rPr>
            </a:br>
            <a:r>
              <a:rPr lang="ru-RU" altLang="ru-RU" sz="2800" b="1" dirty="0" smtClean="0">
                <a:solidFill>
                  <a:srgbClr val="2F5597"/>
                </a:solidFill>
                <a:latin typeface="Calibri" pitchFamily="34" charset="0"/>
                <a:cs typeface="Tahoma" pitchFamily="34" charset="0"/>
              </a:rPr>
              <a:t/>
            </a:r>
            <a:br>
              <a:rPr lang="ru-RU" altLang="ru-RU" sz="2800" b="1" dirty="0" smtClean="0">
                <a:solidFill>
                  <a:srgbClr val="2F5597"/>
                </a:solidFill>
                <a:latin typeface="Calibri" pitchFamily="34" charset="0"/>
                <a:cs typeface="Tahoma" pitchFamily="34" charset="0"/>
              </a:rPr>
            </a:br>
            <a:r>
              <a:rPr lang="ru-RU" altLang="ru-RU" sz="2800" b="1" dirty="0" smtClean="0">
                <a:solidFill>
                  <a:srgbClr val="2F5597"/>
                </a:solidFill>
                <a:latin typeface="Calibri" pitchFamily="34" charset="0"/>
                <a:cs typeface="Tahoma" pitchFamily="34" charset="0"/>
              </a:rPr>
              <a:t/>
            </a:r>
            <a:br>
              <a:rPr lang="ru-RU" altLang="ru-RU" sz="2800" b="1" dirty="0" smtClean="0">
                <a:solidFill>
                  <a:srgbClr val="2F5597"/>
                </a:solidFill>
                <a:latin typeface="Calibri" pitchFamily="34" charset="0"/>
                <a:cs typeface="Tahoma" pitchFamily="34" charset="0"/>
              </a:rPr>
            </a:br>
            <a:r>
              <a:rPr lang="ru-RU" altLang="ru-RU" sz="2800" b="1" dirty="0" smtClean="0">
                <a:solidFill>
                  <a:srgbClr val="2F5597"/>
                </a:solidFill>
                <a:latin typeface="Calibri" pitchFamily="34" charset="0"/>
                <a:cs typeface="Tahoma" pitchFamily="34" charset="0"/>
              </a:rPr>
              <a:t/>
            </a:r>
            <a:br>
              <a:rPr lang="ru-RU" altLang="ru-RU" sz="2800" b="1" dirty="0" smtClean="0">
                <a:solidFill>
                  <a:srgbClr val="2F5597"/>
                </a:solidFill>
                <a:latin typeface="Calibri" pitchFamily="34" charset="0"/>
                <a:cs typeface="Tahoma" pitchFamily="34" charset="0"/>
              </a:rPr>
            </a:br>
            <a:r>
              <a:rPr lang="ru-RU" altLang="ru-RU" sz="2800" b="1" dirty="0" smtClean="0">
                <a:solidFill>
                  <a:srgbClr val="2F5597"/>
                </a:solidFill>
                <a:latin typeface="Calibri" pitchFamily="34" charset="0"/>
                <a:cs typeface="Tahoma" pitchFamily="34" charset="0"/>
              </a:rPr>
              <a:t/>
            </a:r>
            <a:br>
              <a:rPr lang="ru-RU" altLang="ru-RU" sz="2800" b="1" dirty="0" smtClean="0">
                <a:solidFill>
                  <a:srgbClr val="2F5597"/>
                </a:solidFill>
                <a:latin typeface="Calibri" pitchFamily="34" charset="0"/>
                <a:cs typeface="Tahoma" pitchFamily="34" charset="0"/>
              </a:rPr>
            </a:br>
            <a:r>
              <a:rPr lang="ru-RU" altLang="ru-RU" sz="2800" b="1" dirty="0" smtClean="0">
                <a:solidFill>
                  <a:srgbClr val="2F5597"/>
                </a:solidFill>
                <a:latin typeface="Calibri" pitchFamily="34" charset="0"/>
                <a:cs typeface="Tahoma" pitchFamily="34" charset="0"/>
              </a:rPr>
              <a:t/>
            </a:r>
            <a:br>
              <a:rPr lang="ru-RU" altLang="ru-RU" sz="2800" b="1" dirty="0" smtClean="0">
                <a:solidFill>
                  <a:srgbClr val="2F5597"/>
                </a:solidFill>
                <a:latin typeface="Calibri" pitchFamily="34" charset="0"/>
                <a:cs typeface="Tahoma" pitchFamily="34" charset="0"/>
              </a:rPr>
            </a:br>
            <a:r>
              <a:rPr lang="ru-RU" altLang="ru-RU" sz="2800" b="1" dirty="0" smtClean="0">
                <a:solidFill>
                  <a:srgbClr val="2F5597"/>
                </a:solidFill>
                <a:latin typeface="Calibri" pitchFamily="34" charset="0"/>
                <a:cs typeface="Tahoma" pitchFamily="34" charset="0"/>
              </a:rPr>
              <a:t/>
            </a:r>
            <a:br>
              <a:rPr lang="ru-RU" altLang="ru-RU" sz="2800" b="1" dirty="0" smtClean="0">
                <a:solidFill>
                  <a:srgbClr val="2F5597"/>
                </a:solidFill>
                <a:latin typeface="Calibri" pitchFamily="34" charset="0"/>
                <a:cs typeface="Tahoma" pitchFamily="34" charset="0"/>
              </a:rPr>
            </a:br>
            <a:endParaRPr lang="ru-RU" altLang="ru-RU" sz="2800" b="1" dirty="0" smtClean="0">
              <a:solidFill>
                <a:srgbClr val="2F559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0" name="TextBox 1"/>
          <p:cNvSpPr txBox="1">
            <a:spLocks noChangeArrowheads="1"/>
          </p:cNvSpPr>
          <p:nvPr/>
        </p:nvSpPr>
        <p:spPr bwMode="auto">
          <a:xfrm>
            <a:off x="300038" y="1576388"/>
            <a:ext cx="8683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latin typeface="Calibri" pitchFamily="34" charset="0"/>
            </a:endParaRPr>
          </a:p>
        </p:txBody>
      </p:sp>
      <p:sp>
        <p:nvSpPr>
          <p:cNvPr id="39941" name="TextBox 4"/>
          <p:cNvSpPr txBox="1">
            <a:spLocks noChangeArrowheads="1"/>
          </p:cNvSpPr>
          <p:nvPr/>
        </p:nvSpPr>
        <p:spPr bwMode="auto">
          <a:xfrm>
            <a:off x="1997075" y="1511300"/>
            <a:ext cx="5708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ru-RU" b="1">
              <a:latin typeface="Calibri" pitchFamily="34" charset="0"/>
            </a:endParaRPr>
          </a:p>
        </p:txBody>
      </p:sp>
      <p:sp>
        <p:nvSpPr>
          <p:cNvPr id="39942" name="Прямоугольник 7"/>
          <p:cNvSpPr>
            <a:spLocks noChangeArrowheads="1"/>
          </p:cNvSpPr>
          <p:nvPr/>
        </p:nvSpPr>
        <p:spPr bwMode="auto">
          <a:xfrm>
            <a:off x="292100" y="1411288"/>
            <a:ext cx="8559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>
              <a:latin typeface="Calibri" pitchFamily="34" charset="0"/>
            </a:endParaRPr>
          </a:p>
          <a:p>
            <a:endParaRPr lang="ru-RU" sz="1600">
              <a:latin typeface="Calibri" pitchFamily="34" charset="0"/>
            </a:endParaRPr>
          </a:p>
        </p:txBody>
      </p:sp>
      <p:sp>
        <p:nvSpPr>
          <p:cNvPr id="39943" name="Прямоугольник 5"/>
          <p:cNvSpPr>
            <a:spLocks noChangeArrowheads="1"/>
          </p:cNvSpPr>
          <p:nvPr/>
        </p:nvSpPr>
        <p:spPr bwMode="auto">
          <a:xfrm>
            <a:off x="476250" y="1511300"/>
            <a:ext cx="8242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latin typeface="Calibri" pitchFamily="34" charset="0"/>
            </a:endParaRPr>
          </a:p>
        </p:txBody>
      </p:sp>
      <p:sp>
        <p:nvSpPr>
          <p:cNvPr id="39944" name="Прямоугольник 8"/>
          <p:cNvSpPr>
            <a:spLocks noChangeArrowheads="1"/>
          </p:cNvSpPr>
          <p:nvPr/>
        </p:nvSpPr>
        <p:spPr bwMode="auto">
          <a:xfrm>
            <a:off x="752475" y="1295400"/>
            <a:ext cx="7667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latin typeface="Calibri" pitchFamily="34" charset="0"/>
            </a:endParaRPr>
          </a:p>
        </p:txBody>
      </p:sp>
      <p:sp>
        <p:nvSpPr>
          <p:cNvPr id="39945" name="Прямоугольник 2"/>
          <p:cNvSpPr>
            <a:spLocks noChangeArrowheads="1"/>
          </p:cNvSpPr>
          <p:nvPr/>
        </p:nvSpPr>
        <p:spPr bwMode="auto">
          <a:xfrm>
            <a:off x="180975" y="1217613"/>
            <a:ext cx="4067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>
              <a:latin typeface="Calibri" pitchFamily="34" charset="0"/>
            </a:endParaRPr>
          </a:p>
        </p:txBody>
      </p:sp>
      <p:sp>
        <p:nvSpPr>
          <p:cNvPr id="39946" name="Прямоугольник 9"/>
          <p:cNvSpPr>
            <a:spLocks noChangeArrowheads="1"/>
          </p:cNvSpPr>
          <p:nvPr/>
        </p:nvSpPr>
        <p:spPr bwMode="auto">
          <a:xfrm>
            <a:off x="4459288" y="1303338"/>
            <a:ext cx="4392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9947" name="Прямоугольник 10"/>
          <p:cNvSpPr>
            <a:spLocks noChangeArrowheads="1"/>
          </p:cNvSpPr>
          <p:nvPr/>
        </p:nvSpPr>
        <p:spPr bwMode="auto">
          <a:xfrm>
            <a:off x="1295400" y="1217613"/>
            <a:ext cx="666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latin typeface="Calibri" pitchFamily="34" charset="0"/>
            </a:endParaRPr>
          </a:p>
        </p:txBody>
      </p:sp>
      <p:sp>
        <p:nvSpPr>
          <p:cNvPr id="39948" name="Прямоугольник 11"/>
          <p:cNvSpPr>
            <a:spLocks noChangeArrowheads="1"/>
          </p:cNvSpPr>
          <p:nvPr/>
        </p:nvSpPr>
        <p:spPr bwMode="auto">
          <a:xfrm>
            <a:off x="444500" y="2409825"/>
            <a:ext cx="80295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</p:txBody>
      </p:sp>
      <p:sp>
        <p:nvSpPr>
          <p:cNvPr id="39949" name="Прямоугольник 12"/>
          <p:cNvSpPr>
            <a:spLocks noChangeArrowheads="1"/>
          </p:cNvSpPr>
          <p:nvPr/>
        </p:nvSpPr>
        <p:spPr bwMode="auto">
          <a:xfrm>
            <a:off x="444500" y="1166813"/>
            <a:ext cx="8029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950" name="Прямоугольник 13"/>
          <p:cNvSpPr>
            <a:spLocks noChangeArrowheads="1"/>
          </p:cNvSpPr>
          <p:nvPr/>
        </p:nvSpPr>
        <p:spPr bwMode="auto">
          <a:xfrm>
            <a:off x="444500" y="750888"/>
            <a:ext cx="81661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2925" y="2851150"/>
            <a:ext cx="80295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БЛАГОДАРЮ </a:t>
            </a:r>
            <a:r>
              <a:rPr lang="ru-RU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ЗА </a:t>
            </a:r>
            <a:r>
              <a:rPr lang="ru-RU" sz="4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ВАШЕ ВНИМАНИЕ</a:t>
            </a:r>
            <a:r>
              <a:rPr lang="en-US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47700" y="1679575"/>
            <a:ext cx="82042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ru-RU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61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552" y="270074"/>
            <a:ext cx="7734205" cy="576064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1"/>
            <a:ext cx="3819691" cy="5472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655" y="932081"/>
            <a:ext cx="3809769" cy="54492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2440" y="5589240"/>
            <a:ext cx="548640" cy="396240"/>
          </a:xfrm>
          <a:ln>
            <a:solidFill>
              <a:srgbClr val="0070C0"/>
            </a:solidFill>
          </a:ln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070C0"/>
                </a:solidFill>
              </a:rPr>
              <a:pPr/>
              <a:t>2</a:t>
            </a:fld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115616" y="274638"/>
            <a:ext cx="721114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ФГОС ВО 17.06.01  ОРУЖИЕ И </a:t>
            </a:r>
            <a:r>
              <a:rPr lang="ru-RU" sz="2000" b="1" dirty="0" smtClean="0">
                <a:solidFill>
                  <a:srgbClr val="0070C0"/>
                </a:solidFill>
              </a:rPr>
              <a:t>СИСТЕМЫ </a:t>
            </a:r>
            <a:r>
              <a:rPr lang="ru-RU" sz="2000" b="1" dirty="0" smtClean="0">
                <a:solidFill>
                  <a:srgbClr val="0070C0"/>
                </a:solidFill>
              </a:rPr>
              <a:t>ВООРУЖЕНИЯ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427168" cy="850106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ПРИКАЗ  МОН  №1288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C:\Users\Посетитель\Downloads\приказ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3592" r="3557" b="3488"/>
          <a:stretch/>
        </p:blipFill>
        <p:spPr bwMode="auto">
          <a:xfrm>
            <a:off x="539552" y="1044575"/>
            <a:ext cx="3498928" cy="5040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23" y="1055782"/>
            <a:ext cx="3562622" cy="50319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3744415" cy="52692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Номер слайда 3"/>
          <p:cNvSpPr txBox="1">
            <a:spLocks/>
          </p:cNvSpPr>
          <p:nvPr/>
        </p:nvSpPr>
        <p:spPr>
          <a:xfrm>
            <a:off x="8532440" y="5661248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0070C0"/>
            </a:solidFill>
          </a:ln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rgbClr val="0070C0"/>
                </a:solidFill>
              </a:rPr>
              <a:pPr/>
              <a:t>3</a:t>
            </a:fld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6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2440" y="5589240"/>
            <a:ext cx="548640" cy="396240"/>
          </a:xfrm>
          <a:ln>
            <a:solidFill>
              <a:srgbClr val="0070C0"/>
            </a:solidFill>
          </a:ln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070C0"/>
                </a:solidFill>
              </a:rPr>
              <a:pPr/>
              <a:t>4</a:t>
            </a:fld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70383"/>
            <a:ext cx="3647408" cy="519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0788"/>
            <a:ext cx="3816424" cy="5183298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08912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Постановление Правительства РФ от 28.10.2013 N 966 (ред. от 27.11.2014) </a:t>
            </a: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/>
            </a:r>
            <a:b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</a:b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«</a:t>
            </a:r>
            <a:r>
              <a:rPr kumimoji="0" lang="ru-RU" sz="2400" b="1" i="0" u="none" strike="noStrike" kern="0" cap="none" spc="-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О лицензировании образовательной деятельности</a:t>
            </a: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»</a:t>
            </a:r>
            <a:endParaRPr kumimoji="0" lang="ru-RU" sz="2400" b="1" i="0" u="none" strike="noStrike" kern="0" cap="none" spc="-1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842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5874"/>
            <a:ext cx="8424936" cy="1084982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Приложение № 1.2 к лицензии на осуществление образовательной деятельности от «05» марта 2013 г. №0567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876962" cy="51845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3816424" cy="53429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42202"/>
            <a:ext cx="3834160" cy="53551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Номер слайда 3"/>
          <p:cNvSpPr txBox="1">
            <a:spLocks/>
          </p:cNvSpPr>
          <p:nvPr/>
        </p:nvSpPr>
        <p:spPr>
          <a:xfrm>
            <a:off x="8544517" y="5661248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0070C0"/>
            </a:solidFill>
          </a:ln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rgbClr val="0070C0"/>
                </a:solidFill>
              </a:rPr>
              <a:pPr/>
              <a:t>5</a:t>
            </a:fld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24936" cy="994122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Приложение №1.6 к лицензии на осуществление образовательной деятельности от «05» марта 2013 г. №0567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2"/>
          <a:srcRect l="30937" t="1905" r="31429" b="2857"/>
          <a:stretch/>
        </p:blipFill>
        <p:spPr bwMode="auto">
          <a:xfrm>
            <a:off x="395536" y="1196752"/>
            <a:ext cx="3600400" cy="511256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30267" t="1666" r="32099" b="2858"/>
          <a:stretch/>
        </p:blipFill>
        <p:spPr bwMode="auto">
          <a:xfrm>
            <a:off x="2051720" y="1470302"/>
            <a:ext cx="3689899" cy="511256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Объект 4"/>
          <p:cNvPicPr>
            <a:picLocks/>
          </p:cNvPicPr>
          <p:nvPr/>
        </p:nvPicPr>
        <p:blipFill rotWithShape="1">
          <a:blip r:embed="rId4"/>
          <a:srcRect l="30267" t="1428" r="32099" b="3095"/>
          <a:stretch/>
        </p:blipFill>
        <p:spPr bwMode="auto">
          <a:xfrm>
            <a:off x="4572000" y="1628800"/>
            <a:ext cx="3672408" cy="504056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Номер слайда 3"/>
          <p:cNvSpPr txBox="1">
            <a:spLocks/>
          </p:cNvSpPr>
          <p:nvPr/>
        </p:nvSpPr>
        <p:spPr>
          <a:xfrm>
            <a:off x="8544517" y="5661248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0070C0"/>
            </a:solidFill>
          </a:ln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rgbClr val="0070C0"/>
                </a:solidFill>
              </a:rPr>
              <a:pPr/>
              <a:t>6</a:t>
            </a:fld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60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" y="1268760"/>
            <a:ext cx="3438500" cy="4862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2440" y="5589240"/>
            <a:ext cx="548640" cy="396240"/>
          </a:xfrm>
          <a:ln>
            <a:solidFill>
              <a:srgbClr val="0070C0"/>
            </a:solidFill>
          </a:ln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070C0"/>
                </a:solidFill>
              </a:rPr>
              <a:pPr/>
              <a:t>7</a:t>
            </a:fld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Постановление Правительства РФ </a:t>
            </a: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/>
            </a:r>
            <a:b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</a:b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от </a:t>
            </a:r>
            <a:r>
              <a:rPr kumimoji="0" lang="ru-RU" sz="2400" b="1" i="0" u="none" strike="noStrike" kern="0" cap="none" spc="-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28.10.2013 N 966 (ред. от 27.11.2014) </a:t>
            </a: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/>
            </a:r>
            <a:b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</a:b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«</a:t>
            </a:r>
            <a:r>
              <a:rPr kumimoji="0" lang="ru-RU" sz="2400" b="1" i="0" u="none" strike="noStrike" kern="0" cap="none" spc="-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О лицензировании образовательной деятельности</a:t>
            </a:r>
            <a:r>
              <a:rPr kumimoji="0" lang="ru-RU" sz="24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»</a:t>
            </a:r>
            <a:endParaRPr kumimoji="0" lang="ru-RU" sz="2400" b="1" i="0" u="none" strike="noStrike" kern="0" cap="none" spc="-1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535000"/>
            <a:ext cx="3561509" cy="50138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035" y="1700808"/>
            <a:ext cx="3422242" cy="50138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35885"/>
            <a:ext cx="3415544" cy="49203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51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994122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Приложение №</a:t>
            </a:r>
            <a:r>
              <a:rPr lang="ru-RU" sz="2400" b="1" dirty="0" smtClean="0">
                <a:solidFill>
                  <a:srgbClr val="0070C0"/>
                </a:solidFill>
              </a:rPr>
              <a:t>1.1 </a:t>
            </a:r>
            <a:r>
              <a:rPr lang="ru-RU" sz="2400" b="1" dirty="0">
                <a:solidFill>
                  <a:srgbClr val="0070C0"/>
                </a:solidFill>
              </a:rPr>
              <a:t>к лицензии на осуществление образовательной деятельности от </a:t>
            </a:r>
            <a:r>
              <a:rPr lang="ru-RU" sz="2400" b="1" dirty="0" smtClean="0">
                <a:solidFill>
                  <a:srgbClr val="0070C0"/>
                </a:solidFill>
              </a:rPr>
              <a:t>«21» октября 2016 </a:t>
            </a:r>
            <a:r>
              <a:rPr lang="ru-RU" sz="2400" b="1" dirty="0">
                <a:solidFill>
                  <a:srgbClr val="0070C0"/>
                </a:solidFill>
              </a:rPr>
              <a:t>г. №0567</a:t>
            </a:r>
            <a:endParaRPr lang="ru-RU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600400" cy="511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76" y="1303767"/>
            <a:ext cx="3600400" cy="51458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37336"/>
            <a:ext cx="3672408" cy="50976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Номер слайда 3"/>
          <p:cNvSpPr txBox="1">
            <a:spLocks/>
          </p:cNvSpPr>
          <p:nvPr/>
        </p:nvSpPr>
        <p:spPr>
          <a:xfrm>
            <a:off x="8532440" y="5661248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0070C0"/>
            </a:solidFill>
          </a:ln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srgbClr val="0070C0"/>
                </a:solidFill>
              </a:rPr>
              <a:pPr/>
              <a:t>8</a:t>
            </a:fld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0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54" y="1196752"/>
            <a:ext cx="3505674" cy="51218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62284" y="5589240"/>
            <a:ext cx="548640" cy="396240"/>
          </a:xfrm>
          <a:ln>
            <a:solidFill>
              <a:srgbClr val="0070C0"/>
            </a:solidFill>
          </a:ln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070C0"/>
                </a:solidFill>
              </a:rPr>
              <a:pPr/>
              <a:t>9</a:t>
            </a:fld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0"/>
            <a:ext cx="85689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Постановление Правительства РФ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от 18.11.2013 N 1039 «О государственной аккредитации образовательной деятельности»</a:t>
            </a:r>
            <a:endParaRPr kumimoji="0" lang="ru-RU" sz="26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31071" r="30894" b="3095"/>
          <a:stretch/>
        </p:blipFill>
        <p:spPr bwMode="auto">
          <a:xfrm>
            <a:off x="1619672" y="1412776"/>
            <a:ext cx="3856646" cy="509416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Объект 4"/>
          <p:cNvPicPr>
            <a:picLocks/>
          </p:cNvPicPr>
          <p:nvPr/>
        </p:nvPicPr>
        <p:blipFill rotWithShape="1">
          <a:blip r:embed="rId5"/>
          <a:srcRect l="31071" r="30626" b="2143"/>
          <a:stretch/>
        </p:blipFill>
        <p:spPr bwMode="auto">
          <a:xfrm>
            <a:off x="3131840" y="1556792"/>
            <a:ext cx="3816424" cy="511256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 descr="C:\Users\Посетитель\Desktop\FullSizeRender-21-12-16-14-39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04" y="1772814"/>
            <a:ext cx="3635917" cy="502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43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Другая 1">
      <a:dk1>
        <a:srgbClr val="2F2B20"/>
      </a:dk1>
      <a:lt1>
        <a:srgbClr val="FFFFFF"/>
      </a:lt1>
      <a:dk2>
        <a:srgbClr val="EBF2F1"/>
      </a:dk2>
      <a:lt2>
        <a:srgbClr val="DFDCB7"/>
      </a:lt2>
      <a:accent1>
        <a:srgbClr val="D7E5E4"/>
      </a:accent1>
      <a:accent2>
        <a:srgbClr val="9CBEBD"/>
      </a:accent2>
      <a:accent3>
        <a:srgbClr val="D7E5E4"/>
      </a:accent3>
      <a:accent4>
        <a:srgbClr val="95A39D"/>
      </a:accent4>
      <a:accent5>
        <a:srgbClr val="C3D8D7"/>
      </a:accent5>
      <a:accent6>
        <a:srgbClr val="C3D8D7"/>
      </a:accent6>
      <a:hlink>
        <a:srgbClr val="C3D8D7"/>
      </a:hlink>
      <a:folHlink>
        <a:srgbClr val="D7E5E4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2735</TotalTime>
  <Words>161</Words>
  <Application>Microsoft Office PowerPoint</Application>
  <PresentationFormat>Экран (4:3)</PresentationFormat>
  <Paragraphs>55</Paragraphs>
  <Slides>17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Соседство</vt:lpstr>
      <vt:lpstr>Презентация PowerPoint</vt:lpstr>
      <vt:lpstr>  </vt:lpstr>
      <vt:lpstr>ПРИКАЗ  МОН  №1288</vt:lpstr>
      <vt:lpstr>Постановление Правительства РФ от 28.10.2013 N 966 (ред. от 27.11.2014)  «О лицензировании образовательной деятельности»</vt:lpstr>
      <vt:lpstr>Приложение № 1.2 к лицензии на осуществление образовательной деятельности от «05» марта 2013 г. №0567 </vt:lpstr>
      <vt:lpstr>Приложение №1.6 к лицензии на осуществление образовательной деятельности от «05» марта 2013 г. №0567</vt:lpstr>
      <vt:lpstr>Постановление Правительства РФ  от 28.10.2013 N 966 (ред. от 27.11.2014)  «О лицензировании образовательной деятельности»</vt:lpstr>
      <vt:lpstr>Приложение №1.1 к лицензии на осуществление образовательной деятельности от «21» октября 2016 г. №0567</vt:lpstr>
      <vt:lpstr>Презентация PowerPoint</vt:lpstr>
      <vt:lpstr>Постановление Правительства РФ  от 28.10.2013 N 966 (ред. от 27.11.2014)  «О лицензировании образовательной деятельности»</vt:lpstr>
      <vt:lpstr>Постановление Правительства РФ  от 28.10.2013 N 966 (ред. от 27.11.2014)  «О лицензировании образовательной деятельности»</vt:lpstr>
      <vt:lpstr>Постановление Правительства РФ  от 28.10.2013 N 966 (ред. от 27.11.2014)  «О лицензировании образовательной деятельности»</vt:lpstr>
      <vt:lpstr>Постановление Правительства РФ  от 28.10.2013 N 966 (ред. от 27.11.2014)  «О лицензировании образовательной деятельности»</vt:lpstr>
      <vt:lpstr>Приказ МОН России от 19.11.2013 N 1259  «Об утверждении порядка организации и осуществления образовательной деятельности  по образовательным программам высшего образования –  программам подготовки научно-педагогических кадров в аспирантуре»</vt:lpstr>
      <vt:lpstr>Постановление Правительства РФ  от 28.10.2013 N 966 (ред. от 27.11.2014)  «О лицензировании образовательной деятельности»</vt:lpstr>
      <vt:lpstr>Постановление Правительства РФ  от 28.10.2013 N 966 (ред. от 27.11.2014)  «О лицензировании образовательной деятельности»</vt:lpstr>
      <vt:lpstr>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Семинар-инструктаж  по актуализации ФГОС  ВО  с учетом принимаемых  профессиональных стандартов</dc:title>
  <dc:creator>Жидков Александр Александрович</dc:creator>
  <cp:lastModifiedBy>Admin</cp:lastModifiedBy>
  <cp:revision>345</cp:revision>
  <dcterms:created xsi:type="dcterms:W3CDTF">2015-02-10T08:35:01Z</dcterms:created>
  <dcterms:modified xsi:type="dcterms:W3CDTF">2016-12-21T18:28:02Z</dcterms:modified>
</cp:coreProperties>
</file>