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33"/>
  </p:notesMasterIdLst>
  <p:sldIdLst>
    <p:sldId id="256" r:id="rId2"/>
    <p:sldId id="291" r:id="rId3"/>
    <p:sldId id="259" r:id="rId4"/>
    <p:sldId id="260" r:id="rId5"/>
    <p:sldId id="287" r:id="rId6"/>
    <p:sldId id="262" r:id="rId7"/>
    <p:sldId id="295" r:id="rId8"/>
    <p:sldId id="290" r:id="rId9"/>
    <p:sldId id="292" r:id="rId10"/>
    <p:sldId id="297" r:id="rId11"/>
    <p:sldId id="305" r:id="rId12"/>
    <p:sldId id="296" r:id="rId13"/>
    <p:sldId id="298" r:id="rId14"/>
    <p:sldId id="274" r:id="rId15"/>
    <p:sldId id="306" r:id="rId16"/>
    <p:sldId id="315" r:id="rId17"/>
    <p:sldId id="299" r:id="rId18"/>
    <p:sldId id="307" r:id="rId19"/>
    <p:sldId id="300" r:id="rId20"/>
    <p:sldId id="308" r:id="rId21"/>
    <p:sldId id="302" r:id="rId22"/>
    <p:sldId id="304" r:id="rId23"/>
    <p:sldId id="310" r:id="rId24"/>
    <p:sldId id="301" r:id="rId25"/>
    <p:sldId id="309" r:id="rId26"/>
    <p:sldId id="311" r:id="rId27"/>
    <p:sldId id="303" r:id="rId28"/>
    <p:sldId id="312" r:id="rId29"/>
    <p:sldId id="314" r:id="rId30"/>
    <p:sldId id="313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69BC40-7403-48D4-92B8-403687A13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556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2EB240-AB2A-480C-AD6C-672F410D6EB3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5FFAA99-E4FB-49AB-A1C2-E96F790D09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9561D4-FDC7-475D-8A8E-60BD1E1E954C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07813C-832A-4040-9574-37109D3D39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75F995-5682-4494-A373-D1EED0DC53AE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4F5E64-EC3C-44C3-97D4-61CB73DBBD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0471B-14FD-4BD4-B9BF-A88F15EBFFF1}" type="datetime1">
              <a:rPr lang="ru-RU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5196-C51E-4D77-9B7C-3E595AD4EC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439918"/>
      </p:ext>
    </p:extLst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059AA1-747E-4605-8F70-5AB51C700D9D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9E9725-E272-4DA7-B3FA-5380D41747B8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B95C3-D0E5-4FDD-9C95-7EF75EC1A8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07144F-2ED8-42A5-83BD-9557242F0E64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7CD82B-0239-43A8-88DC-79079CB226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B816FC-5F46-4ED2-A766-689401685AD4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C1C10F-ED07-4B68-BCDF-2DE420F25C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EC46A9-9BD5-46C6-B881-DE947C577B84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2972B5-99C3-40CA-904F-85A5ED113B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A72CDE-A237-461E-A33C-BEA5A0FD2E20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A6155C-846D-4CCC-BF37-6A0AC3F54BC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C6D452BD-DF4A-4C8C-8DFE-D8119FE220DC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4350C3-539B-4DA0-BC48-15A9F6D918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258339F-5760-4C86-A0A8-32254CBC9936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F39B7DA-BB32-4C1F-8BC1-A275F08FD0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E06610C-16BE-4537-B89E-F5481AC0826C}" type="datetime1">
              <a:rPr lang="ru-RU" smtClean="0"/>
              <a:pPr>
                <a:defRPr/>
              </a:pPr>
              <a:t>24.12.2016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8AC144-E2A9-476D-AA88-59E3754A80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cover dir="ld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gosv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8496944" cy="2952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примерных основных образовательных программ по направлениям подготовки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специальностям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решения и проблемы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645024"/>
            <a:ext cx="7704855" cy="1223962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УГСН  «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Авиационная и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ракетно-космическая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техника»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59832" y="5805264"/>
            <a:ext cx="59785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  <a:buClr>
                <a:srgbClr val="D7E5E4"/>
              </a:buClr>
            </a:pP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ГУЗЕВА ТАТЬЯНА АЛЕКСАНДРОВНА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  <a:buClr>
                <a:srgbClr val="D7E5E4"/>
              </a:buClr>
            </a:pP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УПРАВЛЕНИЯ ОБРАЗОВАТЕЛЬНЫХ СТАНДАРТОВ И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   МГТУ </a:t>
            </a: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им. Н.Э. Баумана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2746648" cy="560263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ТРЕБОВАНИЯ К СТРУКТУРЕ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88295"/>
              </p:ext>
            </p:extLst>
          </p:nvPr>
        </p:nvGraphicFramePr>
        <p:xfrm>
          <a:off x="3203848" y="404664"/>
          <a:ext cx="5688632" cy="2887980"/>
        </p:xfrm>
        <a:graphic>
          <a:graphicData uri="http://schemas.openxmlformats.org/drawingml/2006/table">
            <a:tbl>
              <a:tblPr/>
              <a:tblGrid>
                <a:gridCol w="859463"/>
                <a:gridCol w="2236880"/>
                <a:gridCol w="2592289"/>
              </a:tblGrid>
              <a:tr h="720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Структура программы бакалавриата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программы бакалавриата</a:t>
                      </a:r>
                      <a:b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ее структурных блоков в з.е.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Блок 1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Дисциплины (модули)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менее 160 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Блок 2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Практика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менее 20 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0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Блок 3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итоговая аттестация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6-9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38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программы бакалавриата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05628"/>
              </p:ext>
            </p:extLst>
          </p:nvPr>
        </p:nvGraphicFramePr>
        <p:xfrm>
          <a:off x="3203848" y="3501008"/>
          <a:ext cx="5688631" cy="2356573"/>
        </p:xfrm>
        <a:graphic>
          <a:graphicData uri="http://schemas.openxmlformats.org/drawingml/2006/table">
            <a:tbl>
              <a:tblPr/>
              <a:tblGrid>
                <a:gridCol w="858984"/>
                <a:gridCol w="2537129"/>
                <a:gridCol w="2292518"/>
              </a:tblGrid>
              <a:tr h="64807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Структура программы бакалавриата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программы бакалавриата</a:t>
                      </a:r>
                      <a:b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ее структурных блоков, з.е.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Дисциплины (модули), в т.ч.: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базовая часть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160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81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Практика, в т.ч.: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базовая часть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20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9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Блок 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Государственная итоговая аттестация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6-9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34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программы бакалавриата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569325" cy="5184924"/>
          </a:xfrm>
        </p:spPr>
        <p:txBody>
          <a:bodyPr>
            <a:normAutofit fontScale="77500" lnSpcReduction="20000"/>
          </a:bodyPr>
          <a:lstStyle/>
          <a:p>
            <a:pPr marL="360363" indent="-360363">
              <a:spcBef>
                <a:spcPct val="50000"/>
              </a:spcBef>
              <a:buFontTx/>
              <a:buNone/>
            </a:pPr>
            <a:r>
              <a:rPr lang="ru-RU" sz="2400" u="sng" dirty="0" smtClean="0"/>
              <a:t>Дополнительно в ПООП устанавливаются</a:t>
            </a:r>
            <a:r>
              <a:rPr lang="ru-RU" sz="2400" dirty="0" smtClean="0"/>
              <a:t>:</a:t>
            </a:r>
          </a:p>
          <a:p>
            <a:pPr marL="360363" indent="-360363">
              <a:spcBef>
                <a:spcPct val="50000"/>
              </a:spcBef>
              <a:buFontTx/>
              <a:buNone/>
            </a:pPr>
            <a:endParaRPr lang="ru-RU" sz="2400" dirty="0" smtClean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доля трудоемкости дисциплин, реализуемых с использованием дистанционных образовательных технологий (</a:t>
            </a:r>
            <a:r>
              <a:rPr lang="ru-RU" sz="2800" dirty="0" smtClean="0">
                <a:solidFill>
                  <a:srgbClr val="C00000"/>
                </a:solidFill>
              </a:rPr>
              <a:t>например, </a:t>
            </a:r>
            <a:r>
              <a:rPr lang="ru-RU" sz="2800" dirty="0">
                <a:solidFill>
                  <a:srgbClr val="C00000"/>
                </a:solidFill>
              </a:rPr>
              <a:t>не менее </a:t>
            </a:r>
            <a:r>
              <a:rPr lang="ru-RU" sz="2800" dirty="0" smtClean="0">
                <a:solidFill>
                  <a:srgbClr val="C00000"/>
                </a:solidFill>
              </a:rPr>
              <a:t>60 %</a:t>
            </a:r>
            <a:r>
              <a:rPr lang="ru-RU" sz="2800" dirty="0" smtClean="0"/>
              <a:t>);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 smtClean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соотношение базовой и вариативной частей программы;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доля </a:t>
            </a:r>
            <a:r>
              <a:rPr lang="ru-RU" sz="2800" dirty="0"/>
              <a:t>лиц (в приведенных к целочисленным значениям ставок), привлекаемых на условиях гражданско-правового договора, не должна превышать в общем количестве лиц, привлекаемых к реализации программы </a:t>
            </a:r>
            <a:r>
              <a:rPr lang="ru-RU" sz="2800" dirty="0" smtClean="0"/>
              <a:t>бакалавриата  (</a:t>
            </a:r>
            <a:r>
              <a:rPr lang="ru-RU" sz="2800" dirty="0" smtClean="0">
                <a:solidFill>
                  <a:srgbClr val="C00000"/>
                </a:solidFill>
              </a:rPr>
              <a:t>например, 30 %</a:t>
            </a:r>
            <a:r>
              <a:rPr lang="ru-RU" sz="2800" dirty="0" smtClean="0"/>
              <a:t>);</a:t>
            </a:r>
          </a:p>
          <a:p>
            <a:pPr marL="360363" lvl="0" indent="-360363">
              <a:spcBef>
                <a:spcPct val="50000"/>
              </a:spcBef>
              <a:buClr>
                <a:srgbClr val="2DA2BF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</a:rPr>
              <a:t>перечень компетенций, а также индикаторы (показатели) их достижения, обеспечиваемые дисциплинами и </a:t>
            </a:r>
            <a:r>
              <a:rPr lang="ru-RU" sz="2800" dirty="0" smtClean="0">
                <a:solidFill>
                  <a:prstClr val="black"/>
                </a:solidFill>
              </a:rPr>
              <a:t>практиками</a:t>
            </a:r>
            <a:r>
              <a:rPr lang="ru-RU" sz="2800" dirty="0" smtClean="0"/>
              <a:t>.</a:t>
            </a:r>
            <a:endParaRPr lang="ru-RU" sz="2800" dirty="0"/>
          </a:p>
          <a:p>
            <a:pPr marL="0" indent="0">
              <a:spcBef>
                <a:spcPct val="50000"/>
              </a:spcBef>
              <a:buNone/>
            </a:pPr>
            <a:endParaRPr lang="ru-RU" sz="2400" dirty="0" smtClean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D282-0D88-4C92-8A5B-0E26E1CC5943}" type="slidenum">
              <a:rPr lang="ru-RU" smtClean="0"/>
              <a:pPr eaLnBrk="1" hangingPunct="1"/>
              <a:t>11</a:t>
            </a:fld>
            <a:endParaRPr lang="ru-RU" dirty="0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050" cy="86360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35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НОРМАТИВНОЕ ОБЕСПЕЧЕНИЕ РЕАЛИЗАЦИИ ПРОГРАММЫ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3096344" cy="531460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ТРЕБОВАНИЯ К СТРУКТУРЕ ПРОГРАММЫ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4477043" cy="626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655219" cy="6589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8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713341" cy="5256584"/>
          </a:xfrm>
        </p:spPr>
        <p:txBody>
          <a:bodyPr>
            <a:normAutofit fontScale="70000" lnSpcReduction="20000"/>
          </a:bodyPr>
          <a:lstStyle/>
          <a:p>
            <a:pPr marL="360363" indent="-360363">
              <a:spcBef>
                <a:spcPct val="50000"/>
              </a:spcBef>
              <a:buFontTx/>
              <a:buNone/>
            </a:pPr>
            <a:r>
              <a:rPr lang="ru-RU" sz="2400" u="sng" dirty="0" smtClean="0"/>
              <a:t>Дополнительно в ПООП определяются</a:t>
            </a:r>
            <a:r>
              <a:rPr lang="ru-RU" sz="2400" dirty="0" smtClean="0"/>
              <a:t>:</a:t>
            </a:r>
          </a:p>
          <a:p>
            <a:pPr marL="360363" indent="-360363">
              <a:spcBef>
                <a:spcPct val="50000"/>
              </a:spcBef>
              <a:buFontTx/>
              <a:buNone/>
            </a:pPr>
            <a:endParaRPr lang="ru-RU" sz="2400" dirty="0" smtClean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типы </a:t>
            </a:r>
            <a:r>
              <a:rPr lang="ru-RU" sz="2800" dirty="0"/>
              <a:t>задач профессиональной деятельности определяются с учетом формулировок видов профессиональной деятельности, </a:t>
            </a:r>
            <a:r>
              <a:rPr lang="ru-RU" sz="2800" dirty="0">
                <a:solidFill>
                  <a:srgbClr val="C00000"/>
                </a:solidFill>
              </a:rPr>
              <a:t>выделенных в действующих ФГОС </a:t>
            </a:r>
            <a:r>
              <a:rPr lang="ru-RU" sz="2800" dirty="0" smtClean="0">
                <a:solidFill>
                  <a:srgbClr val="C00000"/>
                </a:solidFill>
              </a:rPr>
              <a:t>ВО</a:t>
            </a:r>
            <a:r>
              <a:rPr lang="ru-RU" sz="2800" dirty="0"/>
              <a:t>;</a:t>
            </a:r>
            <a:r>
              <a:rPr lang="en-US" sz="2800" dirty="0" smtClean="0"/>
              <a:t> 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перечень </a:t>
            </a:r>
            <a:r>
              <a:rPr lang="ru-RU" sz="2800" dirty="0">
                <a:solidFill>
                  <a:schemeClr val="bg1"/>
                </a:solidFill>
              </a:rPr>
              <a:t>задач профессиональной деятельности, структурированный по типам задач, приведен в </a:t>
            </a:r>
            <a:r>
              <a:rPr lang="ru-RU" sz="2800" dirty="0" smtClean="0">
                <a:solidFill>
                  <a:schemeClr val="bg1"/>
                </a:solidFill>
              </a:rPr>
              <a:t>ПООП </a:t>
            </a:r>
            <a:r>
              <a:rPr lang="ru-RU" sz="2800" dirty="0">
                <a:solidFill>
                  <a:schemeClr val="bg1"/>
                </a:solidFill>
              </a:rPr>
              <a:t>и может уточняться организациями, осуществляющими образовательную деятельность, в ОПОП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на </a:t>
            </a:r>
            <a:r>
              <a:rPr lang="ru-RU" sz="2800" dirty="0">
                <a:solidFill>
                  <a:schemeClr val="bg1"/>
                </a:solidFill>
              </a:rPr>
              <a:t>основе выделенных задач и объектов ПД (или областей знания) </a:t>
            </a:r>
            <a:r>
              <a:rPr lang="ru-RU" sz="2800" dirty="0" smtClean="0">
                <a:solidFill>
                  <a:schemeClr val="bg1"/>
                </a:solidFill>
              </a:rPr>
              <a:t>формулируются </a:t>
            </a:r>
            <a:r>
              <a:rPr lang="ru-RU" sz="2800" dirty="0">
                <a:solidFill>
                  <a:schemeClr val="bg1"/>
                </a:solidFill>
              </a:rPr>
              <a:t>профессиональные </a:t>
            </a:r>
            <a:r>
              <a:rPr lang="ru-RU" sz="2800" dirty="0" smtClean="0">
                <a:solidFill>
                  <a:schemeClr val="bg1"/>
                </a:solidFill>
              </a:rPr>
              <a:t>компетенции, которые включается </a:t>
            </a:r>
            <a:r>
              <a:rPr lang="ru-RU" sz="2800" dirty="0">
                <a:solidFill>
                  <a:schemeClr val="bg1"/>
                </a:solidFill>
              </a:rPr>
              <a:t>в соответствующий раздел </a:t>
            </a:r>
            <a:r>
              <a:rPr lang="ru-RU" sz="2800" dirty="0" smtClean="0">
                <a:solidFill>
                  <a:schemeClr val="bg1"/>
                </a:solidFill>
              </a:rPr>
              <a:t>ОПОП;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для </a:t>
            </a:r>
            <a:r>
              <a:rPr lang="ru-RU" sz="2800" dirty="0">
                <a:solidFill>
                  <a:schemeClr val="bg1"/>
                </a:solidFill>
              </a:rPr>
              <a:t>каждой профессиональной компетенции с учетом основной цели вида ПД и требований к трудовым функциям из ПС (при наличии</a:t>
            </a:r>
            <a:r>
              <a:rPr lang="ru-RU" sz="2800" dirty="0" smtClean="0">
                <a:solidFill>
                  <a:schemeClr val="bg1"/>
                </a:solidFill>
              </a:rPr>
              <a:t>), организация </a:t>
            </a:r>
            <a:r>
              <a:rPr lang="ru-RU" sz="2800" dirty="0">
                <a:solidFill>
                  <a:schemeClr val="bg1"/>
                </a:solidFill>
              </a:rPr>
              <a:t>определяет индикаторы достижения </a:t>
            </a:r>
            <a:r>
              <a:rPr lang="ru-RU" sz="2800" dirty="0" smtClean="0">
                <a:solidFill>
                  <a:schemeClr val="bg1"/>
                </a:solidFill>
              </a:rPr>
              <a:t>компетенции.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endParaRPr lang="ru-RU" sz="2400" dirty="0" smtClean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D282-0D88-4C92-8A5B-0E26E1CC5943}" type="slidenum">
              <a:rPr lang="ru-RU" smtClean="0"/>
              <a:pPr eaLnBrk="1" hangingPunct="1"/>
              <a:t>13</a:t>
            </a:fld>
            <a:endParaRPr lang="ru-RU" dirty="0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108520" y="188913"/>
            <a:ext cx="9433048" cy="863600"/>
          </a:xfrm>
        </p:spPr>
        <p:txBody>
          <a:bodyPr>
            <a:noAutofit/>
          </a:bodyPr>
          <a:lstStyle/>
          <a:p>
            <a:pPr algn="ctr">
              <a:spcBef>
                <a:spcPct val="35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РЕКОМЕНДАЦИИ ПО ОБЕСПЕЧЕНИЮ РЕАЛИЗАЦИИ ПРОГРАММЫ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116632"/>
            <a:ext cx="4968552" cy="27363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Типы задач профессиональной деятельности выпускников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24.03.01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«Ракетные комплексы и космонавтика»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500E2B-9DD9-49C7-8FC7-92D935EAEC65}" type="slidenum">
              <a:rPr lang="ru-RU" smtClean="0"/>
              <a:pPr eaLnBrk="1" hangingPunct="1"/>
              <a:t>14</a:t>
            </a:fld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61" y="332656"/>
            <a:ext cx="4259773" cy="59636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02853"/>
            <a:ext cx="5021906" cy="2091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497" name="Group 1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14112087"/>
              </p:ext>
            </p:extLst>
          </p:nvPr>
        </p:nvGraphicFramePr>
        <p:xfrm>
          <a:off x="3257202" y="3170218"/>
          <a:ext cx="5688632" cy="3124200"/>
        </p:xfrm>
        <a:graphic>
          <a:graphicData uri="http://schemas.openxmlformats.org/drawingml/2006/table">
            <a:tbl>
              <a:tblPr/>
              <a:tblGrid>
                <a:gridCol w="5688632"/>
              </a:tblGrid>
              <a:tr h="2880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90209">
                <a:tc>
                  <a:txBody>
                    <a:bodyPr/>
                    <a:lstStyle/>
                    <a:p>
                      <a:pPr marL="342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проектно-конструкторская;</a:t>
                      </a:r>
                    </a:p>
                    <a:p>
                      <a:pPr marL="342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научно-исследовательская;</a:t>
                      </a:r>
                    </a:p>
                    <a:p>
                      <a:pPr marL="342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производственно-технологическая;</a:t>
                      </a:r>
                    </a:p>
                    <a:p>
                      <a:pPr marL="342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экспериментальная;</a:t>
                      </a:r>
                    </a:p>
                    <a:p>
                      <a:pPr marL="342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организационная;</a:t>
                      </a:r>
                    </a:p>
                    <a:p>
                      <a:pPr marL="342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технико-эксплуатационная.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713341" cy="5256584"/>
          </a:xfrm>
        </p:spPr>
        <p:txBody>
          <a:bodyPr>
            <a:normAutofit fontScale="70000" lnSpcReduction="20000"/>
          </a:bodyPr>
          <a:lstStyle/>
          <a:p>
            <a:pPr marL="360363" indent="-360363">
              <a:spcBef>
                <a:spcPct val="50000"/>
              </a:spcBef>
              <a:buFontTx/>
              <a:buNone/>
            </a:pPr>
            <a:r>
              <a:rPr lang="ru-RU" sz="2400" u="sng" dirty="0" smtClean="0"/>
              <a:t>Дополнительно в ПООП определяются</a:t>
            </a:r>
            <a:r>
              <a:rPr lang="ru-RU" sz="2400" dirty="0" smtClean="0"/>
              <a:t>:</a:t>
            </a:r>
          </a:p>
          <a:p>
            <a:pPr marL="360363" indent="-360363">
              <a:spcBef>
                <a:spcPct val="50000"/>
              </a:spcBef>
              <a:buFontTx/>
              <a:buNone/>
            </a:pPr>
            <a:endParaRPr lang="ru-RU" sz="2400" dirty="0" smtClean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типы </a:t>
            </a:r>
            <a:r>
              <a:rPr lang="ru-RU" sz="2800" dirty="0"/>
              <a:t>задач профессиональной деятельности определяются с учетом формулировок видов профессиональной деятельности, </a:t>
            </a:r>
            <a:r>
              <a:rPr lang="ru-RU" sz="2800" dirty="0">
                <a:solidFill>
                  <a:srgbClr val="C00000"/>
                </a:solidFill>
              </a:rPr>
              <a:t>выделенных в действующих ФГОС </a:t>
            </a:r>
            <a:r>
              <a:rPr lang="ru-RU" sz="2800" dirty="0" smtClean="0">
                <a:solidFill>
                  <a:srgbClr val="C00000"/>
                </a:solidFill>
              </a:rPr>
              <a:t>ВО</a:t>
            </a:r>
            <a:r>
              <a:rPr lang="ru-RU" sz="2800" dirty="0"/>
              <a:t>;</a:t>
            </a:r>
            <a:r>
              <a:rPr lang="en-US" sz="2800" dirty="0" smtClean="0"/>
              <a:t> 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перечень задач профессиональной деятельности, структурированный по типам задач, </a:t>
            </a:r>
            <a:r>
              <a:rPr lang="ru-RU" sz="2800" dirty="0" smtClean="0">
                <a:solidFill>
                  <a:srgbClr val="C00000"/>
                </a:solidFill>
              </a:rPr>
              <a:t>приведен в ПООП и может уточняться организациями</a:t>
            </a:r>
            <a:r>
              <a:rPr lang="ru-RU" sz="2800" dirty="0" smtClean="0"/>
              <a:t>, осуществляющими образовательную </a:t>
            </a:r>
            <a:r>
              <a:rPr lang="ru-RU" sz="2800" dirty="0"/>
              <a:t>деятельность, в ОПОП</a:t>
            </a:r>
            <a:r>
              <a:rPr lang="ru-RU" sz="2800" dirty="0" smtClean="0"/>
              <a:t>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на </a:t>
            </a:r>
            <a:r>
              <a:rPr lang="ru-RU" sz="2800" dirty="0">
                <a:solidFill>
                  <a:schemeClr val="bg1"/>
                </a:solidFill>
              </a:rPr>
              <a:t>основе выделенных задач и объектов ПД (или областей знания) </a:t>
            </a:r>
            <a:r>
              <a:rPr lang="ru-RU" sz="2800" dirty="0" smtClean="0">
                <a:solidFill>
                  <a:schemeClr val="bg1"/>
                </a:solidFill>
              </a:rPr>
              <a:t>формулируются </a:t>
            </a:r>
            <a:r>
              <a:rPr lang="ru-RU" sz="2800" dirty="0">
                <a:solidFill>
                  <a:schemeClr val="bg1"/>
                </a:solidFill>
              </a:rPr>
              <a:t>профессиональные </a:t>
            </a:r>
            <a:r>
              <a:rPr lang="ru-RU" sz="2800" dirty="0" smtClean="0">
                <a:solidFill>
                  <a:schemeClr val="bg1"/>
                </a:solidFill>
              </a:rPr>
              <a:t>компетенции, которые включается </a:t>
            </a:r>
            <a:r>
              <a:rPr lang="ru-RU" sz="2800" dirty="0">
                <a:solidFill>
                  <a:schemeClr val="bg1"/>
                </a:solidFill>
              </a:rPr>
              <a:t>в соответствующий раздел </a:t>
            </a:r>
            <a:r>
              <a:rPr lang="ru-RU" sz="2800" dirty="0" smtClean="0">
                <a:solidFill>
                  <a:schemeClr val="bg1"/>
                </a:solidFill>
              </a:rPr>
              <a:t>ОПОП;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для </a:t>
            </a:r>
            <a:r>
              <a:rPr lang="ru-RU" sz="2800" dirty="0">
                <a:solidFill>
                  <a:schemeClr val="bg1"/>
                </a:solidFill>
              </a:rPr>
              <a:t>каждой профессиональной компетенции с учетом основной цели вида ПД и требований к трудовым функциям из ПС (при наличии</a:t>
            </a:r>
            <a:r>
              <a:rPr lang="ru-RU" sz="2800" dirty="0" smtClean="0">
                <a:solidFill>
                  <a:schemeClr val="bg1"/>
                </a:solidFill>
              </a:rPr>
              <a:t>), организация </a:t>
            </a:r>
            <a:r>
              <a:rPr lang="ru-RU" sz="2800" dirty="0">
                <a:solidFill>
                  <a:schemeClr val="bg1"/>
                </a:solidFill>
              </a:rPr>
              <a:t>определяет индикаторы достижения </a:t>
            </a:r>
            <a:r>
              <a:rPr lang="ru-RU" sz="2800" dirty="0" smtClean="0">
                <a:solidFill>
                  <a:schemeClr val="bg1"/>
                </a:solidFill>
              </a:rPr>
              <a:t>компетенции.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endParaRPr lang="ru-RU" sz="2400" dirty="0" smtClean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D282-0D88-4C92-8A5B-0E26E1CC5943}" type="slidenum">
              <a:rPr lang="ru-RU" smtClean="0"/>
              <a:pPr eaLnBrk="1" hangingPunct="1"/>
              <a:t>15</a:t>
            </a:fld>
            <a:endParaRPr lang="ru-RU" dirty="0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108520" y="188913"/>
            <a:ext cx="9433048" cy="863600"/>
          </a:xfrm>
        </p:spPr>
        <p:txBody>
          <a:bodyPr>
            <a:noAutofit/>
          </a:bodyPr>
          <a:lstStyle/>
          <a:p>
            <a:pPr algn="ctr">
              <a:spcBef>
                <a:spcPct val="35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РЕКОМЕНДАЦИИ ПО ОБЕСПЕЧЕНИЮ РЕАЛИЗАЦИИ ПРОГРАММЫ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4497572" cy="39604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ФГОС ВО 3++ 2403.01</a:t>
            </a:r>
            <a:r>
              <a:rPr lang="ru-RU" sz="40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Приложение ПС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45196-C51E-4D77-9B7C-3E595AD4EC0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56" y="210019"/>
            <a:ext cx="4545477" cy="64087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9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7809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Определение задач профессиональной деятельности выпускников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45196-C51E-4D77-9B7C-3E595AD4EC0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69124"/>
              </p:ext>
            </p:extLst>
          </p:nvPr>
        </p:nvGraphicFramePr>
        <p:xfrm>
          <a:off x="395536" y="2636912"/>
          <a:ext cx="8568952" cy="348079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16224"/>
                <a:gridCol w="1421640"/>
                <a:gridCol w="2754824"/>
                <a:gridCol w="2376264"/>
              </a:tblGrid>
              <a:tr h="47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Область ПД </a:t>
                      </a:r>
                      <a:b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(по Реестру Минтруда)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Типы задач ПД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Задачи ПД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Объекты ПД (или области знания)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4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25 Ракетно-космическая промышленность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производственно-технологическая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выбирает технологический процесс и подготавливает  технологическую оснастку, рабочую документацию и технологические карты для изготовления типовых композитных конструкций и изделий ракетно-космической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техники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 современные и  перспективные композитные конструкции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 баллистические ракеты и их комплексы;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 ракеты-носители,   транспортные космические системы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 пилотируемые и беспилотные космические аппараты, микро- и нано-спутники, орбитальные станции и спускаемые аппараты;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 технологическая оснастка и производственные технологические процессы для изготовления объектов ракетной и ракетно-космической техники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85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принимает участие в разработке нормативно-технической документации, систем стандартизации и сертификации, методов и средств технологических испытаний и контроля качества изделий ракетно-космической техники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28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участвует в подготовке и проведении технологических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испытаний…..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584284"/>
              </p:ext>
            </p:extLst>
          </p:nvPr>
        </p:nvGraphicFramePr>
        <p:xfrm>
          <a:off x="395536" y="1124744"/>
          <a:ext cx="8589637" cy="134327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27091"/>
                <a:gridCol w="1227091"/>
                <a:gridCol w="1227091"/>
                <a:gridCol w="1227091"/>
                <a:gridCol w="1227091"/>
                <a:gridCol w="1227091"/>
                <a:gridCol w="1227091"/>
              </a:tblGrid>
              <a:tr h="7729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ПД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и наименование ПС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Основная цель вида ПД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Обобщенная трудовая функция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Трудовая функция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деятельности или область знания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ПД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61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задач ПД _____________________________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spc="-35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pc="-35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35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35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35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35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7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713341" cy="5256584"/>
          </a:xfrm>
        </p:spPr>
        <p:txBody>
          <a:bodyPr>
            <a:normAutofit fontScale="70000" lnSpcReduction="20000"/>
          </a:bodyPr>
          <a:lstStyle/>
          <a:p>
            <a:pPr marL="360363" indent="-360363">
              <a:spcBef>
                <a:spcPct val="50000"/>
              </a:spcBef>
              <a:buFontTx/>
              <a:buNone/>
            </a:pPr>
            <a:r>
              <a:rPr lang="ru-RU" sz="2400" u="sng" dirty="0" smtClean="0"/>
              <a:t>Дополнительно в ПООП определяются</a:t>
            </a:r>
            <a:r>
              <a:rPr lang="ru-RU" sz="2400" dirty="0" smtClean="0"/>
              <a:t>:</a:t>
            </a:r>
          </a:p>
          <a:p>
            <a:pPr marL="360363" indent="-360363">
              <a:spcBef>
                <a:spcPct val="50000"/>
              </a:spcBef>
              <a:buFontTx/>
              <a:buNone/>
            </a:pPr>
            <a:endParaRPr lang="ru-RU" sz="2400" dirty="0" smtClean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типы </a:t>
            </a:r>
            <a:r>
              <a:rPr lang="ru-RU" sz="2800" dirty="0"/>
              <a:t>задач профессиональной деятельности определяются с учетом формулировок видов профессиональной деятельности, </a:t>
            </a:r>
            <a:r>
              <a:rPr lang="ru-RU" sz="2800" dirty="0">
                <a:solidFill>
                  <a:srgbClr val="C00000"/>
                </a:solidFill>
              </a:rPr>
              <a:t>выделенных в действующих ФГОС </a:t>
            </a:r>
            <a:r>
              <a:rPr lang="ru-RU" sz="2800" dirty="0" smtClean="0">
                <a:solidFill>
                  <a:srgbClr val="C00000"/>
                </a:solidFill>
              </a:rPr>
              <a:t>ВО</a:t>
            </a:r>
            <a:r>
              <a:rPr lang="ru-RU" sz="2800" dirty="0"/>
              <a:t>;</a:t>
            </a:r>
            <a:r>
              <a:rPr lang="en-US" sz="2800" dirty="0" smtClean="0"/>
              <a:t> 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перечень </a:t>
            </a:r>
            <a:r>
              <a:rPr lang="ru-RU" sz="2800" dirty="0"/>
              <a:t>задач профессиональной деятельности, структурированный по типам задач, </a:t>
            </a:r>
            <a:r>
              <a:rPr lang="ru-RU" sz="2800" dirty="0">
                <a:solidFill>
                  <a:srgbClr val="C00000"/>
                </a:solidFill>
              </a:rPr>
              <a:t>приведен в </a:t>
            </a:r>
            <a:r>
              <a:rPr lang="ru-RU" sz="2800" dirty="0" smtClean="0">
                <a:solidFill>
                  <a:srgbClr val="C00000"/>
                </a:solidFill>
              </a:rPr>
              <a:t>ПООП </a:t>
            </a:r>
            <a:r>
              <a:rPr lang="ru-RU" sz="2800" dirty="0">
                <a:solidFill>
                  <a:srgbClr val="C00000"/>
                </a:solidFill>
              </a:rPr>
              <a:t>и может уточняться организациями</a:t>
            </a:r>
            <a:r>
              <a:rPr lang="ru-RU" sz="2800" dirty="0"/>
              <a:t>, осуществляющими образовательную деятельность, в ОПОП</a:t>
            </a:r>
            <a:r>
              <a:rPr lang="ru-RU" sz="2800" dirty="0" smtClean="0"/>
              <a:t>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на </a:t>
            </a:r>
            <a:r>
              <a:rPr lang="ru-RU" sz="2800" dirty="0"/>
              <a:t>основе выделенных задач и объектов ПД (или областей знания) </a:t>
            </a:r>
            <a:r>
              <a:rPr lang="ru-RU" sz="2800" dirty="0" smtClean="0"/>
              <a:t>формулируются </a:t>
            </a:r>
            <a:r>
              <a:rPr lang="ru-RU" sz="2800" dirty="0"/>
              <a:t>профессиональные </a:t>
            </a:r>
            <a:r>
              <a:rPr lang="ru-RU" sz="2800" dirty="0" smtClean="0"/>
              <a:t>компетенции, которые </a:t>
            </a:r>
            <a:r>
              <a:rPr lang="ru-RU" sz="2800" dirty="0" smtClean="0">
                <a:solidFill>
                  <a:srgbClr val="C00000"/>
                </a:solidFill>
              </a:rPr>
              <a:t>включается </a:t>
            </a:r>
            <a:r>
              <a:rPr lang="ru-RU" sz="2800" dirty="0">
                <a:solidFill>
                  <a:srgbClr val="C00000"/>
                </a:solidFill>
              </a:rPr>
              <a:t>в соответствующий раздел </a:t>
            </a:r>
            <a:r>
              <a:rPr lang="ru-RU" sz="2800" dirty="0" smtClean="0">
                <a:solidFill>
                  <a:srgbClr val="C00000"/>
                </a:solidFill>
              </a:rPr>
              <a:t>ОПОП</a:t>
            </a:r>
            <a:r>
              <a:rPr lang="ru-RU" sz="2800" dirty="0" smtClean="0"/>
              <a:t>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для </a:t>
            </a:r>
            <a:r>
              <a:rPr lang="ru-RU" sz="2800" dirty="0">
                <a:solidFill>
                  <a:schemeClr val="bg1"/>
                </a:solidFill>
              </a:rPr>
              <a:t>каждой профессиональной компетенции с учетом основной цели вида ПД и требований к трудовым функциям из ПС (при наличии</a:t>
            </a:r>
            <a:r>
              <a:rPr lang="ru-RU" sz="2800" dirty="0" smtClean="0">
                <a:solidFill>
                  <a:schemeClr val="bg1"/>
                </a:solidFill>
              </a:rPr>
              <a:t>), организация </a:t>
            </a:r>
            <a:r>
              <a:rPr lang="ru-RU" sz="2800" dirty="0">
                <a:solidFill>
                  <a:schemeClr val="bg1"/>
                </a:solidFill>
              </a:rPr>
              <a:t>определяет индикаторы достижения </a:t>
            </a:r>
            <a:r>
              <a:rPr lang="ru-RU" sz="2800" dirty="0" smtClean="0">
                <a:solidFill>
                  <a:schemeClr val="bg1"/>
                </a:solidFill>
              </a:rPr>
              <a:t>компетенции.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endParaRPr lang="ru-RU" sz="2400" dirty="0" smtClean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D282-0D88-4C92-8A5B-0E26E1CC5943}" type="slidenum">
              <a:rPr lang="ru-RU" smtClean="0"/>
              <a:pPr eaLnBrk="1" hangingPunct="1"/>
              <a:t>18</a:t>
            </a:fld>
            <a:endParaRPr lang="ru-RU" dirty="0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108520" y="188913"/>
            <a:ext cx="9433048" cy="863600"/>
          </a:xfrm>
        </p:spPr>
        <p:txBody>
          <a:bodyPr>
            <a:noAutofit/>
          </a:bodyPr>
          <a:lstStyle/>
          <a:p>
            <a:pPr algn="ctr">
              <a:spcBef>
                <a:spcPct val="35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РЕКОМЕНДАЦИИ ПО ОБЕСПЕЧЕНИЮ РЕАЛИЗАЦИИ ПРОГРАММЫ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0633"/>
            <a:ext cx="8280920" cy="5760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60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Times New Roman"/>
              </a:rPr>
            </a:br>
            <a:r>
              <a:rPr lang="ru-RU" sz="4400" dirty="0" smtClean="0">
                <a:effectLst/>
                <a:latin typeface="Times New Roman"/>
                <a:ea typeface="Times New Roman"/>
              </a:rPr>
              <a:t>Профессиональные </a:t>
            </a:r>
            <a:r>
              <a:rPr lang="ru-RU" sz="4400" dirty="0">
                <a:effectLst/>
                <a:latin typeface="Times New Roman"/>
                <a:ea typeface="Times New Roman"/>
              </a:rPr>
              <a:t>компетенции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85059400"/>
              </p:ext>
            </p:extLst>
          </p:nvPr>
        </p:nvGraphicFramePr>
        <p:xfrm>
          <a:off x="1043608" y="764704"/>
          <a:ext cx="7992886" cy="5934388"/>
        </p:xfrm>
        <a:graphic>
          <a:graphicData uri="http://schemas.openxmlformats.org/drawingml/2006/table">
            <a:tbl>
              <a:tblPr firstRow="1" firstCol="1" bandRow="1"/>
              <a:tblGrid>
                <a:gridCol w="2664828"/>
                <a:gridCol w="2664828"/>
                <a:gridCol w="2663230"/>
              </a:tblGrid>
              <a:tr h="221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и наименование ПК 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Объект или область знания </a:t>
                      </a:r>
                      <a:br>
                        <a:rPr lang="ru-RU" sz="1200" b="1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(при необходимости)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 ПД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b="1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ип задач </a:t>
                      </a:r>
                      <a:r>
                        <a:rPr lang="ru-RU" sz="1200" b="1" spc="-3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ПД    </a:t>
                      </a: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проектно-конструкторская</a:t>
                      </a:r>
                      <a:endParaRPr lang="ru-RU" sz="10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ПК-5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Способен осуществлять техническое сопровождение разработки проектной и рабочей конструкторской документации на ракетно-космическую технику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noProof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баллистические ракеты и их комплексы;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ракеты-носители,   транспортные космические системы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пилотируемые и беспилотные космические аппараты, микро- и нано-спутники, орбитальные станции и спускаемые аппараты;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технологическая оснастка  для изготовления объектов ракетной и ракетно-космической техники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34226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noProof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34226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участвует в разработке технических заданий на проектирование и конструирование изделий,  входящих в ракетно-космический комплекс, а также технологической оснастки, необходимой для их изготовления;</a:t>
                      </a:r>
                    </a:p>
                    <a:p>
                      <a:pPr marL="0" marR="0" lvl="0" indent="34226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-участвует в определении параметров и объёмно-массовых характеристик систем, механизмов и агрегатов, входящих в состав  ракетно-космического комплекса и космический аппарат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45196-C51E-4D77-9B7C-3E595AD4EC0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3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9"/>
          <p:cNvSpPr>
            <a:spLocks noChangeArrowheads="1"/>
          </p:cNvSpPr>
          <p:nvPr/>
        </p:nvSpPr>
        <p:spPr bwMode="auto">
          <a:xfrm>
            <a:off x="2124075" y="404813"/>
            <a:ext cx="51785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Актуализация ФГОС</a:t>
            </a:r>
          </a:p>
        </p:txBody>
      </p:sp>
      <p:grpSp>
        <p:nvGrpSpPr>
          <p:cNvPr id="3075" name="Группа 3"/>
          <p:cNvGrpSpPr>
            <a:grpSpLocks/>
          </p:cNvGrpSpPr>
          <p:nvPr/>
        </p:nvGrpSpPr>
        <p:grpSpPr bwMode="auto">
          <a:xfrm>
            <a:off x="796112" y="1510522"/>
            <a:ext cx="8017396" cy="3969069"/>
            <a:chOff x="323850" y="1451055"/>
            <a:chExt cx="8593138" cy="4019470"/>
          </a:xfrm>
        </p:grpSpPr>
        <p:sp>
          <p:nvSpPr>
            <p:cNvPr id="3076" name="Прямоугольник 7"/>
            <p:cNvSpPr>
              <a:spLocks noChangeArrowheads="1"/>
            </p:cNvSpPr>
            <p:nvPr/>
          </p:nvSpPr>
          <p:spPr bwMode="auto">
            <a:xfrm>
              <a:off x="323850" y="1989138"/>
              <a:ext cx="1563688" cy="3359150"/>
            </a:xfrm>
            <a:prstGeom prst="rect">
              <a:avLst/>
            </a:prstGeom>
            <a:solidFill>
              <a:srgbClr val="D9D9D9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r>
                <a:rPr lang="ru-RU" dirty="0">
                  <a:latin typeface="Calibri" pitchFamily="34" charset="0"/>
                </a:rPr>
                <a:t>ФГОС ВО</a:t>
              </a:r>
            </a:p>
          </p:txBody>
        </p:sp>
        <p:sp>
          <p:nvSpPr>
            <p:cNvPr id="3077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6948488" y="4365625"/>
              <a:ext cx="1943100" cy="11049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Бакалавриат</a:t>
              </a:r>
            </a:p>
          </p:txBody>
        </p:sp>
        <p:sp>
          <p:nvSpPr>
            <p:cNvPr id="3078" name="Скругленный прямоугольник 21"/>
            <p:cNvSpPr>
              <a:spLocks noChangeArrowheads="1"/>
            </p:cNvSpPr>
            <p:nvPr/>
          </p:nvSpPr>
          <p:spPr bwMode="auto">
            <a:xfrm>
              <a:off x="6948488" y="3213100"/>
              <a:ext cx="1911350" cy="11049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Магистратура, специалитет</a:t>
              </a:r>
            </a:p>
          </p:txBody>
        </p:sp>
        <p:sp>
          <p:nvSpPr>
            <p:cNvPr id="3079" name="Скругленный прямоугольник 22"/>
            <p:cNvSpPr>
              <a:spLocks noChangeArrowheads="1"/>
            </p:cNvSpPr>
            <p:nvPr/>
          </p:nvSpPr>
          <p:spPr bwMode="auto">
            <a:xfrm>
              <a:off x="6975475" y="2054225"/>
              <a:ext cx="1941513" cy="11049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r>
                <a:rPr lang="ru-RU" dirty="0">
                  <a:solidFill>
                    <a:srgbClr val="FFFFFF"/>
                  </a:solidFill>
                  <a:latin typeface="Times New Roman" pitchFamily="18" charset="0"/>
                </a:rPr>
                <a:t>Аспирантура,</a:t>
              </a:r>
            </a:p>
            <a:p>
              <a:pPr algn="ctr" defTabSz="411163"/>
              <a:r>
                <a:rPr lang="ru-RU" dirty="0">
                  <a:solidFill>
                    <a:srgbClr val="FFFFFF"/>
                  </a:solidFill>
                  <a:latin typeface="Times New Roman" pitchFamily="18" charset="0"/>
                </a:rPr>
                <a:t>Ассистентура,</a:t>
              </a:r>
              <a:br>
                <a:rPr lang="ru-RU" dirty="0">
                  <a:solidFill>
                    <a:srgbClr val="FFFFFF"/>
                  </a:solidFill>
                  <a:latin typeface="Times New Roman" pitchFamily="18" charset="0"/>
                </a:rPr>
              </a:br>
              <a:r>
                <a:rPr lang="ru-RU" dirty="0">
                  <a:solidFill>
                    <a:srgbClr val="FFFFFF"/>
                  </a:solidFill>
                  <a:latin typeface="Times New Roman" pitchFamily="18" charset="0"/>
                </a:rPr>
                <a:t>ординатура</a:t>
              </a:r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2" name="Двойная стрелка влево/вправо 1"/>
            <p:cNvSpPr>
              <a:spLocks noChangeArrowheads="1"/>
            </p:cNvSpPr>
            <p:nvPr/>
          </p:nvSpPr>
          <p:spPr bwMode="auto">
            <a:xfrm>
              <a:off x="2094080" y="3368675"/>
              <a:ext cx="1133475" cy="454025"/>
            </a:xfrm>
            <a:prstGeom prst="leftRightArrow">
              <a:avLst>
                <a:gd name="adj1" fmla="val 50000"/>
                <a:gd name="adj2" fmla="val 49930"/>
              </a:avLst>
            </a:pr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41139" tIns="20569" rIns="41139" bIns="20569" anchor="ctr"/>
            <a:lstStyle/>
            <a:p>
              <a:pPr algn="ctr" defTabSz="411163">
                <a:defRPr/>
              </a:pP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81" name="Прямоугольник 10"/>
            <p:cNvSpPr>
              <a:spLocks noChangeArrowheads="1"/>
            </p:cNvSpPr>
            <p:nvPr/>
          </p:nvSpPr>
          <p:spPr bwMode="auto">
            <a:xfrm>
              <a:off x="5795963" y="2060575"/>
              <a:ext cx="673100" cy="3359150"/>
            </a:xfrm>
            <a:prstGeom prst="rect">
              <a:avLst/>
            </a:prstGeom>
            <a:solidFill>
              <a:srgbClr val="D9D9D9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endParaRPr lang="ru-RU" dirty="0">
                <a:latin typeface="Calibri" pitchFamily="34" charset="0"/>
              </a:endParaRPr>
            </a:p>
          </p:txBody>
        </p:sp>
        <p:sp>
          <p:nvSpPr>
            <p:cNvPr id="3082" name="TextBox 2"/>
            <p:cNvSpPr txBox="1">
              <a:spLocks noChangeArrowheads="1"/>
            </p:cNvSpPr>
            <p:nvPr/>
          </p:nvSpPr>
          <p:spPr bwMode="auto">
            <a:xfrm>
              <a:off x="5277060" y="1451055"/>
              <a:ext cx="1958556" cy="54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1139" tIns="20569" rIns="41139" bIns="20569">
              <a:spAutoFit/>
            </a:bodyPr>
            <a:lstStyle>
              <a:lvl1pPr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dirty="0"/>
                <a:t>Уровни квалификации</a:t>
              </a:r>
            </a:p>
          </p:txBody>
        </p:sp>
        <p:sp>
          <p:nvSpPr>
            <p:cNvPr id="3083" name="TextBox 13"/>
            <p:cNvSpPr txBox="1">
              <a:spLocks noChangeArrowheads="1"/>
            </p:cNvSpPr>
            <p:nvPr/>
          </p:nvSpPr>
          <p:spPr bwMode="auto">
            <a:xfrm>
              <a:off x="6046788" y="4727575"/>
              <a:ext cx="211137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1139" tIns="20569" rIns="41139" bIns="20569">
              <a:spAutoFit/>
            </a:bodyPr>
            <a:lstStyle>
              <a:lvl1pPr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dirty="0"/>
                <a:t>6</a:t>
              </a:r>
            </a:p>
          </p:txBody>
        </p:sp>
        <p:sp>
          <p:nvSpPr>
            <p:cNvPr id="3084" name="TextBox 14"/>
            <p:cNvSpPr txBox="1">
              <a:spLocks noChangeArrowheads="1"/>
            </p:cNvSpPr>
            <p:nvPr/>
          </p:nvSpPr>
          <p:spPr bwMode="auto">
            <a:xfrm>
              <a:off x="6046788" y="3622675"/>
              <a:ext cx="209550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1139" tIns="20569" rIns="41139" bIns="20569">
              <a:spAutoFit/>
            </a:bodyPr>
            <a:lstStyle>
              <a:lvl1pPr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dirty="0"/>
                <a:t>7</a:t>
              </a:r>
            </a:p>
          </p:txBody>
        </p:sp>
        <p:sp>
          <p:nvSpPr>
            <p:cNvPr id="3085" name="TextBox 15"/>
            <p:cNvSpPr txBox="1">
              <a:spLocks noChangeArrowheads="1"/>
            </p:cNvSpPr>
            <p:nvPr/>
          </p:nvSpPr>
          <p:spPr bwMode="auto">
            <a:xfrm>
              <a:off x="6046788" y="2517775"/>
              <a:ext cx="211137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1139" tIns="20569" rIns="41139" bIns="20569">
              <a:spAutoFit/>
            </a:bodyPr>
            <a:lstStyle>
              <a:lvl1pPr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111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11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dirty="0"/>
                <a:t>8</a:t>
              </a:r>
            </a:p>
          </p:txBody>
        </p:sp>
        <p:sp>
          <p:nvSpPr>
            <p:cNvPr id="3086" name="Скругленный прямоугольник 16"/>
            <p:cNvSpPr>
              <a:spLocks noChangeArrowheads="1"/>
            </p:cNvSpPr>
            <p:nvPr/>
          </p:nvSpPr>
          <p:spPr bwMode="auto">
            <a:xfrm>
              <a:off x="1962318" y="3938589"/>
              <a:ext cx="1397000" cy="43497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1076" tIns="20537" rIns="41076" bIns="20537" anchor="ctr"/>
            <a:lstStyle/>
            <a:p>
              <a:pPr algn="ctr" defTabSz="455613"/>
              <a:r>
                <a:rPr lang="ru-RU" sz="1400" b="1" dirty="0">
                  <a:solidFill>
                    <a:schemeClr val="bg1"/>
                  </a:solidFill>
                </a:rPr>
                <a:t>ФГОС 3++</a:t>
              </a:r>
              <a:endParaRPr lang="ru-RU" altLang="ru-RU" sz="1400" b="1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087" name="Прямоугольник 15"/>
            <p:cNvSpPr>
              <a:spLocks noChangeArrowheads="1"/>
            </p:cNvSpPr>
            <p:nvPr/>
          </p:nvSpPr>
          <p:spPr bwMode="auto">
            <a:xfrm>
              <a:off x="3452813" y="1989138"/>
              <a:ext cx="1563688" cy="3359150"/>
            </a:xfrm>
            <a:prstGeom prst="rect">
              <a:avLst/>
            </a:prstGeom>
            <a:solidFill>
              <a:srgbClr val="D9D9D9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87268" tIns="43634" rIns="87268" bIns="43634" anchor="ctr"/>
            <a:lstStyle/>
            <a:p>
              <a:pPr algn="ctr" defTabSz="411163"/>
              <a:r>
                <a:rPr lang="ru-RU" dirty="0">
                  <a:latin typeface="Calibri" pitchFamily="34" charset="0"/>
                </a:rPr>
                <a:t> Профессио-нальные стандарты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713341" cy="5256584"/>
          </a:xfrm>
        </p:spPr>
        <p:txBody>
          <a:bodyPr>
            <a:normAutofit fontScale="70000" lnSpcReduction="20000"/>
          </a:bodyPr>
          <a:lstStyle/>
          <a:p>
            <a:pPr marL="360363" indent="-360363">
              <a:spcBef>
                <a:spcPct val="50000"/>
              </a:spcBef>
              <a:buFontTx/>
              <a:buNone/>
            </a:pPr>
            <a:r>
              <a:rPr lang="ru-RU" sz="2400" u="sng" dirty="0" smtClean="0"/>
              <a:t>Дополнительно в ПООП определяются</a:t>
            </a:r>
            <a:r>
              <a:rPr lang="ru-RU" sz="2400" dirty="0" smtClean="0"/>
              <a:t>:</a:t>
            </a:r>
          </a:p>
          <a:p>
            <a:pPr marL="360363" indent="-360363">
              <a:spcBef>
                <a:spcPct val="50000"/>
              </a:spcBef>
              <a:buFontTx/>
              <a:buNone/>
            </a:pPr>
            <a:endParaRPr lang="ru-RU" sz="2400" dirty="0" smtClean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типы </a:t>
            </a:r>
            <a:r>
              <a:rPr lang="ru-RU" sz="2800" dirty="0"/>
              <a:t>задач профессиональной деятельности определяются с учетом формулировок видов профессиональной деятельности, </a:t>
            </a:r>
            <a:r>
              <a:rPr lang="ru-RU" sz="2800" dirty="0">
                <a:solidFill>
                  <a:srgbClr val="C00000"/>
                </a:solidFill>
              </a:rPr>
              <a:t>выделенных в действующих ФГОС </a:t>
            </a:r>
            <a:r>
              <a:rPr lang="ru-RU" sz="2800" dirty="0" smtClean="0">
                <a:solidFill>
                  <a:srgbClr val="C00000"/>
                </a:solidFill>
              </a:rPr>
              <a:t>ВО</a:t>
            </a:r>
            <a:r>
              <a:rPr lang="ru-RU" sz="2800" dirty="0"/>
              <a:t>;</a:t>
            </a:r>
            <a:r>
              <a:rPr lang="en-US" sz="2800" dirty="0" smtClean="0"/>
              <a:t> 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перечень </a:t>
            </a:r>
            <a:r>
              <a:rPr lang="ru-RU" sz="2800" dirty="0"/>
              <a:t>задач профессиональной деятельности, структурированный по типам задач, </a:t>
            </a:r>
            <a:r>
              <a:rPr lang="ru-RU" sz="2800" dirty="0">
                <a:solidFill>
                  <a:srgbClr val="C00000"/>
                </a:solidFill>
              </a:rPr>
              <a:t>приведен в </a:t>
            </a:r>
            <a:r>
              <a:rPr lang="ru-RU" sz="2800" dirty="0" smtClean="0">
                <a:solidFill>
                  <a:srgbClr val="C00000"/>
                </a:solidFill>
              </a:rPr>
              <a:t>ПООП </a:t>
            </a:r>
            <a:r>
              <a:rPr lang="ru-RU" sz="2800" dirty="0">
                <a:solidFill>
                  <a:srgbClr val="C00000"/>
                </a:solidFill>
              </a:rPr>
              <a:t>и может уточняться организациями</a:t>
            </a:r>
            <a:r>
              <a:rPr lang="ru-RU" sz="2800" dirty="0"/>
              <a:t>, осуществляющими образовательную деятельность, в ОПОП</a:t>
            </a:r>
            <a:r>
              <a:rPr lang="ru-RU" sz="2800" dirty="0" smtClean="0"/>
              <a:t>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на </a:t>
            </a:r>
            <a:r>
              <a:rPr lang="ru-RU" sz="2800" dirty="0"/>
              <a:t>основе выделенных задач и объектов ПД (или областей знания) </a:t>
            </a:r>
            <a:r>
              <a:rPr lang="ru-RU" sz="2800" dirty="0" smtClean="0"/>
              <a:t>формулируются </a:t>
            </a:r>
            <a:r>
              <a:rPr lang="ru-RU" sz="2800" dirty="0"/>
              <a:t>профессиональные </a:t>
            </a:r>
            <a:r>
              <a:rPr lang="ru-RU" sz="2800" dirty="0" smtClean="0"/>
              <a:t>компетенции, которые </a:t>
            </a:r>
            <a:r>
              <a:rPr lang="ru-RU" sz="2800" dirty="0" smtClean="0">
                <a:solidFill>
                  <a:srgbClr val="C00000"/>
                </a:solidFill>
              </a:rPr>
              <a:t>включается </a:t>
            </a:r>
            <a:r>
              <a:rPr lang="ru-RU" sz="2800" dirty="0">
                <a:solidFill>
                  <a:srgbClr val="C00000"/>
                </a:solidFill>
              </a:rPr>
              <a:t>в соответствующий раздел </a:t>
            </a:r>
            <a:r>
              <a:rPr lang="ru-RU" sz="2800" dirty="0" smtClean="0">
                <a:solidFill>
                  <a:srgbClr val="C00000"/>
                </a:solidFill>
              </a:rPr>
              <a:t>ОПОП</a:t>
            </a:r>
            <a:r>
              <a:rPr lang="ru-RU" sz="2800" dirty="0" smtClean="0"/>
              <a:t>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для </a:t>
            </a:r>
            <a:r>
              <a:rPr lang="ru-RU" sz="2800" dirty="0"/>
              <a:t>каждой профессиональной компетенции с учетом основной цели вида ПД и требований к трудовым функциям из ПС (при наличии</a:t>
            </a:r>
            <a:r>
              <a:rPr lang="ru-RU" sz="2800" dirty="0" smtClean="0"/>
              <a:t>), </a:t>
            </a:r>
            <a:r>
              <a:rPr lang="ru-RU" sz="2800" dirty="0" smtClean="0">
                <a:solidFill>
                  <a:srgbClr val="FF0000"/>
                </a:solidFill>
              </a:rPr>
              <a:t>организация </a:t>
            </a:r>
            <a:r>
              <a:rPr lang="ru-RU" sz="2800" dirty="0">
                <a:solidFill>
                  <a:srgbClr val="FF0000"/>
                </a:solidFill>
              </a:rPr>
              <a:t>определяет индикаторы достижения </a:t>
            </a:r>
            <a:r>
              <a:rPr lang="ru-RU" sz="2800" dirty="0" smtClean="0">
                <a:solidFill>
                  <a:srgbClr val="FF0000"/>
                </a:solidFill>
              </a:rPr>
              <a:t>компетенции</a:t>
            </a:r>
            <a:r>
              <a:rPr lang="ru-RU" sz="2800" dirty="0" smtClean="0"/>
              <a:t>.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endParaRPr lang="ru-RU" sz="2400" dirty="0" smtClean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D282-0D88-4C92-8A5B-0E26E1CC5943}" type="slidenum">
              <a:rPr lang="ru-RU" smtClean="0"/>
              <a:pPr eaLnBrk="1" hangingPunct="1"/>
              <a:t>20</a:t>
            </a:fld>
            <a:endParaRPr lang="ru-RU" dirty="0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108520" y="188913"/>
            <a:ext cx="9433048" cy="863600"/>
          </a:xfrm>
        </p:spPr>
        <p:txBody>
          <a:bodyPr>
            <a:noAutofit/>
          </a:bodyPr>
          <a:lstStyle/>
          <a:p>
            <a:pPr algn="ctr">
              <a:spcBef>
                <a:spcPct val="35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РЕКОМЕНДАЦИИ ПО ОБЕСПЕЧЕНИЮ РЕАЛИЗАЦИИ ПРОГРАММЫ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4" y="1268760"/>
            <a:ext cx="3316769" cy="432048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Индикаторы достижения компетенций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45196-C51E-4D77-9B7C-3E595AD4EC0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10567682"/>
              </p:ext>
            </p:extLst>
          </p:nvPr>
        </p:nvGraphicFramePr>
        <p:xfrm>
          <a:off x="3491880" y="116632"/>
          <a:ext cx="5419861" cy="6418096"/>
        </p:xfrm>
        <a:graphic>
          <a:graphicData uri="http://schemas.openxmlformats.org/drawingml/2006/table">
            <a:tbl>
              <a:tblPr firstRow="1" firstCol="1" bandRow="1"/>
              <a:tblGrid>
                <a:gridCol w="1355217"/>
                <a:gridCol w="804378"/>
                <a:gridCol w="572973"/>
                <a:gridCol w="2687293"/>
              </a:tblGrid>
              <a:tr h="1079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и наименование профессиональной компетенции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9" marR="42059" marT="5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ПС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(при наличии ПС)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или ссылка на иные основания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9" marR="42059" marT="5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трудовой функции (при наличии ПС)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9" marR="42059" marT="5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Индикаторы достижения компетенции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9" marR="42059" marT="5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ПК-5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Способен осуществлять техническое сопровождение разработки проектной и рабочей конструкторской документации на ракетно-космическую технику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9" marR="42059" marT="5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25.045 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9" marR="42059" marT="5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A/01.6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A/02.6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9" marR="42059" marT="5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Знает виды конструкторских документов по ГОСТ 2.102-68, имеет представление об единой системе конструкторской документации (ЕСКД), видах и комплектности конструкторских документов по ГОСТ 2.102-2013, о стадиях разработки по ГОСТ 2.103-2013, о принятых обозначениях изделий и конструкторских документов по ГОСТ 2.201-80, о форматах по ГОСТ 2.301-68, об общих требованиях к текстовым документам по ГОСТ 2.106-96, нормативные документы, используемые в ракетно-космической отрасли.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Умеет технически обеспечивать подготовку проектно-расчетной документации, корректировать рабочую документации на разрабатываемую и существующую РКТ; разрабатывать проекты документов для составления технических предложений на разрабатываемую РКТ и ее составные части, системы и агрегаты.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Имеет практический опыт работ по техническому обеспечению подготовки проектно-расчетной документации, корректировки рабочей документации на разрабатываемую и существующую РКТ; разрабатки проектов документов для составления технических предложений на разрабатываемую РКТ и ее составные части, системы и агрегаты.</a:t>
                      </a:r>
                      <a:r>
                        <a:rPr lang="ru-RU" sz="1000" b="0" kern="12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59" marR="42059" marT="5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7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4497572" cy="39604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ФГОС ВО 3++ 2403.01</a:t>
            </a:r>
            <a:r>
              <a:rPr lang="ru-RU" sz="40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Приложение ПС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45196-C51E-4D77-9B7C-3E595AD4EC0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56" y="210019"/>
            <a:ext cx="4545477" cy="64087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84" y="980728"/>
            <a:ext cx="4532349" cy="571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0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07328"/>
            <a:ext cx="3538736" cy="49545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ПС 25.039</a:t>
            </a:r>
            <a:r>
              <a:rPr lang="ru-RU" sz="4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ПС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25.010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45196-C51E-4D77-9B7C-3E595AD4EC0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260648"/>
            <a:ext cx="4721249" cy="56886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260648"/>
            <a:ext cx="4793133" cy="6036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266115"/>
            <a:ext cx="4793133" cy="6036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292143"/>
            <a:ext cx="4793133" cy="6005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9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79296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Возможное сопряжение ПС и ПООП </a:t>
            </a:r>
          </a:p>
        </p:txBody>
      </p:sp>
      <p:graphicFrame>
        <p:nvGraphicFramePr>
          <p:cNvPr id="8" name="Group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085017"/>
              </p:ext>
            </p:extLst>
          </p:nvPr>
        </p:nvGraphicFramePr>
        <p:xfrm>
          <a:off x="323850" y="1628775"/>
          <a:ext cx="4038600" cy="3240088"/>
        </p:xfrm>
        <a:graphic>
          <a:graphicData uri="http://schemas.openxmlformats.org/drawingml/2006/table">
            <a:tbl>
              <a:tblPr/>
              <a:tblGrid>
                <a:gridCol w="1136650"/>
                <a:gridCol w="2901950"/>
              </a:tblGrid>
              <a:tr h="1003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ПООП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ОТФ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 деятельности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ТФ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Компетенция (ПК)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Индикаторы (знать, уметь, владеть)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0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00597556"/>
              </p:ext>
            </p:extLst>
          </p:nvPr>
        </p:nvGraphicFramePr>
        <p:xfrm>
          <a:off x="4859338" y="1628775"/>
          <a:ext cx="4038600" cy="2430463"/>
        </p:xfrm>
        <a:graphic>
          <a:graphicData uri="http://schemas.openxmlformats.org/drawingml/2006/table">
            <a:tbl>
              <a:tblPr/>
              <a:tblGrid>
                <a:gridCol w="1136650"/>
                <a:gridCol w="2901950"/>
              </a:tblGrid>
              <a:tr h="9654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ПООП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ОТФ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Компетенция (ПК)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ТФ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Индикаторы (знать, уметь, владеть)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2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3106688" cy="4954562"/>
          </a:xfrm>
        </p:spPr>
        <p:txBody>
          <a:bodyPr/>
          <a:lstStyle/>
          <a:p>
            <a:r>
              <a:rPr lang="ru-RU" sz="32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ФГОС ВО 3+</a:t>
            </a:r>
            <a:br>
              <a:rPr lang="ru-RU" sz="32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24.03.01</a:t>
            </a:r>
            <a:r>
              <a:rPr lang="ru-RU" sz="32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«Ракетные комплексы и космонавтика»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45196-C51E-4D77-9B7C-3E595AD4EC0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1"/>
            <a:ext cx="5397118" cy="6408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713341" cy="2880320"/>
          </a:xfrm>
        </p:spPr>
        <p:txBody>
          <a:bodyPr>
            <a:normAutofit fontScale="92500"/>
          </a:bodyPr>
          <a:lstStyle/>
          <a:p>
            <a:pPr marL="360363" indent="-360363">
              <a:spcBef>
                <a:spcPct val="50000"/>
              </a:spcBef>
              <a:buFontTx/>
              <a:buNone/>
            </a:pPr>
            <a:endParaRPr lang="ru-RU" sz="2400" dirty="0" smtClean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600" dirty="0" smtClean="0"/>
              <a:t>VII</a:t>
            </a:r>
            <a:r>
              <a:rPr lang="ru-RU" sz="2600" dirty="0"/>
              <a:t>. МЕТОДИЧЕСКОЕ ОБЕСПЕЧЕНИЕ РЕАЛИЗАЦИИ ПРОГРАММЫ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600" dirty="0">
                <a:solidFill>
                  <a:schemeClr val="bg1"/>
                </a:solidFill>
              </a:rPr>
              <a:t>VIII. РЕКОМЕНДАЦИИ ПО УЧЕБНО-МЕТОДИЧЕСКОМУ,  МАТЕРИАЛЬНО-ТЕХНИЧЕСКОМУ И ФИНАНСОВОМУ ОБЕСПЕЧЕНИЮ ПРОГРАММЫ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endParaRPr lang="ru-RU" sz="2800" dirty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endParaRPr lang="ru-RU" sz="2400" dirty="0" smtClean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D282-0D88-4C92-8A5B-0E26E1CC5943}" type="slidenum">
              <a:rPr lang="ru-RU" smtClean="0"/>
              <a:pPr eaLnBrk="1" hangingPunct="1"/>
              <a:t>26</a:t>
            </a:fld>
            <a:endParaRPr lang="ru-RU" dirty="0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108520" y="188913"/>
            <a:ext cx="9433048" cy="863600"/>
          </a:xfrm>
        </p:spPr>
        <p:txBody>
          <a:bodyPr>
            <a:noAutofit/>
          </a:bodyPr>
          <a:lstStyle/>
          <a:p>
            <a:pPr algn="ctr">
              <a:spcBef>
                <a:spcPct val="35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РЕКОМЕНДАЦИИ ПО ОБЕСПЕЧЕНИЮ РЕАЛИЗАЦИИ ПРОГРАММЫ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7542" y="-99392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/>
                <a:latin typeface="Times New Roman"/>
                <a:ea typeface="Times New Roman"/>
              </a:rPr>
              <a:t>Примерный учебный план, календарный учебный график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7538"/>
            <a:ext cx="7704856" cy="5022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6342"/>
            <a:ext cx="7983493" cy="5077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6" y="1412776"/>
            <a:ext cx="8425406" cy="5119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6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75235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effectLst/>
                <a:latin typeface="Times New Roman"/>
                <a:ea typeface="Times New Roman"/>
              </a:rPr>
              <a:t>Рабочие </a:t>
            </a:r>
            <a:r>
              <a:rPr lang="ru-RU" sz="4400" dirty="0">
                <a:effectLst/>
                <a:latin typeface="Times New Roman"/>
                <a:ea typeface="Times New Roman"/>
              </a:rPr>
              <a:t>программы учебных </a:t>
            </a:r>
            <a:r>
              <a:rPr lang="ru-RU" sz="4400" dirty="0" smtClean="0">
                <a:effectLst/>
                <a:latin typeface="Times New Roman"/>
                <a:ea typeface="Times New Roman"/>
              </a:rPr>
              <a:t>дисциплин, практик, ГИА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90" y="260648"/>
            <a:ext cx="4446236" cy="626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0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713341" cy="2880320"/>
          </a:xfrm>
        </p:spPr>
        <p:txBody>
          <a:bodyPr>
            <a:normAutofit fontScale="92500"/>
          </a:bodyPr>
          <a:lstStyle/>
          <a:p>
            <a:pPr marL="360363" indent="-360363">
              <a:spcBef>
                <a:spcPct val="50000"/>
              </a:spcBef>
              <a:buFontTx/>
              <a:buNone/>
            </a:pPr>
            <a:endParaRPr lang="ru-RU" sz="2400" dirty="0" smtClean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600" dirty="0" smtClean="0"/>
              <a:t>VII</a:t>
            </a:r>
            <a:r>
              <a:rPr lang="ru-RU" sz="2600" dirty="0"/>
              <a:t>. МЕТОДИЧЕСКОЕ ОБЕСПЕЧЕНИЕ РЕАЛИЗАЦИИ ПРОГРАММЫ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600" dirty="0"/>
              <a:t>VIII. РЕКОМЕНДАЦИИ ПО УЧЕБНО-МЕТОДИЧЕСКОМУ,  МАТЕРИАЛЬНО-ТЕХНИЧЕСКОМУ И ФИНАНСОВОМУ ОБЕСПЕЧЕНИЮ ПРОГРАММЫ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endParaRPr lang="ru-RU" sz="2800" dirty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endParaRPr lang="ru-RU" sz="2400" dirty="0" smtClean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D282-0D88-4C92-8A5B-0E26E1CC5943}" type="slidenum">
              <a:rPr lang="ru-RU" smtClean="0"/>
              <a:pPr eaLnBrk="1" hangingPunct="1"/>
              <a:t>29</a:t>
            </a:fld>
            <a:endParaRPr lang="ru-RU" dirty="0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108520" y="188913"/>
            <a:ext cx="9433048" cy="863600"/>
          </a:xfrm>
        </p:spPr>
        <p:txBody>
          <a:bodyPr>
            <a:noAutofit/>
          </a:bodyPr>
          <a:lstStyle/>
          <a:p>
            <a:pPr algn="ctr">
              <a:spcBef>
                <a:spcPct val="3500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РЕКОМЕНДАЦИИ ПО ОБЕСПЕЧЕНИЮ РЕАЛИЗАЦИИ ПРОГРАММЫ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B4EB7A-7C41-4B93-8639-D9CE66617B55}" type="slidenum">
              <a:rPr lang="ru-RU" smtClean="0"/>
              <a:pPr eaLnBrk="1" hangingPunct="1"/>
              <a:t>3</a:t>
            </a:fld>
            <a:endParaRPr lang="ru-RU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6328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Изменения в ФГОС ВО 3++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9083"/>
            <a:ext cx="8784976" cy="472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561144"/>
              </p:ext>
            </p:extLst>
          </p:nvPr>
        </p:nvGraphicFramePr>
        <p:xfrm>
          <a:off x="683568" y="2204864"/>
          <a:ext cx="8280920" cy="3672408"/>
        </p:xfrm>
        <a:graphic>
          <a:graphicData uri="http://schemas.openxmlformats.org/drawingml/2006/table">
            <a:tbl>
              <a:tblPr firstRow="1" firstCol="1" bandRow="1"/>
              <a:tblGrid>
                <a:gridCol w="8280920"/>
              </a:tblGrid>
              <a:tr h="3672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</a:rPr>
                        <a:t>Разъяснения разработчику ПООП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Times New Roman"/>
                        </a:rPr>
                        <a:t>В этом разделе размещаются примеры реализации программ бакалавриата, так называемые «лучшие практики».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Times New Roman"/>
                        </a:rPr>
                        <a:t>На первом этапе разработчики ПООП включают в нее образцы примерных рабочих программ учебных дисциплин (модулей) из базовой части ОПОП (минимум одну программу дисциплины (модуля) и одну программу практики).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 перспективе (поэтапно) ФУМО должно сформировать банк примерных программ учебных дисциплин (модулей) и практик,</a:t>
                      </a:r>
                      <a:r>
                        <a:rPr lang="ru-RU" sz="2000" i="1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обеспечивающих формирование всех универсальных, общепрофессиональных и профессиональных компетенций, перечисленных в ПООП.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218258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000" dirty="0"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. ПРИМЕРЫ МЕТОДИЧЕСКОГО ОБЕСПЕЧЕНИЯ РЕАЛИЗАЦИИ ПРОГРАММЫ БАКАЛАВРИАТА</a:t>
            </a:r>
            <a:r>
              <a:rPr lang="ru-RU" sz="3000" dirty="0">
                <a:effectLst/>
              </a:rPr>
              <a:t/>
            </a:r>
            <a:br>
              <a:rPr lang="ru-RU" sz="3000" dirty="0">
                <a:effectLst/>
              </a:rPr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5438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E2536C-2E8A-4ECC-A186-DD2EDDD69149}" type="slidenum">
              <a:rPr lang="ru-RU" smtClean="0"/>
              <a:pPr eaLnBrk="1" hangingPunct="1"/>
              <a:t>31</a:t>
            </a:fld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" y="2851150"/>
            <a:ext cx="80295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imes New Roman" panose="02020603050405020304" pitchFamily="18" charset="0"/>
              </a:rPr>
              <a:t>БЛАГОДАРЮ </a:t>
            </a:r>
            <a:r>
              <a:rPr kumimoji="0" 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imes New Roman" panose="02020603050405020304" pitchFamily="18" charset="0"/>
              </a:rPr>
              <a:t>ЗА ВНИМАНИЕ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FEB0B6-C7F8-45F1-B211-3DA40BD16DA0}" type="slidenum">
              <a:rPr lang="ru-RU" smtClean="0"/>
              <a:pPr eaLnBrk="1" hangingPunct="1"/>
              <a:t>4</a:t>
            </a:fld>
            <a:endParaRPr lang="ru-RU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36912"/>
            <a:ext cx="3694113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Изменения в ФГОС ВО 3++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r="50804"/>
          <a:stretch>
            <a:fillRect/>
          </a:stretch>
        </p:blipFill>
        <p:spPr bwMode="auto">
          <a:xfrm>
            <a:off x="4211960" y="260648"/>
            <a:ext cx="4656935" cy="607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2317B9-43A3-4671-A633-775E449D7445}" type="slidenum">
              <a:rPr lang="ru-RU" smtClean="0"/>
              <a:pPr eaLnBrk="1" hangingPunct="1"/>
              <a:t>5</a:t>
            </a:fld>
            <a:endParaRPr lang="ru-RU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08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УГСН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Авиационная и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ракетно-космическая техника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56" y="3789040"/>
            <a:ext cx="9108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24.05.01	</a:t>
            </a:r>
            <a:r>
              <a:rPr lang="ru-RU" sz="1500" dirty="0"/>
              <a:t>Проектирование, производство и эксплуатация ракет и ракетно-космических комплексов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24.05.02	Проектирование авиационных и ракетных двигателей</a:t>
            </a:r>
          </a:p>
          <a:p>
            <a:r>
              <a:rPr lang="ru-RU" sz="1600" dirty="0"/>
              <a:t>24.05.03	Испытание летательных аппаратов</a:t>
            </a:r>
          </a:p>
          <a:p>
            <a:r>
              <a:rPr lang="ru-RU" sz="1600" dirty="0"/>
              <a:t>24.05.04	Навигационно-баллистическое обеспечение применения космической техники</a:t>
            </a:r>
          </a:p>
          <a:p>
            <a:r>
              <a:rPr lang="ru-RU" sz="1600" dirty="0"/>
              <a:t>24.05.05	Интегрированные системы летательных аппаратов</a:t>
            </a:r>
          </a:p>
          <a:p>
            <a:r>
              <a:rPr lang="ru-RU" sz="1600" dirty="0"/>
              <a:t>24.05.06	Системы управления летательными аппаратами</a:t>
            </a:r>
          </a:p>
          <a:p>
            <a:r>
              <a:rPr lang="ru-RU" sz="1600" dirty="0"/>
              <a:t>24.05.07	Самолето- и вертолетостроение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36" y="2132856"/>
            <a:ext cx="87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24.03/04.01  Ракетные </a:t>
            </a:r>
            <a:r>
              <a:rPr lang="ru-RU" sz="1600" dirty="0"/>
              <a:t>комплексы и космонавтика</a:t>
            </a:r>
          </a:p>
          <a:p>
            <a:r>
              <a:rPr lang="ru-RU" sz="1600" dirty="0" smtClean="0"/>
              <a:t>24.03/04.02  Системы </a:t>
            </a:r>
            <a:r>
              <a:rPr lang="ru-RU" sz="1600" dirty="0"/>
              <a:t>управления движением и навигация</a:t>
            </a:r>
          </a:p>
          <a:p>
            <a:r>
              <a:rPr lang="ru-RU" sz="1600" dirty="0" smtClean="0"/>
              <a:t>24.03/04.03  Баллистика </a:t>
            </a:r>
            <a:r>
              <a:rPr lang="ru-RU" sz="1600" dirty="0"/>
              <a:t>и гидроаэродинамика</a:t>
            </a:r>
          </a:p>
          <a:p>
            <a:r>
              <a:rPr lang="ru-RU" sz="1600" dirty="0" smtClean="0"/>
              <a:t>24.03/04.04  Авиастроение</a:t>
            </a:r>
            <a:endParaRPr lang="ru-RU" sz="1600" dirty="0"/>
          </a:p>
          <a:p>
            <a:r>
              <a:rPr lang="ru-RU" sz="1600" dirty="0" smtClean="0"/>
              <a:t>24.03/04.05  Двигатели </a:t>
            </a:r>
            <a:r>
              <a:rPr lang="ru-RU" sz="1600" dirty="0"/>
              <a:t>летательных аппаратов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1052736"/>
            <a:ext cx="3384376" cy="44824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Актуальная информация по процессу модернизации образовательных стандартов представлена на портале</a:t>
            </a:r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chemeClr val="tx2"/>
                </a:solidFill>
                <a:hlinkClick r:id="rId2"/>
              </a:rPr>
              <a:t>http://fgosvo.ru/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717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6139D3-CED9-4845-82C7-3658FE3C8E36}" type="slidenum">
              <a:rPr lang="ru-RU" smtClean="0"/>
              <a:pPr eaLnBrk="1" hangingPunct="1"/>
              <a:t>6</a:t>
            </a:fld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24" y="35064"/>
            <a:ext cx="5652713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53913"/>
            <a:ext cx="4825831" cy="503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31673"/>
            <a:ext cx="5076881" cy="520789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995B-7530-4C83-9126-CC95BE0186F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980728"/>
            <a:ext cx="4032448" cy="455689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Макет ПООП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области образования «Инженерное дело, технологии и технические науки» (бакалавриат)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327005" cy="622007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0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Объект 4"/>
          <p:cNvSpPr>
            <a:spLocks noGrp="1"/>
          </p:cNvSpPr>
          <p:nvPr>
            <p:ph idx="1"/>
          </p:nvPr>
        </p:nvSpPr>
        <p:spPr>
          <a:xfrm>
            <a:off x="665149" y="908720"/>
            <a:ext cx="8462267" cy="5470872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Tx/>
              <a:buNone/>
            </a:pPr>
            <a:r>
              <a:rPr lang="ru-RU" sz="1600" b="1" dirty="0" smtClean="0"/>
              <a:t>ЧАСТЬ </a:t>
            </a:r>
            <a:r>
              <a:rPr lang="en-US" sz="1600" b="1" dirty="0" smtClean="0"/>
              <a:t>I</a:t>
            </a:r>
            <a:r>
              <a:rPr lang="ru-RU" sz="1600" b="1" dirty="0" smtClean="0"/>
              <a:t>. НОРМАТИВНОЕ ОБЕСПЕЧЕНИЕ РЕАЛИЗАЦИИ ОБРАЗОВАТЕЛЬНОЙ</a:t>
            </a:r>
            <a:br>
              <a:rPr lang="ru-RU" sz="1600" b="1" dirty="0" smtClean="0"/>
            </a:br>
            <a:r>
              <a:rPr lang="ru-RU" sz="1600" b="1" dirty="0" smtClean="0"/>
              <a:t>ПРОГРАММЫ</a:t>
            </a:r>
            <a:endParaRPr lang="ru-RU" sz="1600" dirty="0" smtClean="0"/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sz="1600" dirty="0" smtClean="0"/>
              <a:t>I</a:t>
            </a:r>
            <a:r>
              <a:rPr lang="ru-RU" sz="1600" dirty="0" smtClean="0"/>
              <a:t>. ОБЩИЕ ПОЛОЖЕНИЯ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sz="1600" dirty="0" smtClean="0"/>
              <a:t>II</a:t>
            </a:r>
            <a:r>
              <a:rPr lang="ru-RU" sz="1600" dirty="0" smtClean="0"/>
              <a:t>. ТРЕБОВАНИЯ К СТРУКТУРЕ ПРОГРАММЫ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sz="1600" dirty="0" smtClean="0"/>
              <a:t>III</a:t>
            </a:r>
            <a:r>
              <a:rPr lang="ru-RU" sz="1600" dirty="0" smtClean="0"/>
              <a:t>. ТРЕБОВАНИЯ К РЕЗУЛЬТАТАМ ОСВОЕНИЯ ПРОГРАММЫ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ru-RU" sz="1600" dirty="0" smtClean="0"/>
              <a:t>I</a:t>
            </a:r>
            <a:r>
              <a:rPr lang="en-US" sz="1600" dirty="0" smtClean="0"/>
              <a:t>V</a:t>
            </a:r>
            <a:r>
              <a:rPr lang="ru-RU" sz="1600" dirty="0" smtClean="0"/>
              <a:t>. ТРЕБОВАНИЯ К УСЛОВИЯМ РЕАЛИЗАЦИИ ПРОГРАММЫ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endParaRPr lang="ru-RU" sz="1000" b="1" dirty="0" smtClean="0"/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ru-RU" sz="1600" b="1" dirty="0" smtClean="0"/>
              <a:t>ЧАСТЬ II. РЕКОМЕНДАЦИИ ПО ОБЕСПЕЧЕНИЮ РЕАЛИЗАЦИИ ПРОГРАММЫ</a:t>
            </a:r>
            <a:endParaRPr lang="ru-RU" sz="1600" dirty="0" smtClean="0"/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ru-RU" sz="1600" dirty="0" smtClean="0"/>
              <a:t> </a:t>
            </a:r>
            <a:r>
              <a:rPr lang="en-US" sz="1600" dirty="0" smtClean="0"/>
              <a:t>V</a:t>
            </a:r>
            <a:r>
              <a:rPr lang="ru-RU" sz="1600" dirty="0" smtClean="0"/>
              <a:t>. РЕКОМЕНДАЦИИ ПО ОПРЕДЕЛЕНИЮ ТИПОВ ЗАДАЧ И ЗАДАЧ ПРОФЕССИОНАЛЬНОЙ ДЕЯТЕЛЬНОСТИ ВЫПУСКНИКОВ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sz="1600" dirty="0" smtClean="0"/>
              <a:t>VI</a:t>
            </a:r>
            <a:r>
              <a:rPr lang="ru-RU" sz="1600" dirty="0" smtClean="0"/>
              <a:t>. РЕКОМЕНДАЦИИ ПО ФОРМИРОВАНИЮ ОРГАНИЗАЦИЕЙ ТРЕБОВАНИЙ </a:t>
            </a:r>
            <a:br>
              <a:rPr lang="ru-RU" sz="1600" dirty="0" smtClean="0"/>
            </a:br>
            <a:r>
              <a:rPr lang="ru-RU" sz="1600" dirty="0" smtClean="0"/>
              <a:t>К РЕЗУЛЬТАТАМ ОСВОЕНИЯ ПРОГРАММЫ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sz="1600" dirty="0" smtClean="0"/>
              <a:t>VII</a:t>
            </a:r>
            <a:r>
              <a:rPr lang="ru-RU" sz="1600" dirty="0" smtClean="0"/>
              <a:t>. МЕТОДИЧЕСКОЕ ОБЕСПЕЧЕНИЕ РЕАЛИЗАЦИИ ПРОГРАММЫ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sz="1600" dirty="0" smtClean="0"/>
              <a:t>VIII</a:t>
            </a:r>
            <a:r>
              <a:rPr lang="ru-RU" sz="1600" dirty="0" smtClean="0"/>
              <a:t>. РЕКОМЕНДАЦИИ ПО УЧЕБНО-МЕТОДИЧЕСКОМУ,  МАТЕРИАЛЬНО-ТЕХНИЧЕСКОМУ И ФИНАНСОВОМУ ОБЕСПЕЧЕНИЮ ПРОГРАММЫ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endParaRPr lang="ru-RU" sz="1000" b="1" dirty="0" smtClean="0"/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ru-RU" sz="1600" b="1" dirty="0" smtClean="0"/>
              <a:t>ЧАСТЬ </a:t>
            </a:r>
            <a:r>
              <a:rPr lang="en-US" sz="1600" b="1" dirty="0" smtClean="0"/>
              <a:t>III</a:t>
            </a:r>
            <a:r>
              <a:rPr lang="ru-RU" sz="1600" b="1" dirty="0" smtClean="0"/>
              <a:t>. ПРИМЕРЫ МЕТОДИЧЕСКОГО ОБЕСПЕЧЕНИЯ РЕАЛИЗАЦИИ ОБРАЗОВАТЕЛЬНОЙ ПРОГРАММЫ</a:t>
            </a:r>
            <a:endParaRPr lang="ru-RU" sz="1600" dirty="0" smtClean="0"/>
          </a:p>
        </p:txBody>
      </p:sp>
      <p:sp>
        <p:nvSpPr>
          <p:cNvPr id="1638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C06BAC-D38E-40D5-8A73-B0544BAE618E}" type="slidenum">
              <a:rPr lang="ru-RU" smtClean="0"/>
              <a:pPr eaLnBrk="1" hangingPunct="1"/>
              <a:t>8</a:t>
            </a:fld>
            <a:endParaRPr lang="ru-RU" dirty="0" smtClean="0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Структура ПООП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569325" cy="5184924"/>
          </a:xfrm>
        </p:spPr>
        <p:txBody>
          <a:bodyPr>
            <a:normAutofit fontScale="77500" lnSpcReduction="20000"/>
          </a:bodyPr>
          <a:lstStyle/>
          <a:p>
            <a:pPr marL="360363" indent="-360363">
              <a:spcBef>
                <a:spcPct val="50000"/>
              </a:spcBef>
              <a:buFontTx/>
              <a:buNone/>
            </a:pPr>
            <a:r>
              <a:rPr lang="ru-RU" sz="2400" u="sng" dirty="0" smtClean="0"/>
              <a:t>Дополнительно в ПООП устанавливаются</a:t>
            </a:r>
            <a:r>
              <a:rPr lang="ru-RU" sz="2400" dirty="0" smtClean="0"/>
              <a:t>:</a:t>
            </a:r>
          </a:p>
          <a:p>
            <a:pPr marL="360363" indent="-360363">
              <a:spcBef>
                <a:spcPct val="50000"/>
              </a:spcBef>
              <a:buFontTx/>
              <a:buNone/>
            </a:pPr>
            <a:endParaRPr lang="ru-RU" sz="2400" dirty="0" smtClean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доля трудоемкости дисциплин, реализуемых с использованием дистанционных образовательных технологий (</a:t>
            </a:r>
            <a:r>
              <a:rPr lang="ru-RU" sz="2800" dirty="0" smtClean="0">
                <a:solidFill>
                  <a:srgbClr val="C00000"/>
                </a:solidFill>
              </a:rPr>
              <a:t>например, </a:t>
            </a:r>
            <a:r>
              <a:rPr lang="ru-RU" sz="2800" dirty="0">
                <a:solidFill>
                  <a:srgbClr val="C00000"/>
                </a:solidFill>
              </a:rPr>
              <a:t>не менее </a:t>
            </a:r>
            <a:r>
              <a:rPr lang="ru-RU" sz="2800" dirty="0" smtClean="0">
                <a:solidFill>
                  <a:srgbClr val="C00000"/>
                </a:solidFill>
              </a:rPr>
              <a:t>60 %</a:t>
            </a:r>
            <a:r>
              <a:rPr lang="ru-RU" sz="2800" dirty="0" smtClean="0"/>
              <a:t>);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 smtClean="0"/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/>
              <a:t>соотношение базовой и вариативной частей программы;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перечень компетенций, а также индикаторы (показатели) их достижения, обеспечиваемые дисциплинами и практиками;</a:t>
            </a:r>
          </a:p>
          <a:p>
            <a:pPr marL="360363" indent="-360363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доля лиц (в приведенных к целочисленным значениям ставок), привлекаемых на условиях гражданско-правового договора, не должна превышать в общем количестве лиц, привлекаемых к реализации программы бакалавриата  (например, 30 %).</a:t>
            </a:r>
          </a:p>
          <a:p>
            <a:pPr marL="0" indent="0">
              <a:spcBef>
                <a:spcPct val="50000"/>
              </a:spcBef>
              <a:buNone/>
            </a:pPr>
            <a:endParaRPr lang="ru-RU" sz="2400" dirty="0" smtClean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71D282-0D88-4C92-8A5B-0E26E1CC5943}" type="slidenum">
              <a:rPr lang="ru-RU" smtClean="0"/>
              <a:pPr eaLnBrk="1" hangingPunct="1"/>
              <a:t>9</a:t>
            </a:fld>
            <a:endParaRPr lang="ru-RU" dirty="0" smtClean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050" cy="86360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35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НОРМАТИВНОЕ ОБЕСПЕЧЕНИЕ РЕАЛИЗАЦИИ ПРОГРАММЫ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2685</TotalTime>
  <Words>1517</Words>
  <Application>Microsoft Office PowerPoint</Application>
  <PresentationFormat>Экран (4:3)</PresentationFormat>
  <Paragraphs>268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Разработка примерных основных образовательных программ по направлениям подготовки  и специальностям решения и проблемы</vt:lpstr>
      <vt:lpstr>Презентация PowerPoint</vt:lpstr>
      <vt:lpstr>Изменения в ФГОС ВО 3++</vt:lpstr>
      <vt:lpstr>Изменения в ФГОС ВО 3++</vt:lpstr>
      <vt:lpstr>УГСН Авиационная и  ракетно-космическая техника</vt:lpstr>
      <vt:lpstr>Презентация PowerPoint</vt:lpstr>
      <vt:lpstr>Макет ПООП  для области образования «Инженерное дело, технологии и технические науки» (бакалавриат)</vt:lpstr>
      <vt:lpstr>Структура ПООП</vt:lpstr>
      <vt:lpstr>ЧАСТЬ I. НОРМАТИВНОЕ ОБЕСПЕЧЕНИЕ РЕАЛИЗАЦИИ ПРОГРАММЫ</vt:lpstr>
      <vt:lpstr>ТРЕБОВАНИЯ К СТРУКТУРЕ ПРОГРАММЫ</vt:lpstr>
      <vt:lpstr>ЧАСТЬ I. НОРМАТИВНОЕ ОБЕСПЕЧЕНИЕ РЕАЛИЗАЦИИ ПРОГРАММЫ</vt:lpstr>
      <vt:lpstr>ТРЕБОВАНИЯ К СТРУКТУРЕ ПРОГРАММЫ</vt:lpstr>
      <vt:lpstr>ЧАСТЬ II. РЕКОМЕНДАЦИИ ПО ОБЕСПЕЧЕНИЮ РЕАЛИЗАЦИИ ПРОГРАММЫ</vt:lpstr>
      <vt:lpstr>Типы задач профессиональной деятельности выпускников 24.03.01 «Ракетные комплексы и космонавтика» </vt:lpstr>
      <vt:lpstr>ЧАСТЬ II. РЕКОМЕНДАЦИИ ПО ОБЕСПЕЧЕНИЮ РЕАЛИЗАЦИИ ПРОГРАММЫ</vt:lpstr>
      <vt:lpstr>ФГОС ВО 3++ 2403.01 Приложение ПС </vt:lpstr>
      <vt:lpstr>Определение задач профессиональной деятельности выпускников</vt:lpstr>
      <vt:lpstr>ЧАСТЬ II. РЕКОМЕНДАЦИИ ПО ОБЕСПЕЧЕНИЮ РЕАЛИЗАЦИИ ПРОГРАММЫ</vt:lpstr>
      <vt:lpstr> Профессиональные компетенции </vt:lpstr>
      <vt:lpstr>ЧАСТЬ II. РЕКОМЕНДАЦИИ ПО ОБЕСПЕЧЕНИЮ РЕАЛИЗАЦИИ ПРОГРАММЫ</vt:lpstr>
      <vt:lpstr>Индикаторы достижения компетенций</vt:lpstr>
      <vt:lpstr>ФГОС ВО 3++ 2403.01 Приложение ПС </vt:lpstr>
      <vt:lpstr>ПС 25.039 ПС 25.010 </vt:lpstr>
      <vt:lpstr>Возможное сопряжение ПС и ПООП </vt:lpstr>
      <vt:lpstr>ФГОС ВО 3+ 24.03.01 «Ракетные комплексы и космонавтика» </vt:lpstr>
      <vt:lpstr>ЧАСТЬ II. РЕКОМЕНДАЦИИ ПО ОБЕСПЕЧЕНИЮ РЕАЛИЗАЦИИ ПРОГРАММЫ</vt:lpstr>
      <vt:lpstr>Примерный учебный план, календарный учебный график </vt:lpstr>
      <vt:lpstr>Рабочие программы учебных дисциплин, практик, ГИА </vt:lpstr>
      <vt:lpstr>ЧАСТЬ II. РЕКОМЕНДАЦИИ ПО ОБЕСПЕЧЕНИЮ РЕАЛИЗАЦИИ ПРОГРАММЫ</vt:lpstr>
      <vt:lpstr>ЧАСТЬ III. ПРИМЕРЫ МЕТОДИЧЕСКОГО ОБЕСПЕЧЕНИЯ РЕАЛИЗАЦИИ ПРОГРАММЫ БАКАЛАВРИАТА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Актуализация ФГОС и разработка ПООП</dc:title>
  <dc:creator>USER</dc:creator>
  <cp:lastModifiedBy>Татьяна</cp:lastModifiedBy>
  <cp:revision>129</cp:revision>
  <dcterms:created xsi:type="dcterms:W3CDTF">2016-09-09T18:52:51Z</dcterms:created>
  <dcterms:modified xsi:type="dcterms:W3CDTF">2016-12-23T22:00:29Z</dcterms:modified>
</cp:coreProperties>
</file>