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0" r:id="rId1"/>
    <p:sldMasterId id="2147483723" r:id="rId2"/>
  </p:sldMasterIdLst>
  <p:notesMasterIdLst>
    <p:notesMasterId r:id="rId38"/>
  </p:notesMasterIdLst>
  <p:handoutMasterIdLst>
    <p:handoutMasterId r:id="rId39"/>
  </p:handoutMasterIdLst>
  <p:sldIdLst>
    <p:sldId id="295" r:id="rId3"/>
    <p:sldId id="305" r:id="rId4"/>
    <p:sldId id="319" r:id="rId5"/>
    <p:sldId id="349" r:id="rId6"/>
    <p:sldId id="302" r:id="rId7"/>
    <p:sldId id="356" r:id="rId8"/>
    <p:sldId id="348" r:id="rId9"/>
    <p:sldId id="350" r:id="rId10"/>
    <p:sldId id="351" r:id="rId11"/>
    <p:sldId id="357" r:id="rId12"/>
    <p:sldId id="360" r:id="rId13"/>
    <p:sldId id="361" r:id="rId14"/>
    <p:sldId id="352" r:id="rId15"/>
    <p:sldId id="363" r:id="rId16"/>
    <p:sldId id="364" r:id="rId17"/>
    <p:sldId id="365" r:id="rId18"/>
    <p:sldId id="353" r:id="rId19"/>
    <p:sldId id="380" r:id="rId20"/>
    <p:sldId id="381" r:id="rId21"/>
    <p:sldId id="382" r:id="rId22"/>
    <p:sldId id="354" r:id="rId23"/>
    <p:sldId id="379" r:id="rId24"/>
    <p:sldId id="367" r:id="rId25"/>
    <p:sldId id="368" r:id="rId26"/>
    <p:sldId id="370" r:id="rId27"/>
    <p:sldId id="371" r:id="rId28"/>
    <p:sldId id="369" r:id="rId29"/>
    <p:sldId id="372" r:id="rId30"/>
    <p:sldId id="375" r:id="rId31"/>
    <p:sldId id="376" r:id="rId32"/>
    <p:sldId id="377" r:id="rId33"/>
    <p:sldId id="378" r:id="rId34"/>
    <p:sldId id="355" r:id="rId35"/>
    <p:sldId id="366" r:id="rId36"/>
    <p:sldId id="343" r:id="rId37"/>
  </p:sldIdLst>
  <p:sldSz cx="9144000" cy="6858000" type="screen4x3"/>
  <p:notesSz cx="6734175" cy="9853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43">
          <p15:clr>
            <a:srgbClr val="A4A3A4"/>
          </p15:clr>
        </p15:guide>
        <p15:guide id="2" pos="215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ECD"/>
    <a:srgbClr val="19CDE5"/>
    <a:srgbClr val="C94343"/>
    <a:srgbClr val="198DCD"/>
    <a:srgbClr val="467BD2"/>
    <a:srgbClr val="2652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84" autoAdjust="0"/>
    <p:restoredTop sz="93792" autoAdjust="0"/>
  </p:normalViewPr>
  <p:slideViewPr>
    <p:cSldViewPr>
      <p:cViewPr>
        <p:scale>
          <a:sx n="80" d="100"/>
          <a:sy n="80" d="100"/>
        </p:scale>
        <p:origin x="-1020" y="-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984" y="-90"/>
      </p:cViewPr>
      <p:guideLst>
        <p:guide orient="horz" pos="3104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924" cy="492210"/>
          </a:xfrm>
          <a:prstGeom prst="rect">
            <a:avLst/>
          </a:prstGeom>
        </p:spPr>
        <p:txBody>
          <a:bodyPr vert="horz" lIns="90206" tIns="45103" rIns="90206" bIns="4510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251" y="1"/>
            <a:ext cx="2917360" cy="492210"/>
          </a:xfrm>
          <a:prstGeom prst="rect">
            <a:avLst/>
          </a:prstGeom>
        </p:spPr>
        <p:txBody>
          <a:bodyPr vert="horz" lIns="90206" tIns="45103" rIns="90206" bIns="45103" rtlCol="0"/>
          <a:lstStyle>
            <a:lvl1pPr algn="r">
              <a:defRPr sz="1200"/>
            </a:lvl1pPr>
          </a:lstStyle>
          <a:p>
            <a:fld id="{24FBA845-9025-45A7-9C2A-CC7660A6C508}" type="datetimeFigureOut">
              <a:rPr lang="ru-RU" smtClean="0"/>
              <a:pPr/>
              <a:t>05.07.2017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59836"/>
            <a:ext cx="2918924" cy="492210"/>
          </a:xfrm>
          <a:prstGeom prst="rect">
            <a:avLst/>
          </a:prstGeom>
        </p:spPr>
        <p:txBody>
          <a:bodyPr vert="horz" lIns="90206" tIns="45103" rIns="90206" bIns="4510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251" y="9359836"/>
            <a:ext cx="2917360" cy="492210"/>
          </a:xfrm>
          <a:prstGeom prst="rect">
            <a:avLst/>
          </a:prstGeom>
        </p:spPr>
        <p:txBody>
          <a:bodyPr vert="horz" lIns="90206" tIns="45103" rIns="90206" bIns="45103" rtlCol="0" anchor="b"/>
          <a:lstStyle>
            <a:lvl1pPr algn="r">
              <a:defRPr sz="1200"/>
            </a:lvl1pPr>
          </a:lstStyle>
          <a:p>
            <a:fld id="{107E89DD-061F-4694-A7A7-601375FB78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388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142" cy="492680"/>
          </a:xfrm>
          <a:prstGeom prst="rect">
            <a:avLst/>
          </a:prstGeom>
        </p:spPr>
        <p:txBody>
          <a:bodyPr vert="horz" lIns="90206" tIns="45103" rIns="90206" bIns="4510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475" y="1"/>
            <a:ext cx="2918142" cy="492680"/>
          </a:xfrm>
          <a:prstGeom prst="rect">
            <a:avLst/>
          </a:prstGeom>
        </p:spPr>
        <p:txBody>
          <a:bodyPr vert="horz" lIns="90206" tIns="45103" rIns="90206" bIns="45103" rtlCol="0"/>
          <a:lstStyle>
            <a:lvl1pPr algn="r">
              <a:defRPr sz="1200"/>
            </a:lvl1pPr>
          </a:lstStyle>
          <a:p>
            <a:fld id="{8A15AFE9-A8C5-4344-A51D-3FA17C8C6475}" type="datetimeFigureOut">
              <a:rPr lang="ru-RU" smtClean="0"/>
              <a:pPr/>
              <a:t>05.07.2017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8188"/>
            <a:ext cx="4927600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206" tIns="45103" rIns="90206" bIns="4510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418" y="4680467"/>
            <a:ext cx="5387340" cy="4434126"/>
          </a:xfrm>
          <a:prstGeom prst="rect">
            <a:avLst/>
          </a:prstGeom>
        </p:spPr>
        <p:txBody>
          <a:bodyPr vert="horz" lIns="90206" tIns="45103" rIns="90206" bIns="4510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59223"/>
            <a:ext cx="2918142" cy="492680"/>
          </a:xfrm>
          <a:prstGeom prst="rect">
            <a:avLst/>
          </a:prstGeom>
        </p:spPr>
        <p:txBody>
          <a:bodyPr vert="horz" lIns="90206" tIns="45103" rIns="90206" bIns="4510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475" y="9359223"/>
            <a:ext cx="2918142" cy="492680"/>
          </a:xfrm>
          <a:prstGeom prst="rect">
            <a:avLst/>
          </a:prstGeom>
        </p:spPr>
        <p:txBody>
          <a:bodyPr vert="horz" lIns="90206" tIns="45103" rIns="90206" bIns="45103" rtlCol="0" anchor="b"/>
          <a:lstStyle>
            <a:lvl1pPr algn="r">
              <a:defRPr sz="1200"/>
            </a:lvl1pPr>
          </a:lstStyle>
          <a:p>
            <a:fld id="{266D299F-106F-4234-B698-A3219DC89E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880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D299F-106F-4234-B698-A3219DC89E9E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21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D299F-106F-4234-B698-A3219DC89E9E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214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D299F-106F-4234-B698-A3219DC89E9E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214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D299F-106F-4234-B698-A3219DC89E9E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21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dirty="0"/>
          </a:p>
        </p:txBody>
      </p:sp>
      <p:sp>
        <p:nvSpPr>
          <p:cNvPr id="17" name="Shape 1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9A28E-1B84-4A25-AEF4-6058897773A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15C0-3E82-4AC5-BE7F-9D096CE5009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3DF9B-5ADD-4C2F-A8BF-8B5571F67BC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2F69-8BF3-4B04-B939-66AD06BA673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71711" y="44625"/>
            <a:ext cx="2312057" cy="98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SOU\Downloads\santa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8575" y="188640"/>
            <a:ext cx="720080" cy="705039"/>
          </a:xfrm>
          <a:prstGeom prst="rect">
            <a:avLst/>
          </a:prstGeom>
          <a:noFill/>
        </p:spPr>
      </p:pic>
      <p:sp>
        <p:nvSpPr>
          <p:cNvPr id="7" name="Shape 2"/>
          <p:cNvSpPr>
            <a:spLocks noGrp="1"/>
          </p:cNvSpPr>
          <p:nvPr>
            <p:ph type="sldNum" sz="quarter" idx="2"/>
          </p:nvPr>
        </p:nvSpPr>
        <p:spPr>
          <a:xfrm>
            <a:off x="2149788" y="6484538"/>
            <a:ext cx="268802" cy="265912"/>
          </a:xfrm>
          <a:prstGeom prst="rect">
            <a:avLst/>
          </a:prstGeom>
          <a:ln w="25400">
            <a:miter lim="400000"/>
          </a:ln>
        </p:spPr>
        <p:txBody>
          <a:bodyPr wrap="none" lIns="40232" tIns="40230" rIns="40232" bIns="40230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DINPro-Black"/>
                <a:ea typeface="DINPro-Black"/>
                <a:cs typeface="DINPro-Black"/>
                <a:sym typeface="DINPro-Black"/>
              </a:defRPr>
            </a:lvl1pPr>
          </a:lstStyle>
          <a:p>
            <a:pPr defTabSz="804622" hangingPunct="0"/>
            <a:fld id="{86CB4B4D-7CA3-9044-876B-883B54F8677D}" type="slidenum">
              <a:rPr kern="0"/>
              <a:pPr defTabSz="804622" hangingPunct="0"/>
              <a:t>‹#›</a:t>
            </a:fld>
            <a:endParaRPr kern="0"/>
          </a:p>
        </p:txBody>
      </p:sp>
      <p:sp>
        <p:nvSpPr>
          <p:cNvPr id="8" name="Shape 3"/>
          <p:cNvSpPr/>
          <p:nvPr userDrawn="1"/>
        </p:nvSpPr>
        <p:spPr>
          <a:xfrm>
            <a:off x="2256250" y="6454599"/>
            <a:ext cx="6930208" cy="1"/>
          </a:xfrm>
          <a:prstGeom prst="line">
            <a:avLst/>
          </a:prstGeom>
          <a:ln w="50800">
            <a:solidFill>
              <a:srgbClr val="797979"/>
            </a:solidFill>
          </a:ln>
        </p:spPr>
        <p:txBody>
          <a:bodyPr lIns="40232" tIns="40230" rIns="40232" bIns="40230"/>
          <a:lstStyle/>
          <a:p>
            <a:pPr defTabSz="804622" hangingPunct="0"/>
            <a:endParaRPr sz="1600" kern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25820" y="6453336"/>
            <a:ext cx="6566068" cy="288032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DINPro-Medium"/>
              </a:defRPr>
            </a:lvl1pPr>
          </a:lstStyle>
          <a:p>
            <a:pPr defTabSz="804622" hangingPunct="0"/>
            <a:endParaRPr lang="ru-RU" kern="0" dirty="0">
              <a:solidFill>
                <a:srgbClr val="000000">
                  <a:tint val="75000"/>
                </a:srgbClr>
              </a:solidFill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7B5DB-0157-476C-97D0-9FE97C828FF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E9DA-F609-426E-9885-C6420686DC3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68CAD-F0CA-4CAD-8FF9-ABF57C86E41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E6A44-0303-49FA-A83B-4B18F424414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6620-5A89-4096-9F82-1BFA81E02EC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7/5/2017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7/5/2017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97112" y="44625"/>
            <a:ext cx="2312057" cy="98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hape 3"/>
          <p:cNvSpPr/>
          <p:nvPr userDrawn="1"/>
        </p:nvSpPr>
        <p:spPr>
          <a:xfrm>
            <a:off x="2256250" y="6454599"/>
            <a:ext cx="6930208" cy="1"/>
          </a:xfrm>
          <a:prstGeom prst="line">
            <a:avLst/>
          </a:prstGeom>
          <a:ln w="50800">
            <a:solidFill>
              <a:srgbClr val="797979"/>
            </a:solidFill>
          </a:ln>
        </p:spPr>
        <p:txBody>
          <a:bodyPr lIns="40232" tIns="40230" rIns="40232" bIns="40230"/>
          <a:lstStyle/>
          <a:p>
            <a:pPr defTabSz="804622" hangingPunct="0"/>
            <a:endParaRPr sz="1600" kern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sldNum" sz="quarter" idx="2"/>
          </p:nvPr>
        </p:nvSpPr>
        <p:spPr>
          <a:xfrm>
            <a:off x="2157339" y="6484628"/>
            <a:ext cx="268802" cy="265912"/>
          </a:xfrm>
          <a:prstGeom prst="rect">
            <a:avLst/>
          </a:prstGeom>
          <a:ln w="25400">
            <a:miter lim="400000"/>
          </a:ln>
        </p:spPr>
        <p:txBody>
          <a:bodyPr wrap="none" lIns="40232" tIns="40230" rIns="40232" bIns="40230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DINPro-Black"/>
                <a:ea typeface="DINPro-Black"/>
                <a:cs typeface="DINPro-Black"/>
                <a:sym typeface="DINPro-Black"/>
              </a:defRPr>
            </a:lvl1pPr>
          </a:lstStyle>
          <a:p>
            <a:pPr defTabSz="804622" hangingPunct="0"/>
            <a:fld id="{86CB4B4D-7CA3-9044-876B-883B54F8677D}" type="slidenum">
              <a:rPr kern="0"/>
              <a:pPr defTabSz="804622" hangingPunct="0"/>
              <a:t>‹#›</a:t>
            </a:fld>
            <a:endParaRPr kern="0" dirty="0"/>
          </a:p>
        </p:txBody>
      </p:sp>
      <p:sp>
        <p:nvSpPr>
          <p:cNvPr id="3" name="Shape 3"/>
          <p:cNvSpPr/>
          <p:nvPr/>
        </p:nvSpPr>
        <p:spPr>
          <a:xfrm>
            <a:off x="2256727" y="2621735"/>
            <a:ext cx="6228183" cy="635001"/>
          </a:xfrm>
          <a:prstGeom prst="rect">
            <a:avLst/>
          </a:prstGeom>
          <a:solidFill>
            <a:srgbClr val="008ED2"/>
          </a:solidFill>
          <a:ln w="12700">
            <a:miter lim="400000"/>
          </a:ln>
        </p:spPr>
        <p:txBody>
          <a:bodyPr lIns="40232" tIns="40230" rIns="40232" bIns="40230"/>
          <a:lstStyle/>
          <a:p>
            <a:pPr defTabSz="804622" hangingPunct="0"/>
            <a:endParaRPr sz="1600" kern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" name="Shape 4"/>
          <p:cNvSpPr/>
          <p:nvPr/>
        </p:nvSpPr>
        <p:spPr>
          <a:xfrm>
            <a:off x="2256727" y="3294681"/>
            <a:ext cx="3910527" cy="1041708"/>
          </a:xfrm>
          <a:prstGeom prst="rect">
            <a:avLst/>
          </a:prstGeom>
          <a:solidFill>
            <a:srgbClr val="4CB7BD"/>
          </a:solidFill>
          <a:ln w="12700">
            <a:miter lim="400000"/>
          </a:ln>
        </p:spPr>
        <p:txBody>
          <a:bodyPr lIns="40232" tIns="40230" rIns="40232" bIns="40230"/>
          <a:lstStyle/>
          <a:p>
            <a:pPr defTabSz="804622" hangingPunct="0"/>
            <a:endParaRPr sz="1600" kern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2325917" y="2621735"/>
            <a:ext cx="5255996" cy="63500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0232" tIns="40230" rIns="40232" bIns="40230"/>
          <a:lstStyle/>
          <a:p>
            <a:r>
              <a:rPr dirty="0" err="1"/>
              <a:t>Текст</a:t>
            </a:r>
            <a:r>
              <a:rPr dirty="0"/>
              <a:t> </a:t>
            </a:r>
            <a:r>
              <a:rPr dirty="0" err="1"/>
              <a:t>заголовка</a:t>
            </a:r>
            <a:endParaRPr dirty="0"/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2325917" y="3294682"/>
            <a:ext cx="3371618" cy="912869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0232" tIns="40230" rIns="40232" bIns="40230"/>
          <a:lstStyle>
            <a:lvl2pPr indent="0"/>
            <a:lvl3pPr indent="0"/>
            <a:lvl4pPr indent="0"/>
            <a:lvl5pPr indent="0"/>
          </a:lstStyle>
          <a:p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1</a:t>
            </a:r>
          </a:p>
          <a:p>
            <a:pPr lvl="1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2</a:t>
            </a:r>
          </a:p>
          <a:p>
            <a:pPr lvl="2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3</a:t>
            </a:r>
          </a:p>
          <a:p>
            <a:pPr lvl="3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4</a:t>
            </a:r>
          </a:p>
          <a:p>
            <a:pPr lvl="4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5</a:t>
            </a:r>
          </a:p>
        </p:txBody>
      </p:sp>
      <p:sp>
        <p:nvSpPr>
          <p:cNvPr id="7" name="Shape 7"/>
          <p:cNvSpPr/>
          <p:nvPr/>
        </p:nvSpPr>
        <p:spPr>
          <a:xfrm>
            <a:off x="2256250" y="6454683"/>
            <a:ext cx="6930208" cy="1"/>
          </a:xfrm>
          <a:prstGeom prst="line">
            <a:avLst/>
          </a:prstGeom>
          <a:ln w="50800">
            <a:solidFill>
              <a:srgbClr val="797979"/>
            </a:solidFill>
          </a:ln>
        </p:spPr>
        <p:txBody>
          <a:bodyPr lIns="40232" tIns="40230" rIns="40232" bIns="40230"/>
          <a:lstStyle/>
          <a:p>
            <a:pPr defTabSz="804622" hangingPunct="0"/>
            <a:endParaRPr sz="1600" kern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25820" y="6453336"/>
            <a:ext cx="6566068" cy="288032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DINPro-Medium"/>
              </a:defRPr>
            </a:lvl1pPr>
          </a:lstStyle>
          <a:p>
            <a:pPr defTabSz="804622" hangingPunct="0"/>
            <a:endParaRPr lang="ru-RU" kern="0" dirty="0">
              <a:solidFill>
                <a:srgbClr val="000000">
                  <a:tint val="75000"/>
                </a:srgbClr>
              </a:solidFill>
              <a:ea typeface="Tahoma"/>
              <a:cs typeface="Tahoma"/>
              <a:sym typeface="Tahoma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97112" y="44625"/>
            <a:ext cx="2312057" cy="98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C:\Users\SOU\Downloads\santa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174" y="188640"/>
            <a:ext cx="720080" cy="705039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706" r:id="rId2"/>
  </p:sldLayoutIdLst>
  <p:transition spd="med"/>
  <p:hf hdr="0" ftr="0" dt="0"/>
  <p:txStyles>
    <p:titleStyle>
      <a:lvl1pPr marL="0" marR="0" indent="0" algn="l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Regular"/>
          <a:ea typeface="DINPro-Regular"/>
          <a:cs typeface="DINPro-Regular"/>
          <a:sym typeface="DINPro-Regular"/>
        </a:defRPr>
      </a:lvl1pPr>
      <a:lvl2pPr marL="0" marR="0" indent="0" algn="l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Regular"/>
          <a:ea typeface="DINPro-Regular"/>
          <a:cs typeface="DINPro-Regular"/>
          <a:sym typeface="DINPro-Regular"/>
        </a:defRPr>
      </a:lvl2pPr>
      <a:lvl3pPr marL="0" marR="0" indent="0" algn="l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Regular"/>
          <a:ea typeface="DINPro-Regular"/>
          <a:cs typeface="DINPro-Regular"/>
          <a:sym typeface="DINPro-Regular"/>
        </a:defRPr>
      </a:lvl3pPr>
      <a:lvl4pPr marL="0" marR="0" indent="0" algn="l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Regular"/>
          <a:ea typeface="DINPro-Regular"/>
          <a:cs typeface="DINPro-Regular"/>
          <a:sym typeface="DINPro-Regular"/>
        </a:defRPr>
      </a:lvl4pPr>
      <a:lvl5pPr marL="0" marR="0" indent="0" algn="l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Regular"/>
          <a:ea typeface="DINPro-Regular"/>
          <a:cs typeface="DINPro-Regular"/>
          <a:sym typeface="DINPro-Regular"/>
        </a:defRPr>
      </a:lvl5pPr>
      <a:lvl6pPr marL="0" marR="0" indent="0" algn="l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Regular"/>
          <a:ea typeface="DINPro-Regular"/>
          <a:cs typeface="DINPro-Regular"/>
          <a:sym typeface="DINPro-Regular"/>
        </a:defRPr>
      </a:lvl6pPr>
      <a:lvl7pPr marL="0" marR="0" indent="0" algn="l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Regular"/>
          <a:ea typeface="DINPro-Regular"/>
          <a:cs typeface="DINPro-Regular"/>
          <a:sym typeface="DINPro-Regular"/>
        </a:defRPr>
      </a:lvl7pPr>
      <a:lvl8pPr marL="0" marR="0" indent="0" algn="l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Regular"/>
          <a:ea typeface="DINPro-Regular"/>
          <a:cs typeface="DINPro-Regular"/>
          <a:sym typeface="DINPro-Regular"/>
        </a:defRPr>
      </a:lvl8pPr>
      <a:lvl9pPr marL="0" marR="0" indent="0" algn="l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Regular"/>
          <a:ea typeface="DINPro-Regular"/>
          <a:cs typeface="DINPro-Regular"/>
          <a:sym typeface="DINPro-Regular"/>
        </a:defRPr>
      </a:lvl9pPr>
    </p:titleStyle>
    <p:bodyStyle>
      <a:lvl1pPr marL="0" marR="0" indent="0" algn="l" defTabSz="804622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Medium"/>
          <a:ea typeface="DINPro-Medium"/>
          <a:cs typeface="DINPro-Medium"/>
          <a:sym typeface="DINPro-Medium"/>
        </a:defRPr>
      </a:lvl1pPr>
      <a:lvl2pPr marL="0" marR="0" indent="100578" algn="l" defTabSz="804622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Medium"/>
          <a:ea typeface="DINPro-Medium"/>
          <a:cs typeface="DINPro-Medium"/>
          <a:sym typeface="DINPro-Medium"/>
        </a:defRPr>
      </a:lvl2pPr>
      <a:lvl3pPr marL="0" marR="0" indent="201156" algn="l" defTabSz="804622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Medium"/>
          <a:ea typeface="DINPro-Medium"/>
          <a:cs typeface="DINPro-Medium"/>
          <a:sym typeface="DINPro-Medium"/>
        </a:defRPr>
      </a:lvl3pPr>
      <a:lvl4pPr marL="0" marR="0" indent="301734" algn="l" defTabSz="804622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Medium"/>
          <a:ea typeface="DINPro-Medium"/>
          <a:cs typeface="DINPro-Medium"/>
          <a:sym typeface="DINPro-Medium"/>
        </a:defRPr>
      </a:lvl4pPr>
      <a:lvl5pPr marL="0" marR="0" indent="402311" algn="l" defTabSz="804622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Medium"/>
          <a:ea typeface="DINPro-Medium"/>
          <a:cs typeface="DINPro-Medium"/>
          <a:sym typeface="DINPro-Medium"/>
        </a:defRPr>
      </a:lvl5pPr>
      <a:lvl6pPr marL="0" marR="0" indent="502889" algn="l" defTabSz="804622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Medium"/>
          <a:ea typeface="DINPro-Medium"/>
          <a:cs typeface="DINPro-Medium"/>
          <a:sym typeface="DINPro-Medium"/>
        </a:defRPr>
      </a:lvl6pPr>
      <a:lvl7pPr marL="0" marR="0" indent="603467" algn="l" defTabSz="804622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Medium"/>
          <a:ea typeface="DINPro-Medium"/>
          <a:cs typeface="DINPro-Medium"/>
          <a:sym typeface="DINPro-Medium"/>
        </a:defRPr>
      </a:lvl7pPr>
      <a:lvl8pPr marL="0" marR="0" indent="704045" algn="l" defTabSz="804622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Medium"/>
          <a:ea typeface="DINPro-Medium"/>
          <a:cs typeface="DINPro-Medium"/>
          <a:sym typeface="DINPro-Medium"/>
        </a:defRPr>
      </a:lvl8pPr>
      <a:lvl9pPr marL="0" marR="0" indent="804622" algn="l" defTabSz="804622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DINPro-Medium"/>
          <a:ea typeface="DINPro-Medium"/>
          <a:cs typeface="DINPro-Medium"/>
          <a:sym typeface="DINPro-Medium"/>
        </a:defRPr>
      </a:lvl9pPr>
    </p:bodyStyle>
    <p:otherStyle>
      <a:lvl1pPr marL="0" marR="0" indent="0" algn="r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Pro-Black"/>
        </a:defRPr>
      </a:lvl1pPr>
      <a:lvl2pPr marL="0" marR="0" indent="201156" algn="r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Pro-Black"/>
        </a:defRPr>
      </a:lvl2pPr>
      <a:lvl3pPr marL="0" marR="0" indent="402311" algn="r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Pro-Black"/>
        </a:defRPr>
      </a:lvl3pPr>
      <a:lvl4pPr marL="0" marR="0" indent="603467" algn="r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Pro-Black"/>
        </a:defRPr>
      </a:lvl4pPr>
      <a:lvl5pPr marL="0" marR="0" indent="804622" algn="r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Pro-Black"/>
        </a:defRPr>
      </a:lvl5pPr>
      <a:lvl6pPr marL="0" marR="0" indent="1005779" algn="r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Pro-Black"/>
        </a:defRPr>
      </a:lvl6pPr>
      <a:lvl7pPr marL="0" marR="0" indent="1206934" algn="r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Pro-Black"/>
        </a:defRPr>
      </a:lvl7pPr>
      <a:lvl8pPr marL="0" marR="0" indent="1408090" algn="r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Pro-Black"/>
        </a:defRPr>
      </a:lvl8pPr>
      <a:lvl9pPr marL="0" marR="0" indent="1609245" algn="r" defTabSz="804622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Pro-Black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7/5/2017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defTabSz="804622" hangingPunct="0"/>
            <a:endParaRPr lang="ru-RU" kern="0" dirty="0">
              <a:solidFill>
                <a:srgbClr val="000000">
                  <a:tint val="75000"/>
                </a:srgbClr>
              </a:solidFill>
              <a:ea typeface="Tahoma"/>
              <a:cs typeface="Tahoma"/>
              <a:sym typeface="Tahom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defTabSz="804622" hangingPunct="0"/>
            <a:fld id="{86CB4B4D-7CA3-9044-876B-883B54F8677D}" type="slidenum">
              <a:rPr lang="ru-RU" kern="0" smtClean="0"/>
              <a:pPr defTabSz="804622" hangingPunct="0"/>
              <a:t>‹#›</a:t>
            </a:fld>
            <a:endParaRPr lang="ru-RU" kern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51520" y="1015568"/>
            <a:ext cx="8568952" cy="255454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rtlCol="0">
            <a:spAutoFit/>
          </a:bodyPr>
          <a:lstStyle>
            <a:defPPr>
              <a:defRPr lang="ru-RU"/>
            </a:defPPr>
            <a:lvl1pPr algn="r">
              <a:defRPr u="sng"/>
            </a:lvl1pPr>
          </a:lstStyle>
          <a:p>
            <a:pPr algn="ctr"/>
            <a:r>
              <a:rPr lang="ru-RU" altLang="ru-RU" sz="4000" b="1" u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примерных основных образовательных программ по УГСН 24.00.00 «Авиационная и ракетно-космическая техника»</a:t>
            </a:r>
            <a:endParaRPr lang="ru-RU" altLang="ru-RU" sz="4000" b="1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51520" y="3933056"/>
            <a:ext cx="8568952" cy="122396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24.05.02 «Проектирование авиационных и ракетных двигателей»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123728" y="5445224"/>
            <a:ext cx="6696744" cy="9357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Монахова Вероника Павловна</a:t>
            </a:r>
          </a:p>
          <a:p>
            <a:pPr marL="0" indent="0" algn="ctr">
              <a:buNone/>
              <a:defRPr/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И.о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декана факультета «Двигатели ЛА» МАИ</a:t>
            </a:r>
          </a:p>
        </p:txBody>
      </p:sp>
    </p:spTree>
    <p:extLst>
      <p:ext uri="{BB962C8B-B14F-4D97-AF65-F5344CB8AC3E}">
        <p14:creationId xmlns:p14="http://schemas.microsoft.com/office/powerpoint/2010/main" val="1757988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509187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0350" y="939226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2.2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79430" y="1340768"/>
            <a:ext cx="8638306" cy="1656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Перечень профессиональных стандартов (при наличии), соотнесенных с федеральным государственным образовательным стандартом по направлению подготовки, приведен в Приложении 1.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Перечень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обобщённых трудовых функций и трудовых функций, имеющих отношение к профессиональной деятельности выпускника программ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специалитета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специальности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24.05.02 «Проектирование авиационных и ракетных двигателей»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 в Приложении 2 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267507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331640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196309" y="302149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ПРИЛОЖЕНИЕ 1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183" y="764704"/>
            <a:ext cx="3657270" cy="55446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1264399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129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196309" y="302149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ПРИЛОЖЕНИЕ 2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50" y="1139931"/>
            <a:ext cx="8440241" cy="516085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2731053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526733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51920" y="1358454"/>
            <a:ext cx="51125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3.1. Направленности (профили) образовательных программ в рамках направления подготовки (специальности)</a:t>
            </a:r>
          </a:p>
          <a:p>
            <a:r>
              <a:rPr lang="ru-RU" sz="1600" dirty="0"/>
              <a:t>3.2. Квалификация, присваиваемая выпускникам образовательных программ</a:t>
            </a:r>
          </a:p>
          <a:p>
            <a:r>
              <a:rPr lang="ru-RU" sz="1600" dirty="0"/>
              <a:t>3.3. Объем программы</a:t>
            </a:r>
          </a:p>
          <a:p>
            <a:r>
              <a:rPr lang="ru-RU" sz="1600" dirty="0"/>
              <a:t>3.4. Формы обучения</a:t>
            </a:r>
          </a:p>
          <a:p>
            <a:r>
              <a:rPr lang="ru-RU" sz="1600" dirty="0"/>
              <a:t>3.5. Срок получения образования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188640"/>
            <a:ext cx="62037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Примерная основная образовательная программа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90775" y="3423640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84350" y="1384471"/>
            <a:ext cx="3561144" cy="1703533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r>
              <a:rPr lang="ru-RU" dirty="0"/>
              <a:t>Раздел 3. ОБЩАЯ ХАРАКТЕРИСТИКА ОБРАЗОВАТЕЛЬНЫХ ПРОГРАММ, РЕАЛИЗУЕМЫХ В РАМКАХ НАПРАВЛЕНИЯ ПОДГОТОВКИ (СПЕЦИАЛЬНОСТИ) 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90774" y="1290886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815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331640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2954" y="1107307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3.1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66785" y="1445083"/>
            <a:ext cx="8638306" cy="6120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Перечень специализаций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образовательных программ в рамках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специальности 24.05.02 «Проектирование авиационных и ракетных двигателей»:</a:t>
            </a:r>
            <a:endParaRPr lang="ru-RU" sz="1600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15000" y="2060848"/>
            <a:ext cx="8680138" cy="41858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1. Проектирование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авиационных двигателей и энергетических установок;</a:t>
            </a: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Проектирование энергетических установок наземного применения на базе авиационных и ракетных двигателей;</a:t>
            </a: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Проектирование жидкостных ракетных двигателей;</a:t>
            </a: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Проектирование ракетных двигателей твердого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топлива;</a:t>
            </a: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Проектирование электроракетных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двигателей;</a:t>
            </a: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Проектирование энергетических установок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ЛА:</a:t>
            </a: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Проектирование систем охлаждения и устройств тепловой защиты в авиационных и ракетных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двигателях;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Конструкция и прочность авиационных и ракетных двигателей, силовых и энергетических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установок;</a:t>
            </a: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Проектирование технологических процессов производства авиационных, ракетных  двигателей и энергетических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установок;</a:t>
            </a: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Проектирование авиационных двигателей внутреннего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сгорания;</a:t>
            </a: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Проектирование комбинированных реактивных двигателей.</a:t>
            </a:r>
          </a:p>
          <a:p>
            <a:pPr marL="0">
              <a:spcBef>
                <a:spcPts val="0"/>
              </a:spcBef>
              <a:buNone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2748560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331640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2954" y="1107307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3.2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79984" y="1583479"/>
            <a:ext cx="8638306" cy="3060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КВАЛИФИКАЦИЯ,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присваиваемая выпускникам образовательных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программ -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СПЕЦИАЛИСТ</a:t>
            </a:r>
            <a:endParaRPr lang="ru-RU" sz="16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72954" y="2088732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3.3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79984" y="2564904"/>
            <a:ext cx="8638306" cy="3060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ОБЪЕМ ПРОГРАММЫ –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330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зачетных единиц (далее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з.е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16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72954" y="3024836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3.4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179984" y="3501008"/>
            <a:ext cx="3658664" cy="6120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ФОРМЫ ОБУЧЕНИЯ: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dirty="0"/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3838650" y="3501008"/>
            <a:ext cx="4979640" cy="6120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 ОЧНАЯ;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 ОЧНО-ЗАОЧНАЯ.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1695727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105728" y="1152628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3.5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12758" y="1628800"/>
            <a:ext cx="3658664" cy="6120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Срок получения образования: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871424" y="1628800"/>
            <a:ext cx="4979640" cy="31683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 при очной форме обучения –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 лет 6 месяцев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>
              <a:spcBef>
                <a:spcPts val="0"/>
              </a:spcBef>
              <a:buNone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 при очно-заочной форме обучения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вне зависимости от применяемых образовательных технологий увеличивается не менее чем на 6 месяцев и не более чем на 1 год по сравнению со сроком получения образования по очной форме обучения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>
              <a:spcBef>
                <a:spcPts val="0"/>
              </a:spcBef>
              <a:buNone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 при обучении по индивидуальному учебному плану инвалидов и лиц с ограниченными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возможностями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здоровья –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может быть увеличен по их заявлению не более чем на 1 год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>
              <a:spcBef>
                <a:spcPts val="0"/>
              </a:spcBef>
              <a:buNone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1267212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526733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51920" y="1358454"/>
            <a:ext cx="5112568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4.1. Требования к планируемым результатам освоения образовательной программы, обеспечиваемым дисциплинами (модулями) и практиками обязательной части</a:t>
            </a:r>
          </a:p>
          <a:p>
            <a:r>
              <a:rPr lang="ru-RU" sz="1600" dirty="0"/>
              <a:t>4.1.1. Универсальные компетенции выпускников и индикаторы их достижения </a:t>
            </a:r>
          </a:p>
          <a:p>
            <a:r>
              <a:rPr lang="ru-RU" sz="1600" dirty="0"/>
              <a:t>4.1.2. Общепрофессиональные компетенции выпускников и индикаторы их достижения</a:t>
            </a:r>
          </a:p>
          <a:p>
            <a:r>
              <a:rPr lang="ru-RU" sz="1600" dirty="0"/>
              <a:t>4.1.3. Обязательные профессиональные компетенции выпускников и индикаторы их достижения </a:t>
            </a:r>
          </a:p>
          <a:p>
            <a:r>
              <a:rPr lang="ru-RU" sz="1600" dirty="0"/>
              <a:t>4.2. Рекомендуемые профессиональные компетенции выпускников и индикаторы их достижения</a:t>
            </a:r>
          </a:p>
          <a:p>
            <a:r>
              <a:rPr lang="ru-RU" sz="1600" dirty="0"/>
              <a:t>При включении профессиональных компетенций в обязательную (базовую) часть образовательной программы</a:t>
            </a:r>
          </a:p>
          <a:p>
            <a:r>
              <a:rPr lang="ru-RU" sz="1600" dirty="0"/>
              <a:t>При наличии сопряженных ПС заполнение раздела является </a:t>
            </a:r>
            <a:r>
              <a:rPr lang="ru-RU" sz="1600" dirty="0" smtClean="0"/>
              <a:t>обязательным</a:t>
            </a: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188640"/>
            <a:ext cx="62037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Примерная основная образовательная программа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90775" y="6128991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90776" y="1363873"/>
            <a:ext cx="3561144" cy="1149535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r>
              <a:rPr lang="ru-RU" dirty="0"/>
              <a:t>Раздел 4. ПЛАНИРУЕМЫЕ РЕЗУЛЬТАТЫ ОСВОЕНИЯ ОБРАЗОВАТЕЛЬНОЙ ПРОГРАММЫ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90774" y="1290886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64127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4294967295"/>
          </p:nvPr>
        </p:nvGraphicFramePr>
        <p:xfrm>
          <a:off x="285720" y="1334906"/>
          <a:ext cx="8501124" cy="4525962"/>
        </p:xfrm>
        <a:graphic>
          <a:graphicData uri="http://schemas.openxmlformats.org/drawingml/2006/table">
            <a:tbl>
              <a:tblPr/>
              <a:tblGrid>
                <a:gridCol w="3500465"/>
                <a:gridCol w="5000659"/>
              </a:tblGrid>
              <a:tr h="3435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</a:rPr>
                        <a:t>Наименование категории универсальных компетенций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</a:rPr>
                        <a:t>Код и наименование универсальной компетенции выпускника программы специалитета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1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</a:rPr>
                        <a:t>Системное и критическое мышление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429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</a:rPr>
                        <a:t>УК-1. Способен осуществлять критический анализ проблемных ситуаций на основе системного подхода, вырабатывать стратегию действий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7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Разработка и реализация проектов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429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</a:rPr>
                        <a:t>УК-2. Способен управлять проектом на всех этапах его жизненного цикла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1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</a:rPr>
                        <a:t>Командная работа и лидерство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429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</a:rPr>
                        <a:t>УК-3. Способен организовать и руководить работой команды, вырабатывая командную стратегию для достижения поставленной цели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4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Коммуникация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429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</a:rPr>
                        <a:t>УК-4. Способен применять современные коммуникативные технологии, в том числе на иностранном(</a:t>
                      </a:r>
                      <a:r>
                        <a:rPr lang="ru-RU" sz="900" dirty="0" err="1">
                          <a:latin typeface="Times New Roman"/>
                          <a:ea typeface="Calibri"/>
                        </a:rPr>
                        <a:t>ых</a:t>
                      </a:r>
                      <a:r>
                        <a:rPr lang="ru-RU" sz="900" dirty="0">
                          <a:latin typeface="Times New Roman"/>
                          <a:ea typeface="Calibri"/>
                        </a:rPr>
                        <a:t>) языке(ах), для академического и профессионального взаимодействия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1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Межкультурное взаимодействие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429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</a:rPr>
                        <a:t>УК-5. Способен анализировать и учитывать разнообразие культур в процессе межкультурного взаимодействия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115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Самоорганизация и саморазвитие (в т.ч. здоровьесбережение)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429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</a:rPr>
                        <a:t>УК-6. Способен определить и реализовать приоритеты собственной деятельности и способы ее совершенствования на основе самооценки и образования в течение всей жизни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1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429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</a:rPr>
                        <a:t>УК-7. Способен поддерживать должный уровень физической подготовленности для обеспечения полноценной социальной и профессиональной деятельности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1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Безопасность жизнедеятельности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429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</a:rPr>
                        <a:t>УК-8. Способен создавать и поддерживать безопасные условия жизнедеятельности, в том числе при возникновении чрезвычайных ситуаций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4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Гражданская позиция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429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</a:rPr>
                        <a:t>УК-9. Способен анализировать основные этапы и закономерности исторического развития России, её место и роль в современном мире для формирования гражданской позиции и развития патриотизма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214282" y="-1429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пециальност</a:t>
            </a:r>
            <a:r>
              <a:rPr lang="ru-RU" sz="2000" dirty="0" err="1" smtClean="0">
                <a:latin typeface="+mj-lt"/>
                <a:ea typeface="+mj-ea"/>
                <a:cs typeface="+mj-cs"/>
              </a:rPr>
              <a:t>ь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24.05.02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«Проектирование авиационных и ракетных двигателей»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928670"/>
            <a:ext cx="313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Универсальные компетенции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85006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42844" y="-2143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dirty="0" smtClean="0">
                <a:latin typeface="+mj-lt"/>
                <a:ea typeface="+mj-ea"/>
                <a:cs typeface="+mj-cs"/>
              </a:rPr>
              <a:t>С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пециальность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24.05.02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«Проектирование авиационных и ракетных двигателей»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2844" y="1825094"/>
          <a:ext cx="8786874" cy="5032906"/>
        </p:xfrm>
        <a:graphic>
          <a:graphicData uri="http://schemas.openxmlformats.org/drawingml/2006/table">
            <a:tbl>
              <a:tblPr/>
              <a:tblGrid>
                <a:gridCol w="3643338"/>
                <a:gridCol w="1500198"/>
                <a:gridCol w="3643338"/>
              </a:tblGrid>
              <a:tr h="1313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spc="-35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Код и наименование ПК 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8189" marR="18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spc="-35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Объект или область знания </a:t>
                      </a:r>
                      <a:br>
                        <a:rPr lang="ru-RU" sz="900" spc="-35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900" spc="-35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(при необходимости)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8189" marR="18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spc="-35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Задачи ПД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8189" marR="181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884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spc="-35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Тип задач ПД </a:t>
                      </a:r>
                      <a:r>
                        <a:rPr lang="ru-RU" sz="900" spc="-35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_</a:t>
                      </a:r>
                      <a:r>
                        <a:rPr lang="ru-RU" sz="900" b="1" u="sng" spc="-35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научно-исследовательский</a:t>
                      </a:r>
                      <a:r>
                        <a:rPr lang="ru-RU" sz="900" spc="-35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___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1820">
                <a:tc>
                  <a:txBody>
                    <a:bodyPr/>
                    <a:lstStyle/>
                    <a:p>
                      <a:pPr algn="just"/>
                      <a:r>
                        <a:rPr lang="ru-RU" sz="900" dirty="0">
                          <a:latin typeface="Times New Roman" pitchFamily="18" charset="0"/>
                          <a:cs typeface="Times New Roman" pitchFamily="18" charset="0"/>
                        </a:rPr>
                        <a:t>ПК-1: способностью осуществлять сбор, обработку, анализ и систематизацию научно-технической информации, отечественного и зарубежного опыта по направлению исследований, выбирать методы и средства решения научно-исследовательских задач </a:t>
                      </a:r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spc="-35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spc="-35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Проектирование авиационных и ракетных двигателей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latin typeface="Times New Roman" pitchFamily="18" charset="0"/>
                          <a:cs typeface="Times New Roman" pitchFamily="18" charset="0"/>
                        </a:rPr>
                        <a:t>проведение информационного поиска по заданной теме</a:t>
                      </a:r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10">
                <a:tc>
                  <a:txBody>
                    <a:bodyPr/>
                    <a:lstStyle/>
                    <a:p>
                      <a:pPr algn="just"/>
                      <a:r>
                        <a:rPr lang="ru-RU" sz="900" dirty="0">
                          <a:latin typeface="Times New Roman" pitchFamily="18" charset="0"/>
                          <a:cs typeface="Times New Roman" pitchFamily="18" charset="0"/>
                        </a:rPr>
                        <a:t>ПК-2: способностью выполнять научные исследования в составе научно-исследовательских групп </a:t>
                      </a:r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900" dirty="0">
                          <a:latin typeface="Times New Roman" pitchFamily="18" charset="0"/>
                          <a:cs typeface="Times New Roman" pitchFamily="18" charset="0"/>
                        </a:rPr>
                        <a:t>создание физических и математических моделей, позволяющих анализировать процессы в двигателях и энергоустановках ЛА</a:t>
                      </a:r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1455">
                <a:tc>
                  <a:txBody>
                    <a:bodyPr/>
                    <a:lstStyle/>
                    <a:p>
                      <a:pPr algn="just"/>
                      <a:r>
                        <a:rPr lang="ru-RU" sz="900" dirty="0">
                          <a:latin typeface="Times New Roman" pitchFamily="18" charset="0"/>
                          <a:cs typeface="Times New Roman" pitchFamily="18" charset="0"/>
                        </a:rPr>
                        <a:t>ПК-3: способностью разрабатывать физические и математические модели исследуемых процессов, явлений и объектов, относящихся к профессиональной сфере деятельности </a:t>
                      </a:r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900" dirty="0">
                          <a:latin typeface="Times New Roman" pitchFamily="18" charset="0"/>
                          <a:cs typeface="Times New Roman" pitchFamily="18" charset="0"/>
                        </a:rPr>
                        <a:t>применение проблемно-ориентированных методов анализа, синтеза и оптимизации процессов обеспечения качества испытаний и сертификации объектов деятельности</a:t>
                      </a:r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14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ПК-4: способностью разрабатывать методики и организовывать проведение экспериментов и испытаний, проводить обработку и анализ результатов</a:t>
                      </a:r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900" dirty="0">
                          <a:latin typeface="Times New Roman" pitchFamily="18" charset="0"/>
                          <a:cs typeface="Times New Roman" pitchFamily="18" charset="0"/>
                        </a:rPr>
                        <a:t>разработка планов, программ и методик проведения испытаний двигателей и энергоустановок ЛА,</a:t>
                      </a:r>
                    </a:p>
                    <a:p>
                      <a:pPr algn="just"/>
                      <a:r>
                        <a:rPr lang="ru-RU" sz="900" dirty="0">
                          <a:latin typeface="Times New Roman" pitchFamily="18" charset="0"/>
                          <a:cs typeface="Times New Roman" pitchFamily="18" charset="0"/>
                        </a:rPr>
                        <a:t>проведение стандартных и типовых испытаний деталей, их агрегатов и энергоустановок ЛА</a:t>
                      </a:r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2547">
                <a:tc>
                  <a:txBody>
                    <a:bodyPr/>
                    <a:lstStyle/>
                    <a:p>
                      <a:pPr algn="just"/>
                      <a:r>
                        <a:rPr lang="ru-RU" sz="900" dirty="0">
                          <a:latin typeface="Times New Roman" pitchFamily="18" charset="0"/>
                          <a:cs typeface="Times New Roman" pitchFamily="18" charset="0"/>
                        </a:rPr>
                        <a:t>ПК-5: способностью проводить экспериментальные исследования с использованием автоматизированных систем регистрации и обработки информации.</a:t>
                      </a:r>
                    </a:p>
                    <a:p>
                      <a:pPr algn="just"/>
                      <a:r>
                        <a:rPr lang="ru-RU" sz="900" dirty="0">
                          <a:latin typeface="Times New Roman" pitchFamily="18" charset="0"/>
                          <a:cs typeface="Times New Roman" pitchFamily="18" charset="0"/>
                        </a:rPr>
                        <a:t>ПК-6: способностью осуществлять подготовку научно-технических отчетов, обзоров и публикаций по результатам выполненных исследований и разработок.</a:t>
                      </a:r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900" dirty="0">
                          <a:latin typeface="Times New Roman" pitchFamily="18" charset="0"/>
                          <a:cs typeface="Times New Roman" pitchFamily="18" charset="0"/>
                        </a:rPr>
                        <a:t>проведение регистрации, вторичной обработки и анализа результатов экспериментальных исследований, стендовой и летной отработки и эксплуатации изделий двигателей ЛА;</a:t>
                      </a:r>
                    </a:p>
                    <a:p>
                      <a:pPr algn="just"/>
                      <a:r>
                        <a:rPr lang="ru-RU" sz="900" dirty="0">
                          <a:latin typeface="Times New Roman" pitchFamily="18" charset="0"/>
                          <a:cs typeface="Times New Roman" pitchFamily="18" charset="0"/>
                        </a:rPr>
                        <a:t>        организация метрологической поверки, градуировки и калибровки основных первичных преобразователей и средств измерений</a:t>
                      </a:r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884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spc="-35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Тип задач ПД </a:t>
                      </a:r>
                      <a:r>
                        <a:rPr lang="ru-RU" sz="900" spc="-35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_</a:t>
                      </a:r>
                      <a:r>
                        <a:rPr lang="ru-RU" sz="900" b="1" u="sng" spc="-35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проектный</a:t>
                      </a:r>
                      <a:r>
                        <a:rPr lang="ru-RU" sz="900" spc="-35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___</a:t>
                      </a:r>
                      <a:endParaRPr lang="ru-RU" sz="9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1820">
                <a:tc>
                  <a:txBody>
                    <a:bodyPr/>
                    <a:lstStyle/>
                    <a:p>
                      <a:pPr algn="just"/>
                      <a:r>
                        <a:rPr lang="ru-RU" sz="900" dirty="0">
                          <a:latin typeface="Times New Roman" pitchFamily="18" charset="0"/>
                          <a:cs typeface="Times New Roman" pitchFamily="18" charset="0"/>
                        </a:rPr>
                        <a:t>ПК-7: способностью принимать участие в работах по расчету и конструированию отдельных деталей и узлов двигателей и энергетических установок ЛА в соответствии с техническими заданиями и использованием стандартных средств автоматизации проектирования</a:t>
                      </a:r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900" dirty="0">
                          <a:latin typeface="Times New Roman" pitchFamily="18" charset="0"/>
                          <a:cs typeface="Times New Roman" pitchFamily="18" charset="0"/>
                        </a:rPr>
                        <a:t>формулирование целей проекта, путей решения задач, критериев и показателей достижения целей, построение структуры их взаимосвязей, выявление приоритетов решения задач с учетом нравственно-экологических аспектов деятельности</a:t>
                      </a:r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8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ПК-8: способностью разрабатывать рабочую проектную и техническую документацию, оформлять законченные проектно-конструкторские работы.</a:t>
                      </a:r>
                    </a:p>
                    <a:p>
                      <a:pPr algn="just"/>
                      <a:r>
                        <a:rPr lang="ru-RU" sz="900" dirty="0">
                          <a:latin typeface="Times New Roman" pitchFamily="18" charset="0"/>
                          <a:cs typeface="Times New Roman" pitchFamily="18" charset="0"/>
                        </a:rPr>
                        <a:t>ПК-9: участием в разработке эскизных, технических и рабочих проектов изделий и технологических процессов.</a:t>
                      </a:r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900" dirty="0">
                          <a:latin typeface="Times New Roman" pitchFamily="18" charset="0"/>
                          <a:cs typeface="Times New Roman" pitchFamily="18" charset="0"/>
                        </a:rPr>
                        <a:t>разработка обобщенных вариантов решения проблемы, анализ этих вариантов, прогнозирование последствий, нахождение компромиссных решений в условиях многокритериальности, неопределенности, планирование реализации проекта</a:t>
                      </a:r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274">
                <a:tc>
                  <a:txBody>
                    <a:bodyPr/>
                    <a:lstStyle/>
                    <a:p>
                      <a:pPr algn="just"/>
                      <a:r>
                        <a:rPr lang="ru-RU" sz="900" dirty="0">
                          <a:latin typeface="Times New Roman" pitchFamily="18" charset="0"/>
                          <a:cs typeface="Times New Roman" pitchFamily="18" charset="0"/>
                        </a:rPr>
                        <a:t>ПК-10: способностью проводить технико-экономическое обоснование проектных решений </a:t>
                      </a:r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900" dirty="0">
                          <a:latin typeface="Times New Roman" pitchFamily="18" charset="0"/>
                          <a:cs typeface="Times New Roman" pitchFamily="18" charset="0"/>
                        </a:rPr>
                        <a:t>разработка проектов двигателей и энергоустановок ЛА с учетом физико-механических, технологических, экологических и экономических параметров</a:t>
                      </a:r>
                    </a:p>
                  </a:txBody>
                  <a:tcPr marL="18189" marR="18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1500174"/>
            <a:ext cx="60721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  Профессиональные компетенции</a:t>
            </a:r>
            <a:endParaRPr lang="ru-RU" i="1" dirty="0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42844" y="714356"/>
            <a:ext cx="7858180" cy="857256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Часть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Рекомендации по обеспечению реализации программы специалитета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Раздел 5. Рекомендации по определению типов задач профессиональной деятельности выпускников </a:t>
            </a:r>
            <a:endParaRPr lang="ru-RU" sz="2000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653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26"/>
          <p:cNvSpPr>
            <a:spLocks noGrp="1"/>
          </p:cNvSpPr>
          <p:nvPr>
            <p:ph type="sldNum" sz="quarter" idx="12"/>
          </p:nvPr>
        </p:nvSpPr>
        <p:spPr>
          <a:xfrm>
            <a:off x="2157339" y="6484611"/>
            <a:ext cx="268802" cy="265912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 dirty="0"/>
          </a:p>
        </p:txBody>
      </p:sp>
      <p:sp>
        <p:nvSpPr>
          <p:cNvPr id="5" name="Название 1"/>
          <p:cNvSpPr txBox="1">
            <a:spLocks/>
          </p:cNvSpPr>
          <p:nvPr/>
        </p:nvSpPr>
        <p:spPr>
          <a:xfrm>
            <a:off x="1586809" y="1155240"/>
            <a:ext cx="7200680" cy="712656"/>
          </a:xfrm>
          <a:prstGeom prst="rect">
            <a:avLst/>
          </a:prstGeom>
        </p:spPr>
        <p:txBody>
          <a:bodyPr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altLang="ru-RU" sz="2200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Ключевые принципы разработки ФГОС ВО 3++</a:t>
            </a:r>
            <a:endParaRPr lang="ru-RU" altLang="ru-RU" sz="2200" dirty="0">
              <a:solidFill>
                <a:srgbClr val="00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89374" y="5429551"/>
            <a:ext cx="2698115" cy="927656"/>
          </a:xfrm>
          <a:prstGeom prst="rect">
            <a:avLst/>
          </a:prstGeom>
        </p:spPr>
        <p:txBody>
          <a:bodyPr wrap="square" lIns="41139" tIns="20569" rIns="41139" bIns="20569">
            <a:sp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Актуализированные ФГОС ВО вступают в силу с 1 сентября 2018 года, применяются для обучающихся с нового приема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287787" y="2145026"/>
            <a:ext cx="3328864" cy="927584"/>
          </a:xfrm>
          <a:prstGeom prst="rect">
            <a:avLst/>
          </a:prstGeom>
        </p:spPr>
        <p:txBody>
          <a:bodyPr wrap="square" lIns="41139" tIns="20569" rIns="41139" bIns="20569">
            <a:sp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Проведение актуализации ФГОС ВО, а не разработка новых стандартов</a:t>
            </a:r>
          </a:p>
          <a:p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(не надо новой аккредитации и лицензирования)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089373" y="3736369"/>
            <a:ext cx="2431869" cy="706126"/>
          </a:xfrm>
          <a:prstGeom prst="rect">
            <a:avLst/>
          </a:prstGeom>
        </p:spPr>
        <p:txBody>
          <a:bodyPr wrap="square" lIns="41139" tIns="20569" rIns="41139" bIns="20569">
            <a:sp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В ПООП выделяется обязательная для применения при разработке ОПОП часть</a:t>
            </a:r>
          </a:p>
        </p:txBody>
      </p:sp>
      <p:sp>
        <p:nvSpPr>
          <p:cNvPr id="10" name="Овал 9"/>
          <p:cNvSpPr/>
          <p:nvPr/>
        </p:nvSpPr>
        <p:spPr>
          <a:xfrm>
            <a:off x="535707" y="2145027"/>
            <a:ext cx="529087" cy="548426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1139" tIns="20569" rIns="41139" bIns="20569" rtlCol="0" anchor="ctr"/>
          <a:lstStyle/>
          <a:p>
            <a:pPr algn="ctr"/>
            <a:r>
              <a:rPr lang="ru-RU" dirty="0"/>
              <a:t>1</a:t>
            </a:r>
          </a:p>
        </p:txBody>
      </p:sp>
      <p:sp>
        <p:nvSpPr>
          <p:cNvPr id="11" name="Овал 10"/>
          <p:cNvSpPr/>
          <p:nvPr/>
        </p:nvSpPr>
        <p:spPr>
          <a:xfrm>
            <a:off x="5321046" y="2300475"/>
            <a:ext cx="529087" cy="548426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1139" tIns="20569" rIns="41139" bIns="20569" rtlCol="0" anchor="ctr"/>
          <a:lstStyle/>
          <a:p>
            <a:pPr algn="ctr"/>
            <a:r>
              <a:rPr lang="ru-RU" dirty="0"/>
              <a:t>4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980363" y="2110896"/>
            <a:ext cx="2916137" cy="927584"/>
          </a:xfrm>
          <a:prstGeom prst="rect">
            <a:avLst/>
          </a:prstGeom>
        </p:spPr>
        <p:txBody>
          <a:bodyPr wrap="square" lIns="41139" tIns="20569" rIns="41139" bIns="20569">
            <a:sp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ФГОС и ПООП – единый комплект нормативно-рекомендательного обеспечения разработки и реализации ОПОП</a:t>
            </a:r>
          </a:p>
        </p:txBody>
      </p:sp>
      <p:sp>
        <p:nvSpPr>
          <p:cNvPr id="13" name="Овал 12"/>
          <p:cNvSpPr/>
          <p:nvPr/>
        </p:nvSpPr>
        <p:spPr>
          <a:xfrm>
            <a:off x="535707" y="3769119"/>
            <a:ext cx="529087" cy="548426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1139" tIns="20569" rIns="41139" bIns="20569" rtlCol="0" anchor="ctr"/>
          <a:lstStyle/>
          <a:p>
            <a:pPr algn="ctr"/>
            <a:r>
              <a:rPr lang="ru-RU" dirty="0"/>
              <a:t>2</a:t>
            </a:r>
          </a:p>
        </p:txBody>
      </p:sp>
      <p:sp>
        <p:nvSpPr>
          <p:cNvPr id="14" name="Овал 13"/>
          <p:cNvSpPr/>
          <p:nvPr/>
        </p:nvSpPr>
        <p:spPr>
          <a:xfrm>
            <a:off x="5303234" y="5583517"/>
            <a:ext cx="529087" cy="548426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1139" tIns="20569" rIns="41139" bIns="20569" rtlCol="0" anchor="ctr"/>
          <a:lstStyle/>
          <a:p>
            <a:pPr algn="ctr"/>
            <a:r>
              <a:rPr lang="ru-RU" dirty="0"/>
              <a:t>6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285343" y="3736369"/>
            <a:ext cx="2830490" cy="1149186"/>
          </a:xfrm>
          <a:prstGeom prst="rect">
            <a:avLst/>
          </a:prstGeom>
        </p:spPr>
        <p:txBody>
          <a:bodyPr wrap="square" lIns="41139" tIns="20569" rIns="41139" bIns="20569">
            <a:spAutoFit/>
          </a:bodyPr>
          <a:lstStyle/>
          <a:p>
            <a:r>
              <a:rPr lang="ru-RU" sz="1400" dirty="0" err="1">
                <a:solidFill>
                  <a:srgbClr val="000000"/>
                </a:solidFill>
                <a:latin typeface="Times New Roman"/>
                <a:ea typeface="Times New Roman"/>
              </a:rPr>
              <a:t>Профстандарты</a:t>
            </a:r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 являются 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</a:rPr>
              <a:t>приложением </a:t>
            </a:r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к </a:t>
            </a:r>
            <a:r>
              <a:rPr lang="ru-RU" sz="1400" dirty="0" err="1">
                <a:solidFill>
                  <a:srgbClr val="000000"/>
                </a:solidFill>
                <a:latin typeface="Times New Roman"/>
                <a:ea typeface="Times New Roman"/>
              </a:rPr>
              <a:t>ФГОС</a:t>
            </a:r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 3++</a:t>
            </a:r>
          </a:p>
          <a:p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что позволяет не менять содержательно ФГОС при появлении новых </a:t>
            </a:r>
            <a:r>
              <a:rPr lang="ru-RU" sz="1400" dirty="0" err="1">
                <a:solidFill>
                  <a:srgbClr val="000000"/>
                </a:solidFill>
                <a:latin typeface="Times New Roman"/>
                <a:ea typeface="Times New Roman"/>
              </a:rPr>
              <a:t>профстандартов</a:t>
            </a:r>
            <a:endParaRPr lang="ru-RU" sz="14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35707" y="5619167"/>
            <a:ext cx="529087" cy="548426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1139" tIns="20569" rIns="41139" bIns="20569" rtlCol="0" anchor="ctr"/>
          <a:lstStyle/>
          <a:p>
            <a:pPr algn="ctr"/>
            <a:r>
              <a:rPr lang="ru-RU" dirty="0"/>
              <a:t>3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287788" y="5425946"/>
            <a:ext cx="4013325" cy="706126"/>
          </a:xfrm>
          <a:prstGeom prst="rect">
            <a:avLst/>
          </a:prstGeom>
        </p:spPr>
        <p:txBody>
          <a:bodyPr wrap="square" lIns="41139" tIns="20569" rIns="41139" bIns="20569">
            <a:sp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В областях, где нет </a:t>
            </a:r>
            <a:r>
              <a:rPr lang="ru-RU" sz="1400" dirty="0" err="1">
                <a:solidFill>
                  <a:srgbClr val="000000"/>
                </a:solidFill>
                <a:latin typeface="Times New Roman"/>
                <a:ea typeface="Times New Roman"/>
              </a:rPr>
              <a:t>профстандартов</a:t>
            </a:r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, профессиональные компетенции формируются исходя из профессионального опыта</a:t>
            </a:r>
          </a:p>
        </p:txBody>
      </p:sp>
      <p:sp>
        <p:nvSpPr>
          <p:cNvPr id="18" name="Овал 17"/>
          <p:cNvSpPr/>
          <p:nvPr/>
        </p:nvSpPr>
        <p:spPr>
          <a:xfrm>
            <a:off x="5321047" y="3762536"/>
            <a:ext cx="529087" cy="548426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1139" tIns="20569" rIns="41139" bIns="20569" rtlCol="0" anchor="ctr"/>
          <a:lstStyle/>
          <a:p>
            <a:pPr algn="ctr"/>
            <a:r>
              <a:rPr lang="ru-RU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20533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42844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dirty="0" smtClean="0">
                <a:latin typeface="+mj-lt"/>
                <a:ea typeface="+mj-ea"/>
                <a:cs typeface="+mj-cs"/>
              </a:rPr>
              <a:t>С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пециальность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24.05.02 «Проектирование авиационных и ракетных двигателей»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44" y="1071546"/>
            <a:ext cx="64294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Вариант готовности выпускника к выполнению ОТФ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1571612"/>
          <a:ext cx="8715436" cy="3513263"/>
        </p:xfrm>
        <a:graphic>
          <a:graphicData uri="http://schemas.openxmlformats.org/drawingml/2006/table">
            <a:tbl>
              <a:tblPr/>
              <a:tblGrid>
                <a:gridCol w="517696"/>
                <a:gridCol w="3012055"/>
                <a:gridCol w="5185685"/>
              </a:tblGrid>
              <a:tr h="531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</a:rPr>
                        <a:t>№ </a:t>
                      </a:r>
                      <a:r>
                        <a:rPr lang="ru-RU" sz="900" b="1" dirty="0" err="1" smtClean="0">
                          <a:latin typeface="Times New Roman"/>
                          <a:ea typeface="Times New Roman"/>
                        </a:rPr>
                        <a:t>п</a:t>
                      </a:r>
                      <a:r>
                        <a:rPr lang="ru-RU" sz="900" b="1" dirty="0" smtClean="0"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900" b="1" dirty="0" err="1" smtClean="0"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31750" marR="31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</a:rPr>
                        <a:t>Вариант готовности выпускника к выполнению ОТФ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31750" marR="31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>
                          <a:latin typeface="Times New Roman"/>
                          <a:ea typeface="Calibri"/>
                        </a:rPr>
                        <a:t>Обобщенные критерии выделения элементов ОТФ, для выполнения которых необходимо соблюдение дополнительных требований к уровню образования и обучения, помимо наличия высшего образования, комментарии</a:t>
                      </a:r>
                      <a:endParaRPr lang="ru-RU" sz="900" b="1" dirty="0">
                        <a:latin typeface="Times New Roman"/>
                        <a:ea typeface="Calibri"/>
                      </a:endParaRPr>
                    </a:p>
                  </a:txBody>
                  <a:tcPr marL="31750" marR="31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6560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2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900" dirty="0" smtClean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31750" marR="31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</a:rPr>
                        <a:t>К выполнению части ОТФ выпускник ОПОП готов после обучения на программе дополнительного профессионального образования, либо подтверждения квалификации путем прохождения квалификационного тестирования</a:t>
                      </a:r>
                    </a:p>
                  </a:txBody>
                  <a:tcPr marL="31750" marR="31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</a:rPr>
                        <a:t>Трудовые функции, связанные с узкой спецификой деятельности, с работой со специфическим оборудованием; специфика выполнения трудовых функций и трудовых действий связана с частыми изменениями (обновлениями) процессов и технологий, которые нецелесообразно учитывать при обучении на основных образовательных программах высшего </a:t>
                      </a:r>
                      <a:r>
                        <a:rPr lang="ru-RU" sz="900" dirty="0" smtClean="0">
                          <a:latin typeface="Times New Roman"/>
                          <a:ea typeface="Calibri"/>
                        </a:rPr>
                        <a:t>образования.</a:t>
                      </a:r>
                      <a:endParaRPr lang="ru-RU" sz="900" dirty="0">
                        <a:latin typeface="Times New Roman"/>
                        <a:ea typeface="Calibri"/>
                      </a:endParaRPr>
                    </a:p>
                  </a:txBody>
                  <a:tcPr marL="31750" marR="31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750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2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900" dirty="0" smtClean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31750" marR="31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Для выполнения части ОТФ, помимо наличия высшего образования, необходимо обучение на программах дополнительного профессионального образования и наличие опыта работы</a:t>
                      </a:r>
                    </a:p>
                  </a:txBody>
                  <a:tcPr marL="31750" marR="31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+mn-cs"/>
                        </a:rPr>
                        <a:t>Вышеперечисленные критерии, а также трудовые функции, трудовые действия, связанные с повышенной ответственностью, сложными и потенциально опасными технологическими процессами, к выполнению которых невозможно полноценно подготовить в рамках ОПОП, в том числе в ходе предусмотренных ОПОП </a:t>
                      </a: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+mn-cs"/>
                        </a:rPr>
                        <a:t>практик.</a:t>
                      </a:r>
                      <a:endParaRPr lang="ru-RU" sz="900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31750" marR="31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6560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2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900" dirty="0" smtClean="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31750" marR="31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</a:rPr>
                        <a:t>В рамках ОПОП возможно осуществить подготовку выпускника к выполнению ОТФ (при этом может быть установлено требование о прохождении короткой практики на предприятии, подтверждении квалификации) </a:t>
                      </a:r>
                    </a:p>
                  </a:txBody>
                  <a:tcPr marL="31750" marR="31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</a:rPr>
                        <a:t>Компетенции, формируемые в рамках обучения по ОПОП в рамках ФГОС ВО, позволяют, в частности, осуществлять профессиональную деятельность по конкретным ОТФ в нескольких сопряженных ПС. Требования к дополнительной практике на предприятии (например, в связи со спецификой конкретного оборудования) или о входном тестировании перед трудоустройством, устанавливаются в требованиях к образованию и обучению для ОТФ непосредственно в ПС. </a:t>
                      </a:r>
                    </a:p>
                  </a:txBody>
                  <a:tcPr marL="31750" marR="31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793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2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900" dirty="0" smtClean="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31750" marR="31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</a:rPr>
                        <a:t>В рамках ОПОП (прежде всего, программы прикладной направленности) формируется конкретная </a:t>
                      </a:r>
                      <a:r>
                        <a:rPr lang="ru-RU" sz="900" dirty="0" smtClean="0">
                          <a:latin typeface="Times New Roman"/>
                          <a:ea typeface="Times New Roman"/>
                        </a:rPr>
                        <a:t>квалификация 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31750" marR="31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</a:rPr>
                        <a:t>ОПОП в рамках ФГОС формируются в соответствии с требованиями (по заказу) конкретного работодателя с учетом конкретных ОТФ ПС. В таком случае возможно сопряжение ФГОС с несколькими ПС, а ОПОП может соотносится с конкретными ОТФ. </a:t>
                      </a:r>
                    </a:p>
                  </a:txBody>
                  <a:tcPr marL="31750" marR="31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42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526733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51920" y="1358454"/>
            <a:ext cx="511256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5.1</a:t>
            </a:r>
            <a:r>
              <a:rPr lang="ru-RU" sz="1600" dirty="0"/>
              <a:t>. Рекомендуемый объем обязательной части образовательной программы</a:t>
            </a:r>
          </a:p>
          <a:p>
            <a:r>
              <a:rPr lang="ru-RU" sz="1600" dirty="0"/>
              <a:t>5.2. Рекомендуемые типы практики </a:t>
            </a:r>
          </a:p>
          <a:p>
            <a:r>
              <a:rPr lang="ru-RU" sz="1600" dirty="0"/>
              <a:t>5.3. Примерный учебный план и примерный календарный учебный график </a:t>
            </a:r>
          </a:p>
          <a:p>
            <a:r>
              <a:rPr lang="ru-RU" sz="1600" dirty="0"/>
              <a:t>5.4. Примерные программы дисциплин (модулей) и практик </a:t>
            </a:r>
          </a:p>
          <a:p>
            <a:r>
              <a:rPr lang="ru-RU" sz="1600" dirty="0"/>
              <a:t>5.5. Рекомендации по разработке фондов оценочных средств для промежуточной аттестации по дисциплине (модулю) или практике</a:t>
            </a:r>
          </a:p>
          <a:p>
            <a:r>
              <a:rPr lang="ru-RU" sz="1600" dirty="0"/>
              <a:t>5.6. Рекомендации по разработке программы государственной итоговой аттестации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188640"/>
            <a:ext cx="62037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Примерная основная образовательная программа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90773" y="4466997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90776" y="1363873"/>
            <a:ext cx="3561144" cy="872536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r>
              <a:rPr lang="ru-RU" dirty="0"/>
              <a:t>Раздел 5. ПРИМЕРНАЯ СТРУКТУРА И СОДЕРЖАНИЕ ОПОП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90774" y="1290886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81177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5.1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928802"/>
            <a:ext cx="6858000" cy="1952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7167084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5.2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81151" y="1327718"/>
            <a:ext cx="8454114" cy="6120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Устанавливаются по усмотрению ФУМО в дополнение к типам практики, установленным ФГОС ВО.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907704" y="1939786"/>
            <a:ext cx="6943360" cy="44415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2.4. В Блок 2 «Практика» входят учебная и производственная практики.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программе специалитета в рамках учебной и производственной практики устанавливаются следующие типы практик: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а) учебная практика:</a:t>
            </a:r>
          </a:p>
          <a:p>
            <a:pPr marL="4572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ознакомительная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практика;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технологическая (проектно-технологическая) практика;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эксплуатационная практика;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научно-исследовательская работа (получение первичных навыков научно-исследовательской работы);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б) производственная практика: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технологическая (проектно-технологическая) практика;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эксплуатационная практика;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научно-исследовательская работа;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преддипломная практика.</a:t>
            </a:r>
          </a:p>
          <a:p>
            <a:pPr marL="0">
              <a:spcBef>
                <a:spcPts val="0"/>
              </a:spcBef>
              <a:buNone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1939786"/>
            <a:ext cx="1250139" cy="595538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r>
              <a:rPr lang="ru-RU" dirty="0" smtClean="0"/>
              <a:t>ФГОС ВО 24.05.02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40490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5.3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81151" y="1327718"/>
            <a:ext cx="8454114" cy="445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Примерный учебный план и примерный календарный учебный 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график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81151" y="1939786"/>
            <a:ext cx="8669913" cy="29293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391283" y="1935275"/>
            <a:ext cx="8361435" cy="1781844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ru-RU" sz="1600" dirty="0" smtClean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Варианты представления </a:t>
            </a:r>
            <a:r>
              <a:rPr lang="ru-RU" sz="1600" b="1" dirty="0" smtClean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примерного учебного плана</a:t>
            </a:r>
            <a:r>
              <a:rPr lang="ru-RU" sz="1600" dirty="0" smtClean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" indent="0" algn="just">
              <a:buNone/>
            </a:pPr>
            <a:r>
              <a:rPr lang="ru-RU" sz="1600" dirty="0" smtClean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- примерный учебный план</a:t>
            </a:r>
          </a:p>
          <a:p>
            <a:pPr marL="45720" indent="0" algn="just">
              <a:buNone/>
            </a:pPr>
            <a:r>
              <a:rPr lang="ru-RU" sz="1600" dirty="0" smtClean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- примерный план базовой части + методические рекомендации по вариативной части</a:t>
            </a:r>
          </a:p>
          <a:p>
            <a:pPr marL="45720" indent="0" algn="just">
              <a:buNone/>
            </a:pPr>
            <a:r>
              <a:rPr lang="ru-RU" sz="1600" dirty="0" smtClean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- примеры учебных планов</a:t>
            </a:r>
          </a:p>
          <a:p>
            <a:pPr marL="45720" indent="0">
              <a:buNone/>
            </a:pPr>
            <a:r>
              <a:rPr lang="ru-RU" sz="1600" dirty="0" smtClean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- методические рекомендации по проектированию учебного плана ОПОП</a:t>
            </a:r>
            <a:endParaRPr lang="ru-RU" sz="1600" dirty="0">
              <a:solidFill>
                <a:srgbClr val="2C3E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391283" y="3933142"/>
            <a:ext cx="8361435" cy="432048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None/>
            </a:pPr>
            <a:r>
              <a:rPr lang="ru-RU" sz="1600" dirty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Формат представления </a:t>
            </a:r>
            <a:r>
              <a:rPr lang="ru-RU" sz="1600" b="1" dirty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календарного учебного графика</a:t>
            </a:r>
            <a:r>
              <a:rPr lang="ru-RU" sz="1600" dirty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 – на усмотрение ФУМО.</a:t>
            </a:r>
          </a:p>
        </p:txBody>
      </p:sp>
    </p:spTree>
    <p:extLst>
      <p:ext uri="{BB962C8B-B14F-4D97-AF65-F5344CB8AC3E}">
        <p14:creationId xmlns:p14="http://schemas.microsoft.com/office/powerpoint/2010/main" val="519725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259632" y="6483766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54693" y="839063"/>
            <a:ext cx="1780572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РАЗДЕЛ 5.3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040" y="1484784"/>
            <a:ext cx="827722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729010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259632" y="6483766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54693" y="839063"/>
            <a:ext cx="1780572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РАЗДЕЛ 5.3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913" y="1590675"/>
            <a:ext cx="9020175" cy="367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4094268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5.4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81151" y="1327718"/>
            <a:ext cx="8454114" cy="6120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Примерные программы дисциплин (модулей) и практик </a:t>
            </a:r>
          </a:p>
          <a:p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Формат представления – на усмотрение ФУМО.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90311" y="2148257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5.5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197341" y="2636912"/>
            <a:ext cx="8454114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Рекомендации по разработке фондов оценочных средств для промежуточной аттестации по дисциплине (модулю) или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практике</a:t>
            </a:r>
          </a:p>
          <a:p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Формат представления – на усмотрение ФУМО.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74121" y="373243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5.6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181151" y="4221088"/>
            <a:ext cx="8454114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Рекомендации по разработке программы государственной итоговой аттестации</a:t>
            </a:r>
          </a:p>
          <a:p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Формат представления – на усмотрение ФУМО.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8810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331640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57602"/>
            <a:ext cx="6552728" cy="5242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  РАЗДЕЛУ 5.4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175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331640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  РАЗДЕЛУ 5.4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68760"/>
            <a:ext cx="7799228" cy="5085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9856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26"/>
          <p:cNvSpPr>
            <a:spLocks noGrp="1"/>
          </p:cNvSpPr>
          <p:nvPr>
            <p:ph type="sldNum" sz="quarter" idx="12"/>
          </p:nvPr>
        </p:nvSpPr>
        <p:spPr>
          <a:xfrm>
            <a:off x="2157339" y="6484611"/>
            <a:ext cx="268802" cy="265912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81329" y="2336702"/>
            <a:ext cx="5884766" cy="0"/>
          </a:xfrm>
          <a:prstGeom prst="line">
            <a:avLst/>
          </a:prstGeom>
          <a:ln w="38100"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6366094" y="2360157"/>
            <a:ext cx="0" cy="1642110"/>
          </a:xfrm>
          <a:prstGeom prst="line">
            <a:avLst/>
          </a:prstGeom>
          <a:ln w="38100"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V="1">
            <a:off x="600091" y="3994568"/>
            <a:ext cx="5766003" cy="7699"/>
          </a:xfrm>
          <a:prstGeom prst="line">
            <a:avLst/>
          </a:prstGeom>
          <a:ln w="38100">
            <a:prstDash val="sysDot"/>
            <a:headEnd type="triangl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Блок-схема: альтернативный процесс 58"/>
          <p:cNvSpPr>
            <a:spLocks noChangeAspect="1"/>
          </p:cNvSpPr>
          <p:nvPr/>
        </p:nvSpPr>
        <p:spPr>
          <a:xfrm>
            <a:off x="1007863" y="2136460"/>
            <a:ext cx="2074707" cy="447396"/>
          </a:xfrm>
          <a:prstGeom prst="flowChartAlternateProcess">
            <a:avLst/>
          </a:prstGeom>
          <a:solidFill>
            <a:schemeClr val="tx2"/>
          </a:solidFill>
          <a:ln w="76200" cmpd="sng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1139" tIns="20569" rIns="41139" bIns="20569" anchor="ctr"/>
          <a:lstStyle/>
          <a:p>
            <a:pPr algn="ctr" defTabSz="456899">
              <a:lnSpc>
                <a:spcPct val="90000"/>
              </a:lnSpc>
              <a:defRPr/>
            </a:pPr>
            <a:r>
              <a:rPr lang="ru-RU" sz="1600" b="1" dirty="0">
                <a:solidFill>
                  <a:schemeClr val="bg1"/>
                </a:solidFill>
                <a:cs typeface="Myriad Pro"/>
              </a:rPr>
              <a:t>февраль-март </a:t>
            </a:r>
          </a:p>
          <a:p>
            <a:pPr algn="ctr" defTabSz="456899">
              <a:lnSpc>
                <a:spcPct val="90000"/>
              </a:lnSpc>
              <a:defRPr/>
            </a:pPr>
            <a:r>
              <a:rPr lang="ru-RU" sz="1600" b="1" dirty="0">
                <a:solidFill>
                  <a:schemeClr val="bg1"/>
                </a:solidFill>
                <a:cs typeface="Myriad Pro"/>
              </a:rPr>
              <a:t>2017 г.</a:t>
            </a:r>
          </a:p>
        </p:txBody>
      </p:sp>
      <p:sp>
        <p:nvSpPr>
          <p:cNvPr id="8" name="Блок-схема: альтернативный процесс 22"/>
          <p:cNvSpPr>
            <a:spLocks noChangeAspect="1"/>
          </p:cNvSpPr>
          <p:nvPr/>
        </p:nvSpPr>
        <p:spPr>
          <a:xfrm>
            <a:off x="3656973" y="2136460"/>
            <a:ext cx="2213583" cy="447396"/>
          </a:xfrm>
          <a:prstGeom prst="flowChartAlternateProcess">
            <a:avLst/>
          </a:prstGeom>
          <a:solidFill>
            <a:schemeClr val="tx2"/>
          </a:solidFill>
          <a:ln w="76200" cmpd="sng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1139" tIns="20569" rIns="41139" bIns="20569" anchor="ctr"/>
          <a:lstStyle/>
          <a:p>
            <a:pPr algn="ctr" defTabSz="456899">
              <a:lnSpc>
                <a:spcPct val="90000"/>
              </a:lnSpc>
              <a:defRPr/>
            </a:pPr>
            <a:r>
              <a:rPr lang="ru-RU" sz="1600" b="1" dirty="0">
                <a:solidFill>
                  <a:schemeClr val="bg1"/>
                </a:solidFill>
                <a:cs typeface="Myriad Pro"/>
              </a:rPr>
              <a:t>апрель 2017 г.</a:t>
            </a:r>
          </a:p>
        </p:txBody>
      </p:sp>
      <p:sp>
        <p:nvSpPr>
          <p:cNvPr id="9" name="Блок-схема: альтернативный процесс 25"/>
          <p:cNvSpPr>
            <a:spLocks noChangeAspect="1"/>
          </p:cNvSpPr>
          <p:nvPr/>
        </p:nvSpPr>
        <p:spPr>
          <a:xfrm>
            <a:off x="1007863" y="3770871"/>
            <a:ext cx="2221304" cy="447396"/>
          </a:xfrm>
          <a:prstGeom prst="flowChartAlternateProcess">
            <a:avLst/>
          </a:prstGeom>
          <a:solidFill>
            <a:schemeClr val="tx2"/>
          </a:solidFill>
          <a:ln w="76200" cmpd="sng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1139" tIns="20569" rIns="41139" bIns="20569" anchor="ctr"/>
          <a:lstStyle/>
          <a:p>
            <a:pPr algn="ctr" defTabSz="456899">
              <a:lnSpc>
                <a:spcPct val="90000"/>
              </a:lnSpc>
              <a:defRPr/>
            </a:pPr>
            <a:r>
              <a:rPr lang="ru-RU" sz="1600" b="1" dirty="0">
                <a:solidFill>
                  <a:schemeClr val="bg1"/>
                </a:solidFill>
                <a:cs typeface="Myriad Pro"/>
              </a:rPr>
              <a:t>к 1 июля 2017 г.</a:t>
            </a:r>
          </a:p>
        </p:txBody>
      </p:sp>
      <p:sp>
        <p:nvSpPr>
          <p:cNvPr id="10" name="Прямоугольник 21"/>
          <p:cNvSpPr>
            <a:spLocks noChangeArrowheads="1"/>
          </p:cNvSpPr>
          <p:nvPr/>
        </p:nvSpPr>
        <p:spPr bwMode="auto">
          <a:xfrm>
            <a:off x="726902" y="4386596"/>
            <a:ext cx="2696809" cy="4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0792" tIns="20391" rIns="40792" bIns="20391">
            <a:spAutoFit/>
          </a:bodyPr>
          <a:lstStyle/>
          <a:p>
            <a:pPr algn="ctr" defTabSz="203532">
              <a:defRPr/>
            </a:pPr>
            <a:r>
              <a:rPr lang="ru-RU" altLang="ru-RU" sz="1400" i="1" kern="0" dirty="0">
                <a:solidFill>
                  <a:srgbClr val="2C3E50"/>
                </a:solidFill>
                <a:latin typeface="Calibri" pitchFamily="34" charset="0"/>
              </a:rPr>
              <a:t>Утверждены актуализированные ФГОС (490)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96007" y="5159207"/>
            <a:ext cx="8150463" cy="0"/>
          </a:xfrm>
          <a:prstGeom prst="line">
            <a:avLst/>
          </a:prstGeom>
          <a:ln w="38100"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21"/>
          <p:cNvSpPr>
            <a:spLocks noChangeArrowheads="1"/>
          </p:cNvSpPr>
          <p:nvPr/>
        </p:nvSpPr>
        <p:spPr bwMode="auto">
          <a:xfrm>
            <a:off x="3568658" y="1589908"/>
            <a:ext cx="2484142" cy="262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0792" tIns="20391" rIns="40792" bIns="20391">
            <a:spAutoFit/>
          </a:bodyPr>
          <a:lstStyle/>
          <a:p>
            <a:pPr algn="ctr" defTabSz="203532">
              <a:defRPr/>
            </a:pPr>
            <a:r>
              <a:rPr lang="ru-RU" altLang="ru-RU" sz="1400" i="1" kern="0" dirty="0">
                <a:solidFill>
                  <a:srgbClr val="2C3E50"/>
                </a:solidFill>
                <a:latin typeface="Calibri" pitchFamily="34" charset="0"/>
              </a:rPr>
              <a:t>Совет по ФГОС</a:t>
            </a:r>
          </a:p>
        </p:txBody>
      </p:sp>
      <p:sp>
        <p:nvSpPr>
          <p:cNvPr id="13" name="Прямоугольник 21"/>
          <p:cNvSpPr>
            <a:spLocks noChangeArrowheads="1"/>
          </p:cNvSpPr>
          <p:nvPr/>
        </p:nvSpPr>
        <p:spPr bwMode="auto">
          <a:xfrm>
            <a:off x="3532763" y="4386596"/>
            <a:ext cx="2503928" cy="4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0792" tIns="20391" rIns="40792" bIns="20391">
            <a:spAutoFit/>
          </a:bodyPr>
          <a:lstStyle/>
          <a:p>
            <a:pPr algn="ctr" defTabSz="203532">
              <a:defRPr/>
            </a:pPr>
            <a:r>
              <a:rPr lang="ru-RU" altLang="ru-RU" sz="1400" i="1" kern="0" dirty="0">
                <a:solidFill>
                  <a:srgbClr val="2C3E50"/>
                </a:solidFill>
                <a:latin typeface="Calibri" pitchFamily="34" charset="0"/>
              </a:rPr>
              <a:t>Направлены на регистрацию в Минюст России</a:t>
            </a:r>
          </a:p>
        </p:txBody>
      </p:sp>
      <p:sp>
        <p:nvSpPr>
          <p:cNvPr id="14" name="Блок-схема: альтернативный процесс 25"/>
          <p:cNvSpPr>
            <a:spLocks noChangeAspect="1"/>
          </p:cNvSpPr>
          <p:nvPr/>
        </p:nvSpPr>
        <p:spPr>
          <a:xfrm>
            <a:off x="3649252" y="3778569"/>
            <a:ext cx="2221304" cy="447396"/>
          </a:xfrm>
          <a:prstGeom prst="flowChartAlternateProcess">
            <a:avLst/>
          </a:prstGeom>
          <a:solidFill>
            <a:schemeClr val="tx2"/>
          </a:solidFill>
          <a:ln w="76200" cmpd="sng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1139" tIns="20569" rIns="41139" bIns="20569" anchor="ctr"/>
          <a:lstStyle/>
          <a:p>
            <a:pPr algn="ctr" defTabSz="456899">
              <a:lnSpc>
                <a:spcPct val="90000"/>
              </a:lnSpc>
              <a:defRPr/>
            </a:pPr>
            <a:r>
              <a:rPr lang="ru-RU" sz="1600" b="1" dirty="0">
                <a:solidFill>
                  <a:schemeClr val="bg1"/>
                </a:solidFill>
                <a:cs typeface="Myriad Pro"/>
              </a:rPr>
              <a:t>к 1 июня 2017 г.</a:t>
            </a:r>
          </a:p>
        </p:txBody>
      </p:sp>
      <p:sp>
        <p:nvSpPr>
          <p:cNvPr id="15" name="Блок-схема: альтернативный процесс 25"/>
          <p:cNvSpPr>
            <a:spLocks noChangeAspect="1"/>
          </p:cNvSpPr>
          <p:nvPr/>
        </p:nvSpPr>
        <p:spPr>
          <a:xfrm>
            <a:off x="6532009" y="2500968"/>
            <a:ext cx="2221304" cy="447396"/>
          </a:xfrm>
          <a:prstGeom prst="flowChartAlternateProcess">
            <a:avLst/>
          </a:prstGeom>
          <a:solidFill>
            <a:schemeClr val="tx2"/>
          </a:solidFill>
          <a:ln w="76200" cmpd="sng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1139" tIns="20569" rIns="41139" bIns="20569" anchor="ctr"/>
          <a:lstStyle/>
          <a:p>
            <a:pPr algn="ctr" defTabSz="456899">
              <a:lnSpc>
                <a:spcPct val="90000"/>
              </a:lnSpc>
              <a:defRPr/>
            </a:pPr>
            <a:r>
              <a:rPr lang="ru-RU" sz="1600" b="1" dirty="0">
                <a:solidFill>
                  <a:schemeClr val="bg1"/>
                </a:solidFill>
                <a:cs typeface="Myriad Pro"/>
              </a:rPr>
              <a:t>май 2017 г.</a:t>
            </a:r>
          </a:p>
        </p:txBody>
      </p:sp>
      <p:sp>
        <p:nvSpPr>
          <p:cNvPr id="16" name="Прямоугольник 21"/>
          <p:cNvSpPr>
            <a:spLocks noChangeArrowheads="1"/>
          </p:cNvSpPr>
          <p:nvPr/>
        </p:nvSpPr>
        <p:spPr bwMode="auto">
          <a:xfrm>
            <a:off x="6422985" y="3177022"/>
            <a:ext cx="2503928" cy="1148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0792" tIns="20391" rIns="40792" bIns="20391">
            <a:spAutoFit/>
          </a:bodyPr>
          <a:lstStyle/>
          <a:p>
            <a:pPr algn="ctr" defTabSz="203532">
              <a:defRPr/>
            </a:pPr>
            <a:r>
              <a:rPr lang="ru-RU" altLang="ru-RU" sz="1400" i="1" kern="0" dirty="0">
                <a:solidFill>
                  <a:srgbClr val="2C3E50"/>
                </a:solidFill>
                <a:latin typeface="Calibri" pitchFamily="34" charset="0"/>
              </a:rPr>
              <a:t>Получены заключения из </a:t>
            </a:r>
            <a:r>
              <a:rPr lang="ru-RU" altLang="ru-RU" sz="1400" i="1" kern="0" dirty="0" err="1">
                <a:solidFill>
                  <a:srgbClr val="2C3E50"/>
                </a:solidFill>
                <a:latin typeface="Calibri" pitchFamily="34" charset="0"/>
              </a:rPr>
              <a:t>Роспотребнадзора</a:t>
            </a:r>
            <a:r>
              <a:rPr lang="ru-RU" altLang="ru-RU" sz="1400" i="1" kern="0" dirty="0">
                <a:solidFill>
                  <a:srgbClr val="2C3E50"/>
                </a:solidFill>
                <a:latin typeface="Calibri" pitchFamily="34" charset="0"/>
              </a:rPr>
              <a:t>, согласованы с Правовым департаментом,</a:t>
            </a:r>
          </a:p>
          <a:p>
            <a:pPr algn="ctr" defTabSz="203532">
              <a:defRPr/>
            </a:pPr>
            <a:r>
              <a:rPr lang="ru-RU" altLang="ru-RU" sz="1400" i="1" kern="0" dirty="0">
                <a:solidFill>
                  <a:srgbClr val="2C3E50"/>
                </a:solidFill>
                <a:latin typeface="Calibri" pitchFamily="34" charset="0"/>
              </a:rPr>
              <a:t>утверждены Министром</a:t>
            </a:r>
          </a:p>
        </p:txBody>
      </p:sp>
      <p:sp>
        <p:nvSpPr>
          <p:cNvPr id="17" name="Прямоугольник 21"/>
          <p:cNvSpPr>
            <a:spLocks noChangeArrowheads="1"/>
          </p:cNvSpPr>
          <p:nvPr/>
        </p:nvSpPr>
        <p:spPr bwMode="auto">
          <a:xfrm>
            <a:off x="803146" y="1479143"/>
            <a:ext cx="2484142" cy="4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0792" tIns="20391" rIns="40792" bIns="20391">
            <a:spAutoFit/>
          </a:bodyPr>
          <a:lstStyle/>
          <a:p>
            <a:pPr algn="ctr" defTabSz="203532">
              <a:defRPr/>
            </a:pPr>
            <a:r>
              <a:rPr lang="ru-RU" altLang="ru-RU" sz="1400" i="1" kern="0" dirty="0">
                <a:solidFill>
                  <a:srgbClr val="2C3E50"/>
                </a:solidFill>
                <a:latin typeface="Calibri" pitchFamily="34" charset="0"/>
              </a:rPr>
              <a:t>Общественное обсуждение, независимая экспертиза</a:t>
            </a:r>
          </a:p>
        </p:txBody>
      </p:sp>
      <p:sp>
        <p:nvSpPr>
          <p:cNvPr id="18" name="Блок-схема: альтернативный процесс 22"/>
          <p:cNvSpPr>
            <a:spLocks noChangeAspect="1"/>
          </p:cNvSpPr>
          <p:nvPr/>
        </p:nvSpPr>
        <p:spPr>
          <a:xfrm>
            <a:off x="3543849" y="5505669"/>
            <a:ext cx="2492842" cy="503838"/>
          </a:xfrm>
          <a:prstGeom prst="flowChartAlternateProcess">
            <a:avLst/>
          </a:prstGeom>
          <a:solidFill>
            <a:schemeClr val="tx2"/>
          </a:solidFill>
          <a:ln w="76200" cmpd="sng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1139" tIns="20569" rIns="41139" bIns="20569" anchor="ctr"/>
          <a:lstStyle/>
          <a:p>
            <a:pPr algn="ctr" defTabSz="456899">
              <a:lnSpc>
                <a:spcPct val="90000"/>
              </a:lnSpc>
              <a:defRPr/>
            </a:pPr>
            <a:r>
              <a:rPr lang="ru-RU" sz="2000" b="1" dirty="0">
                <a:solidFill>
                  <a:schemeClr val="bg1"/>
                </a:solidFill>
                <a:cs typeface="Myriad Pro"/>
              </a:rPr>
              <a:t>1 октября 2017 г.</a:t>
            </a: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939569" y="5557250"/>
            <a:ext cx="2484142" cy="318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0792" tIns="20391" rIns="40792" bIns="20391">
            <a:spAutoFit/>
          </a:bodyPr>
          <a:lstStyle/>
          <a:p>
            <a:pPr algn="ctr" defTabSz="203532">
              <a:defRPr/>
            </a:pPr>
            <a:r>
              <a:rPr lang="ru-RU" altLang="ru-RU" i="1" kern="0" dirty="0">
                <a:solidFill>
                  <a:srgbClr val="2C3E50"/>
                </a:solidFill>
                <a:latin typeface="Calibri" pitchFamily="34" charset="0"/>
              </a:rPr>
              <a:t>Разработаны ПООП</a:t>
            </a:r>
          </a:p>
        </p:txBody>
      </p:sp>
      <p:sp>
        <p:nvSpPr>
          <p:cNvPr id="20" name="Название 1"/>
          <p:cNvSpPr txBox="1">
            <a:spLocks/>
          </p:cNvSpPr>
          <p:nvPr/>
        </p:nvSpPr>
        <p:spPr bwMode="auto">
          <a:xfrm>
            <a:off x="2850192" y="0"/>
            <a:ext cx="6040728" cy="1075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2" tIns="45692" rIns="91382" bIns="45692" anchor="ctr"/>
          <a:lstStyle>
            <a:lvl1pPr>
              <a:defRPr sz="7100">
                <a:solidFill>
                  <a:srgbClr val="2C3E50"/>
                </a:solidFill>
                <a:latin typeface="Myriad Pro" charset="0"/>
                <a:ea typeface="Arial" charset="0"/>
                <a:cs typeface="Myriad Pro" charset="0"/>
              </a:defRPr>
            </a:lvl1pPr>
            <a:lvl2pPr marL="742950" indent="-285750">
              <a:defRPr sz="6200">
                <a:solidFill>
                  <a:srgbClr val="2C3E50"/>
                </a:solidFill>
                <a:latin typeface="Myriad Pro" charset="0"/>
                <a:ea typeface="Myriad Pro" charset="0"/>
                <a:cs typeface="Myriad Pro" charset="0"/>
              </a:defRPr>
            </a:lvl2pPr>
            <a:lvl3pPr marL="1143000" indent="-228600">
              <a:defRPr sz="5300">
                <a:solidFill>
                  <a:srgbClr val="2C3E50"/>
                </a:solidFill>
                <a:latin typeface="Myriad Pro" charset="0"/>
                <a:ea typeface="Myriad Pro" charset="0"/>
                <a:cs typeface="Myriad Pro" charset="0"/>
              </a:defRPr>
            </a:lvl3pPr>
            <a:lvl4pPr marL="1600200" indent="-228600">
              <a:defRPr sz="4400">
                <a:solidFill>
                  <a:srgbClr val="2C3E50"/>
                </a:solidFill>
                <a:latin typeface="Myriad Pro" charset="0"/>
                <a:ea typeface="Myriad Pro" charset="0"/>
                <a:cs typeface="Myriad Pro" charset="0"/>
              </a:defRPr>
            </a:lvl4pPr>
            <a:lvl5pPr marL="2057400" indent="-228600">
              <a:defRPr sz="4400">
                <a:solidFill>
                  <a:srgbClr val="2C3E50"/>
                </a:solidFill>
                <a:latin typeface="Myriad Pro" charset="0"/>
                <a:ea typeface="Myriad Pro" charset="0"/>
                <a:cs typeface="Myriad Pro" charset="0"/>
              </a:defRPr>
            </a:lvl5pPr>
            <a:lvl6pPr marL="2514600" indent="-228600" defTabSz="1014413" eaLnBrk="0" fontAlgn="base" hangingPunct="0">
              <a:spcAft>
                <a:spcPct val="0"/>
              </a:spcAft>
              <a:buFont typeface="Arial" charset="0"/>
              <a:buChar char="»"/>
              <a:defRPr sz="4400">
                <a:solidFill>
                  <a:srgbClr val="2C3E50"/>
                </a:solidFill>
                <a:latin typeface="Myriad Pro" charset="0"/>
                <a:ea typeface="Myriad Pro" charset="0"/>
                <a:cs typeface="Myriad Pro" charset="0"/>
              </a:defRPr>
            </a:lvl6pPr>
            <a:lvl7pPr marL="2971800" indent="-228600" defTabSz="1014413" eaLnBrk="0" fontAlgn="base" hangingPunct="0">
              <a:spcAft>
                <a:spcPct val="0"/>
              </a:spcAft>
              <a:buFont typeface="Arial" charset="0"/>
              <a:buChar char="»"/>
              <a:defRPr sz="4400">
                <a:solidFill>
                  <a:srgbClr val="2C3E50"/>
                </a:solidFill>
                <a:latin typeface="Myriad Pro" charset="0"/>
                <a:ea typeface="Myriad Pro" charset="0"/>
                <a:cs typeface="Myriad Pro" charset="0"/>
              </a:defRPr>
            </a:lvl7pPr>
            <a:lvl8pPr marL="3429000" indent="-228600" defTabSz="1014413" eaLnBrk="0" fontAlgn="base" hangingPunct="0">
              <a:spcAft>
                <a:spcPct val="0"/>
              </a:spcAft>
              <a:buFont typeface="Arial" charset="0"/>
              <a:buChar char="»"/>
              <a:defRPr sz="4400">
                <a:solidFill>
                  <a:srgbClr val="2C3E50"/>
                </a:solidFill>
                <a:latin typeface="Myriad Pro" charset="0"/>
                <a:ea typeface="Myriad Pro" charset="0"/>
                <a:cs typeface="Myriad Pro" charset="0"/>
              </a:defRPr>
            </a:lvl8pPr>
            <a:lvl9pPr marL="3886200" indent="-228600" defTabSz="1014413" eaLnBrk="0" fontAlgn="base" hangingPunct="0">
              <a:spcAft>
                <a:spcPct val="0"/>
              </a:spcAft>
              <a:buFont typeface="Arial" charset="0"/>
              <a:buChar char="»"/>
              <a:defRPr sz="4400">
                <a:solidFill>
                  <a:srgbClr val="2C3E50"/>
                </a:solidFill>
                <a:latin typeface="Myriad Pro" charset="0"/>
                <a:ea typeface="Myriad Pro" charset="0"/>
                <a:cs typeface="Myriad Pro" charset="0"/>
              </a:defRPr>
            </a:lvl9pPr>
          </a:lstStyle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«Дорожная карта» актуализации ФГОС 3++</a:t>
            </a:r>
          </a:p>
        </p:txBody>
      </p:sp>
    </p:spTree>
    <p:extLst>
      <p:ext uri="{BB962C8B-B14F-4D97-AF65-F5344CB8AC3E}">
        <p14:creationId xmlns:p14="http://schemas.microsoft.com/office/powerpoint/2010/main" val="111596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331640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  РАЗДЕЛУ 5.4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46" y="1412776"/>
            <a:ext cx="8081877" cy="4699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61084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331640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  РАЗДЕЛУ 5.4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706" y="1412776"/>
            <a:ext cx="4261102" cy="489189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2853" y="1412776"/>
            <a:ext cx="4492218" cy="489189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318030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331640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74121" y="839063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  РАЗДЕЛУ 5.4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839063"/>
            <a:ext cx="3880222" cy="55458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6690988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526733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188640"/>
            <a:ext cx="62037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Примерная основная образовательная программа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90772" y="2636912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90776" y="1363873"/>
            <a:ext cx="3561144" cy="1149535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r>
              <a:rPr lang="ru-RU" dirty="0"/>
              <a:t>Раздел 6. ПРИМЕРНЫЕ УСЛОВИЯ ОСУЩЕСТВЛЕНИЯ ОБРАЗОВАТЕЛЬНОЙ ДЕЯТЕЛЬНОСТИ ПО ОПОП 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90774" y="1290886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2262973" y="2924944"/>
            <a:ext cx="635682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Примерные условия реализации образовательных программ должны содержать примерные расчеты нормативных затрат оказания государственных услуг по реализации образовательной программы (возможно, </a:t>
            </a:r>
            <a:r>
              <a:rPr lang="ru-RU" b="1" i="1" dirty="0"/>
              <a:t>путем отсылки к соответствующим разделу ФГОС ВО</a:t>
            </a:r>
            <a:r>
              <a:rPr lang="ru-RU" i="1" dirty="0"/>
              <a:t> и методике расчета </a:t>
            </a:r>
            <a:r>
              <a:rPr lang="ru-RU" i="1" dirty="0" err="1"/>
              <a:t>Минобрнауки</a:t>
            </a:r>
            <a:r>
              <a:rPr lang="ru-RU" i="1" dirty="0"/>
              <a:t> России).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567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526733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188640"/>
            <a:ext cx="62037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Примерная основная образовательная программа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90776" y="2204864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90776" y="1363873"/>
            <a:ext cx="3561144" cy="595538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r>
              <a:rPr lang="ru-RU" dirty="0"/>
              <a:t>Раздел 6. </a:t>
            </a:r>
            <a:r>
              <a:rPr lang="ru-RU" dirty="0" smtClean="0"/>
              <a:t>СПИСОК РАЗРАБОТЧИКОВ</a:t>
            </a: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90774" y="1290886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99348"/>
              </p:ext>
            </p:extLst>
          </p:nvPr>
        </p:nvGraphicFramePr>
        <p:xfrm>
          <a:off x="2219001" y="2924944"/>
          <a:ext cx="6400800" cy="1417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1360"/>
                <a:gridCol w="1495615"/>
                <a:gridCol w="2864610"/>
                <a:gridCol w="139921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№ п/п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ФИО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Должность / место работы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Подпись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Сидоров А.Ю.</a:t>
                      </a:r>
                      <a:endParaRPr lang="ru-RU" sz="1600" i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i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Начальник</a:t>
                      </a:r>
                      <a:r>
                        <a:rPr lang="ru-RU" sz="1600" i="1" baseline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УМО ОД МАИ</a:t>
                      </a:r>
                      <a:endParaRPr lang="ru-RU" sz="1600" i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050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2.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Гусаров С.А.</a:t>
                      </a:r>
                      <a:endParaRPr lang="ru-RU" sz="1600" i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доцент кафедры </a:t>
                      </a:r>
                      <a:r>
                        <a:rPr lang="ru-RU" sz="1600" i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201, </a:t>
                      </a:r>
                      <a:r>
                        <a:rPr lang="ru-RU" sz="1600" i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МАИ</a:t>
                      </a:r>
                      <a:endParaRPr lang="ru-RU" sz="1600" i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3.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Монахова</a:t>
                      </a:r>
                      <a:r>
                        <a:rPr lang="ru-RU" sz="1600" i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В.П.</a:t>
                      </a:r>
                      <a:endParaRPr lang="ru-RU" sz="1600" i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зав. кафедрой </a:t>
                      </a:r>
                      <a:r>
                        <a:rPr lang="ru-RU" sz="1600" i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207, МАИ</a:t>
                      </a:r>
                      <a:endParaRPr lang="ru-RU" sz="1600" i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714342" y="2427767"/>
            <a:ext cx="15514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Разработчики: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2273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1E2536C-2E8A-4ECC-A186-DD2EDDD69149}" type="slidenum">
              <a:rPr lang="ru-RU" smtClean="0"/>
              <a:pPr eaLnBrk="1" hangingPunct="1"/>
              <a:t>35</a:t>
            </a:fld>
            <a:endParaRPr lang="ru-RU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542925" y="2851150"/>
            <a:ext cx="8029575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1" u="none" strike="noStrike" kern="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Times New Roman" panose="02020603050405020304" pitchFamily="18" charset="0"/>
              </a:rPr>
              <a:t>СПАСИБО </a:t>
            </a:r>
            <a:r>
              <a:rPr kumimoji="0" lang="ru-RU" sz="4000" b="1" i="1" u="none" strike="noStrike" kern="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Times New Roman" panose="02020603050405020304" pitchFamily="18" charset="0"/>
              </a:rPr>
              <a:t>ЗА ВНИМАНИЕ</a:t>
            </a:r>
            <a:r>
              <a:rPr kumimoji="0" lang="en-US" sz="4000" b="1" i="1" u="none" strike="noStrike" kern="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97994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0424" y="1006361"/>
            <a:ext cx="8474866" cy="4195222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соответствии с пунктом 10 части 2 ФЗ-273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примерная основная образовательная программа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учебно-методическая документация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57118" indent="-257118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(примерный учебный план, </a:t>
            </a:r>
          </a:p>
          <a:p>
            <a:pPr marL="257118" indent="-257118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примерный календарный учебный график, </a:t>
            </a:r>
          </a:p>
          <a:p>
            <a:pPr marL="257118" indent="-257118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примерные рабочие программы учебных предметов, курсов, дисциплин (модулей),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иных компонентов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u="sng" dirty="0">
                <a:latin typeface="Times New Roman" pitchFamily="18" charset="0"/>
                <a:cs typeface="Times New Roman" pitchFamily="18" charset="0"/>
              </a:rPr>
              <a:t>определяющая: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57118" indent="-257118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рекомендуемые объем и содержание образования определенного уровня и (или) определенной направленности, </a:t>
            </a:r>
          </a:p>
          <a:p>
            <a:pPr marL="257118" indent="-257118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планируемые результаты освоения образовательной программы, </a:t>
            </a:r>
          </a:p>
          <a:p>
            <a:pPr marL="257118" indent="-257118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примерные условия образовательной деятельности, включая примерные расчеты нормативных затрат оказания государственных услуг по реализации образовательной программы.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51151" y="5617127"/>
            <a:ext cx="2398241" cy="318449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pPr lvl="0"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Статья 12 ФЗ-273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49392" y="5201583"/>
            <a:ext cx="6594607" cy="1149535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9. Примерные основные образовательные программы разрабатываются с учетом их уровня и направленности на основе федеральных государственных образовательных стандартов, если иное не установлено настоящим Федеральным законом..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90775" y="5201583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hape 26"/>
          <p:cNvSpPr>
            <a:spLocks noGrp="1"/>
          </p:cNvSpPr>
          <p:nvPr>
            <p:ph type="sldNum" sz="quarter" idx="12"/>
          </p:nvPr>
        </p:nvSpPr>
        <p:spPr>
          <a:xfrm>
            <a:off x="2157339" y="6484611"/>
            <a:ext cx="268802" cy="265912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19006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26"/>
          <p:cNvSpPr>
            <a:spLocks noGrp="1"/>
          </p:cNvSpPr>
          <p:nvPr>
            <p:ph type="sldNum" sz="quarter" idx="12"/>
          </p:nvPr>
        </p:nvSpPr>
        <p:spPr>
          <a:xfrm>
            <a:off x="2157339" y="6484611"/>
            <a:ext cx="268802" cy="265912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0651" y="2635308"/>
            <a:ext cx="4224861" cy="1170832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41076" tIns="20537" rIns="41076" bIns="20537" anchor="ctr"/>
          <a:lstStyle/>
          <a:p>
            <a:pPr defTabSz="455701"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Раздел 1. Общие положения</a:t>
            </a:r>
            <a:endParaRPr lang="ru-RU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127604" y="1563738"/>
            <a:ext cx="3602393" cy="491176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41076" tIns="20537" rIns="41076" bIns="20537" anchor="ctr"/>
          <a:lstStyle/>
          <a:p>
            <a:pPr algn="ctr" defTabSz="455701"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Структура ПООП</a:t>
            </a:r>
            <a:endParaRPr lang="ru-RU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8939" y="3706878"/>
            <a:ext cx="4224861" cy="1170832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41076" tIns="20537" rIns="41076" bIns="20537" anchor="ctr"/>
          <a:lstStyle/>
          <a:p>
            <a:pPr defTabSz="455701"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Раздел 2.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Характеристика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профессиональлной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деятельности выпускников</a:t>
            </a:r>
            <a:endParaRPr lang="ru-RU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5535" y="4778448"/>
            <a:ext cx="4224861" cy="1170832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41076" tIns="20537" rIns="41076" bIns="20537" anchor="ctr"/>
          <a:lstStyle/>
          <a:p>
            <a:pPr defTabSz="455701"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Раздел 3.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Общая характеристика образовательных программ, реализуемых в рамках направления подготовки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специальности</a:t>
            </a:r>
            <a:endParaRPr lang="ru-RU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99306" y="2635308"/>
            <a:ext cx="3602393" cy="1170832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41076" tIns="20537" rIns="41076" bIns="20537" anchor="ctr"/>
          <a:lstStyle/>
          <a:p>
            <a:pPr defTabSz="455701"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Раздел 4. Планируемые результаты освоения образовательной программы</a:t>
            </a:r>
            <a:endParaRPr lang="ru-RU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199306" y="3706878"/>
            <a:ext cx="3602393" cy="1170832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41076" tIns="20537" rIns="41076" bIns="20537" anchor="ctr"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Раздел 5. Рекомендуемые структура и содержание образовательной программы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199306" y="4778448"/>
            <a:ext cx="3602393" cy="1170832"/>
          </a:xfrm>
          <a:prstGeom prst="round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FFFFFF"/>
            </a:solidFill>
            <a:prstDash val="solid"/>
          </a:ln>
          <a:effectLst/>
        </p:spPr>
        <p:txBody>
          <a:bodyPr lIns="41076" tIns="20537" rIns="41076" bIns="20537" anchor="ctr"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Раздел 6. Характеристика условий реализации образовательной программы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5"/>
          <p:cNvSpPr>
            <a:spLocks noChangeArrowheads="1"/>
          </p:cNvSpPr>
          <p:nvPr/>
        </p:nvSpPr>
        <p:spPr bwMode="auto">
          <a:xfrm>
            <a:off x="2682579" y="327392"/>
            <a:ext cx="6102723" cy="47242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41139" tIns="20569" rIns="41139" bIns="20569">
            <a:spAutoFit/>
          </a:bodyPr>
          <a:lstStyle/>
          <a:p>
            <a:pPr algn="ctr" defTabSz="456384">
              <a:defRPr/>
            </a:pPr>
            <a:r>
              <a:rPr lang="ru-RU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Модернизация структуры ФГОС 3++</a:t>
            </a:r>
          </a:p>
        </p:txBody>
      </p:sp>
    </p:spTree>
    <p:extLst>
      <p:ext uri="{BB962C8B-B14F-4D97-AF65-F5344CB8AC3E}">
        <p14:creationId xmlns:p14="http://schemas.microsoft.com/office/powerpoint/2010/main" val="350864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51378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500125"/>
            <a:ext cx="4200449" cy="566517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90774" y="1401568"/>
            <a:ext cx="3561144" cy="318539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МАКЕТ ПООП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518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492875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2608" y="1196752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СОДЕРЖАНИЕ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Раздел 1. ОБЩИЕ ПОЛОЖЕНИЯ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2. ХАРАКТЕРИСТИКА ПРОФЕССИОНАЛЬНОЙ ДЕЯТЕЛЬНОСТИ ВЫПУСКНИКОВ 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3. ОБЩАЯ ХАРАКТЕРИСТИКА ОБРАЗОВАТЕЛЬНЫХ ПРОГРАММ, РЕАЛИЗУЕМЫХ В РАМКАХ НАПРАВЛЕНИЯ ПОДГОТОВКИ (СПЕЦИАЛЬНОСТИ) 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4. ПЛАНИРУЕМЫЕ РЕЗУЛЬТАТЫ ОСВОЕНИЯ ОБРАЗОВАТЕЛЬНОЙ ПРОГРАММЫ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5. ПРИМЕРНАЯ СТРУКТУРА И СОДЕРЖАНИЕ ОПОП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6. ПРИМЕРНЫЕ УСЛОВИЯ ОСУЩЕСТВЛЕНИЯ ОБРАЗОВАТЕЛЬНОЙ ДЕЯТЕЛЬНОСТИ ПО ОПОП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Раздел 7. СПИСОК РАЗРАБОТЧИКОВ ПООП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Приложение 1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Приложение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188640"/>
            <a:ext cx="62037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Примерная основная образовательная программа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1"/>
          <p:cNvSpPr txBox="1">
            <a:spLocks/>
          </p:cNvSpPr>
          <p:nvPr/>
        </p:nvSpPr>
        <p:spPr>
          <a:xfrm>
            <a:off x="1556048" y="6645275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244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526733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51920" y="1358454"/>
            <a:ext cx="51125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1.1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Назначение примерной основной образовательной программы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1.2. Нормативные документы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1.3. Перечень сокращений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188640"/>
            <a:ext cx="62037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Примерная основная образовательная программа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90775" y="2636912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90774" y="1401568"/>
            <a:ext cx="3561144" cy="318539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Раздел 1. ОБЩИЕ ПОЛОЖЕНИЯ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90774" y="1290886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Содержимое 2"/>
          <p:cNvSpPr txBox="1">
            <a:spLocks/>
          </p:cNvSpPr>
          <p:nvPr/>
        </p:nvSpPr>
        <p:spPr>
          <a:xfrm>
            <a:off x="193254" y="3501008"/>
            <a:ext cx="8638306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Font typeface="Georgia" pitchFamily="18" charset="0"/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Раздел содержит назначение ПООП по специальности </a:t>
            </a:r>
          </a:p>
          <a:p>
            <a:pPr marL="0">
              <a:spcBef>
                <a:spcPts val="0"/>
              </a:spcBef>
              <a:buFont typeface="Georgia" pitchFamily="18" charset="0"/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24.05.02 «Проектирование авиационных и ракетных двигателей» (устанавливается ФУМО), перечень нормативных документов и перечень сокращений, используемых в тексте ПООП.</a:t>
            </a:r>
          </a:p>
          <a:p>
            <a:pPr>
              <a:buFont typeface="Georgia" pitchFamily="18" charset="0"/>
              <a:buNone/>
            </a:pP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058658" y="2940197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1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52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3648" y="6526733"/>
            <a:ext cx="1828800" cy="365125"/>
          </a:xfrm>
        </p:spPr>
        <p:txBody>
          <a:bodyPr/>
          <a:lstStyle/>
          <a:p>
            <a:fld id="{F51D9497-0CEA-4252-B79A-209C482BEA2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51920" y="1358454"/>
            <a:ext cx="51125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2.1. Общее описание профессиональной деятельности выпускников</a:t>
            </a:r>
          </a:p>
          <a:p>
            <a:r>
              <a:rPr lang="ru-RU" sz="1600" dirty="0"/>
              <a:t>2.2. Перечень профессиональных стандартов, соотнесенных с ФГОС</a:t>
            </a:r>
          </a:p>
          <a:p>
            <a:r>
              <a:rPr lang="ru-RU" sz="1600" dirty="0"/>
              <a:t>2.3. Перечень основных задач профессиональной деятельности выпускников (по типам)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188640"/>
            <a:ext cx="62037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Примерная основная образовательная программа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90775" y="2928114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90774" y="1358454"/>
            <a:ext cx="3561144" cy="872536"/>
          </a:xfrm>
          <a:prstGeom prst="rect">
            <a:avLst/>
          </a:prstGeom>
          <a:noFill/>
        </p:spPr>
        <p:txBody>
          <a:bodyPr wrap="square" lIns="41139" tIns="20569" rIns="41139" bIns="20569">
            <a:spAutoFit/>
          </a:bodyPr>
          <a:lstStyle/>
          <a:p>
            <a:r>
              <a:rPr lang="ru-RU" dirty="0"/>
              <a:t>Раздел 2. ХАРАКТЕРИСТИКА ПРОФЕССИОНАЛЬНОЙ ДЕЯТЕЛЬНОСТИ ВЫПУСКНИКОВ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90774" y="1290886"/>
            <a:ext cx="832902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5084174" y="3099466"/>
            <a:ext cx="3561144" cy="318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41139" tIns="20569" rIns="41139" bIns="20569">
            <a:spAutoFit/>
          </a:bodyPr>
          <a:lstStyle/>
          <a:p>
            <a:pPr algn="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РАЗДЕЛА 2.1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93254" y="3501008"/>
            <a:ext cx="8638306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Общее описание профессиональной деятельности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выпускников переносится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из п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1.13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ФГОС ВО с уточнением (расширением) описания сфер профессиональной деятельности на момент разработки (актуализации) ПООП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dirty="0"/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193254" y="4437112"/>
            <a:ext cx="3658664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ТИПЫ ЗАДАЧ ПРОФЕССИОНАЛЬНОЙ ДЕЯТЕЛЬНОСТИ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dirty="0"/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3851920" y="4401108"/>
            <a:ext cx="4979640" cy="19442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 научно-исследовательская;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 проектная;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 технологическая;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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организационно-управленческая</a:t>
            </a:r>
          </a:p>
          <a:p>
            <a:pPr marL="0">
              <a:spcBef>
                <a:spcPts val="0"/>
              </a:spcBef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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педагогическая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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конструкторская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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испытательная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740169153"/>
      </p:ext>
    </p:extLst>
  </p:cSld>
  <p:clrMapOvr>
    <a:masterClrMapping/>
  </p:clrMapOvr>
</p:sld>
</file>

<file path=ppt/theme/theme1.xml><?xml version="1.0" encoding="utf-8"?>
<a:theme xmlns:a="http://schemas.openxmlformats.org/drawingml/2006/main" name="1_Оформление по умолчанию">
  <a:themeElements>
    <a:clrScheme name="Оформление по умолчанию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73779"/>
      </a:accent1>
      <a:accent2>
        <a:srgbClr val="8FD9FB"/>
      </a:accent2>
      <a:accent3>
        <a:srgbClr val="FFCC00"/>
      </a:accent3>
      <a:accent4>
        <a:srgbClr val="EB6615"/>
      </a:accent4>
      <a:accent5>
        <a:srgbClr val="C76402"/>
      </a:accent5>
      <a:accent6>
        <a:srgbClr val="B523B4"/>
      </a:accent6>
      <a:hlink>
        <a:srgbClr val="0000FF"/>
      </a:hlink>
      <a:folHlink>
        <a:srgbClr val="FF00FF"/>
      </a:folHlink>
    </a:clrScheme>
    <a:fontScheme name="Оформление по умолчанию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Оформление по умолчанию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76200" dist="381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t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>
          <a:outerShdw blurRad="76200" dist="381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t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4506</TotalTime>
  <Words>2416</Words>
  <Application>Microsoft Office PowerPoint</Application>
  <PresentationFormat>Экран (4:3)</PresentationFormat>
  <Paragraphs>316</Paragraphs>
  <Slides>35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35</vt:i4>
      </vt:variant>
    </vt:vector>
  </HeadingPairs>
  <TitlesOfParts>
    <vt:vector size="37" baseType="lpstr">
      <vt:lpstr>1_Оформление по умолчанию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Часть II. Рекомендации по обеспечению реализации программы специалитета Раздел 5. Рекомендации по определению типов задач профессиональной деятельности выпускников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МАИ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Учёного Совета МАИ</dc:title>
  <dc:creator>Любезная Елена В</dc:creator>
  <cp:lastModifiedBy>Nikolay</cp:lastModifiedBy>
  <cp:revision>404</cp:revision>
  <dcterms:created xsi:type="dcterms:W3CDTF">2016-12-08T10:26:43Z</dcterms:created>
  <dcterms:modified xsi:type="dcterms:W3CDTF">2017-07-05T11:58:11Z</dcterms:modified>
</cp:coreProperties>
</file>