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4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Распределение КЦП целевого набора группы 24.00.00</a:t>
            </a:r>
          </a:p>
        </c:rich>
      </c:tx>
      <c:layout>
        <c:manualLayout>
          <c:xMode val="edge"/>
          <c:yMode val="edge"/>
          <c:x val="0.15674808524265074"/>
          <c:y val="1.9024972648480926E-2"/>
        </c:manualLayout>
      </c:layout>
    </c:title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Лист1!$C$7:$C$10</c:f>
              <c:strCache>
                <c:ptCount val="4"/>
                <c:pt idx="0">
                  <c:v>АО "РКЦ "Прогресс" - 37</c:v>
                </c:pt>
                <c:pt idx="1">
                  <c:v>ПАО "Кузнецов" - 22</c:v>
                </c:pt>
                <c:pt idx="2">
                  <c:v>ОАО "Авиакор" - 8</c:v>
                </c:pt>
                <c:pt idx="3">
                  <c:v>Другие - 13</c:v>
                </c:pt>
              </c:strCache>
            </c:strRef>
          </c:cat>
          <c:val>
            <c:numRef>
              <c:f>Лист1!$D$7:$D$10</c:f>
              <c:numCache>
                <c:formatCode>General</c:formatCode>
                <c:ptCount val="4"/>
                <c:pt idx="0">
                  <c:v>37</c:v>
                </c:pt>
                <c:pt idx="1">
                  <c:v>22</c:v>
                </c:pt>
                <c:pt idx="2">
                  <c:v>8</c:v>
                </c:pt>
                <c:pt idx="3">
                  <c:v>13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54923781079388323"/>
          <c:y val="0.30770371576191524"/>
          <c:w val="0.43168092320590057"/>
          <c:h val="0.64473385261688287"/>
        </c:manualLayout>
      </c:layout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2000" dirty="0"/>
              <a:t>Доля</a:t>
            </a:r>
            <a:r>
              <a:rPr lang="ru-RU" sz="2000" baseline="0" dirty="0"/>
              <a:t> целевых мест группы 24.00.00</a:t>
            </a:r>
            <a:endParaRPr lang="ru-RU" sz="2000" dirty="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Лист1!$C$56:$C$57</c:f>
              <c:strCache>
                <c:ptCount val="2"/>
                <c:pt idx="0">
                  <c:v>Количество бюджетных мест - 345</c:v>
                </c:pt>
                <c:pt idx="1">
                  <c:v>Количество целевых мест - 80</c:v>
                </c:pt>
              </c:strCache>
            </c:strRef>
          </c:cat>
          <c:val>
            <c:numRef>
              <c:f>Лист1!$D$56:$D$57</c:f>
              <c:numCache>
                <c:formatCode>General</c:formatCode>
                <c:ptCount val="2"/>
                <c:pt idx="0">
                  <c:v>345</c:v>
                </c:pt>
                <c:pt idx="1">
                  <c:v>80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51170243271829829"/>
          <c:y val="0.48798410615339755"/>
          <c:w val="0.47635726877423912"/>
          <c:h val="0.1674343832020998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800"/>
            </a:pPr>
            <a:r>
              <a:rPr lang="ru-RU" sz="2800" dirty="0"/>
              <a:t>Результативность целевого набора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Лист1!$D$27</c:f>
              <c:strCache>
                <c:ptCount val="1"/>
                <c:pt idx="0">
                  <c:v>зачислено</c:v>
                </c:pt>
              </c:strCache>
            </c:strRef>
          </c:tx>
          <c:cat>
            <c:numRef>
              <c:f>Лист1!$C$28:$C$35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Лист1!$D$28:$D$35</c:f>
              <c:numCache>
                <c:formatCode>General</c:formatCode>
                <c:ptCount val="8"/>
                <c:pt idx="0">
                  <c:v>62</c:v>
                </c:pt>
                <c:pt idx="1">
                  <c:v>183</c:v>
                </c:pt>
                <c:pt idx="2">
                  <c:v>175</c:v>
                </c:pt>
                <c:pt idx="3">
                  <c:v>125</c:v>
                </c:pt>
                <c:pt idx="4">
                  <c:v>173</c:v>
                </c:pt>
                <c:pt idx="5">
                  <c:v>160</c:v>
                </c:pt>
                <c:pt idx="6">
                  <c:v>115</c:v>
                </c:pt>
                <c:pt idx="7">
                  <c:v>178</c:v>
                </c:pt>
              </c:numCache>
            </c:numRef>
          </c:val>
        </c:ser>
        <c:ser>
          <c:idx val="1"/>
          <c:order val="1"/>
          <c:tx>
            <c:strRef>
              <c:f>Лист1!$E$27</c:f>
              <c:strCache>
                <c:ptCount val="1"/>
                <c:pt idx="0">
                  <c:v>окончили</c:v>
                </c:pt>
              </c:strCache>
            </c:strRef>
          </c:tx>
          <c:cat>
            <c:numRef>
              <c:f>Лист1!$C$28:$C$35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Лист1!$E$28:$E$31</c:f>
              <c:numCache>
                <c:formatCode>General</c:formatCode>
                <c:ptCount val="4"/>
                <c:pt idx="0">
                  <c:v>38</c:v>
                </c:pt>
                <c:pt idx="1">
                  <c:v>127</c:v>
                </c:pt>
                <c:pt idx="2">
                  <c:v>107</c:v>
                </c:pt>
                <c:pt idx="3">
                  <c:v>91</c:v>
                </c:pt>
              </c:numCache>
            </c:numRef>
          </c:val>
        </c:ser>
        <c:ser>
          <c:idx val="2"/>
          <c:order val="2"/>
          <c:tx>
            <c:strRef>
              <c:f>Лист1!$F$27</c:f>
              <c:strCache>
                <c:ptCount val="1"/>
                <c:pt idx="0">
                  <c:v>устроены</c:v>
                </c:pt>
              </c:strCache>
            </c:strRef>
          </c:tx>
          <c:cat>
            <c:numRef>
              <c:f>Лист1!$C$28:$C$35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Лист1!$F$28:$F$31</c:f>
              <c:numCache>
                <c:formatCode>General</c:formatCode>
                <c:ptCount val="4"/>
                <c:pt idx="0">
                  <c:v>30</c:v>
                </c:pt>
                <c:pt idx="1">
                  <c:v>76</c:v>
                </c:pt>
                <c:pt idx="2">
                  <c:v>53</c:v>
                </c:pt>
                <c:pt idx="3">
                  <c:v>45</c:v>
                </c:pt>
              </c:numCache>
            </c:numRef>
          </c:val>
        </c:ser>
        <c:dLbls/>
        <c:marker val="1"/>
        <c:axId val="110345600"/>
        <c:axId val="110355584"/>
      </c:lineChart>
      <c:catAx>
        <c:axId val="110345600"/>
        <c:scaling>
          <c:orientation val="minMax"/>
        </c:scaling>
        <c:axPos val="b"/>
        <c:numFmt formatCode="General" sourceLinked="1"/>
        <c:majorTickMark val="none"/>
        <c:tickLblPos val="nextTo"/>
        <c:crossAx val="110355584"/>
        <c:crosses val="autoZero"/>
        <c:auto val="1"/>
        <c:lblAlgn val="ctr"/>
        <c:lblOffset val="100"/>
      </c:catAx>
      <c:valAx>
        <c:axId val="1103555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sz="2000" dirty="0"/>
                  <a:t>Количество </a:t>
                </a:r>
                <a:r>
                  <a:rPr lang="ru-RU" sz="2000" dirty="0" err="1"/>
                  <a:t>целевиков</a:t>
                </a:r>
                <a:endParaRPr lang="ru-RU" sz="2000" dirty="0"/>
              </a:p>
            </c:rich>
          </c:tx>
          <c:layout/>
        </c:title>
        <c:numFmt formatCode="General" sourceLinked="1"/>
        <c:majorTickMark val="none"/>
        <c:tickLblPos val="nextTo"/>
        <c:crossAx val="11034560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1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Целевой набор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9921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48579264"/>
              </p:ext>
            </p:extLst>
          </p:nvPr>
        </p:nvGraphicFramePr>
        <p:xfrm>
          <a:off x="323528" y="3212976"/>
          <a:ext cx="8568952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29403450"/>
              </p:ext>
            </p:extLst>
          </p:nvPr>
        </p:nvGraphicFramePr>
        <p:xfrm>
          <a:off x="1475656" y="188640"/>
          <a:ext cx="626469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2662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43255407"/>
              </p:ext>
            </p:extLst>
          </p:nvPr>
        </p:nvGraphicFramePr>
        <p:xfrm>
          <a:off x="107504" y="116632"/>
          <a:ext cx="8928991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5975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18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Целевой набор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Целевой набор</dc:title>
  <dc:creator>Алексеев</dc:creator>
  <cp:lastModifiedBy>Директор</cp:lastModifiedBy>
  <cp:revision>5</cp:revision>
  <dcterms:created xsi:type="dcterms:W3CDTF">2017-06-28T09:06:48Z</dcterms:created>
  <dcterms:modified xsi:type="dcterms:W3CDTF">2017-07-03T08:51:41Z</dcterms:modified>
</cp:coreProperties>
</file>